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6AFC902-52DC-4AAD-BCFF-8212CE5E36D8}" type="datetimeFigureOut">
              <a:rPr lang="en-IN" smtClean="0"/>
              <a:t>31-03-2024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729742FD-367F-4896-A09A-EB38A37E875D}"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FC902-52DC-4AAD-BCFF-8212CE5E36D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FC902-52DC-4AAD-BCFF-8212CE5E36D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FC902-52DC-4AAD-BCFF-8212CE5E36D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AFC902-52DC-4AAD-BCFF-8212CE5E36D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729742FD-367F-4896-A09A-EB38A37E875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AFC902-52DC-4AAD-BCFF-8212CE5E36D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AFC902-52DC-4AAD-BCFF-8212CE5E36D8}"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AFC902-52DC-4AAD-BCFF-8212CE5E36D8}"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FC902-52DC-4AAD-BCFF-8212CE5E36D8}"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AFC902-52DC-4AAD-BCFF-8212CE5E36D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AFC902-52DC-4AAD-BCFF-8212CE5E36D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742FD-367F-4896-A09A-EB38A37E875D}"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6AFC902-52DC-4AAD-BCFF-8212CE5E36D8}" type="datetimeFigureOut">
              <a:rPr lang="en-IN" smtClean="0"/>
              <a:t>31-03-2024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29742FD-367F-4896-A09A-EB38A37E875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UKHMAN-SINGH-1612/Data-Science-Projects" TargetMode="External"/><Relationship Id="rId2" Type="http://schemas.openxmlformats.org/officeDocument/2006/relationships/hyperlink" Target="https://github.com/SUKHMAN-SINGH-161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0"/>
            <a:ext cx="8229600" cy="1828800"/>
          </a:xfrm>
        </p:spPr>
        <p:txBody>
          <a:bodyPr/>
          <a:lstStyle/>
          <a:p>
            <a:r>
              <a:rPr lang="en-GB" dirty="0" smtClean="0"/>
              <a:t>Data science fundamental</a:t>
            </a:r>
            <a:endParaRPr lang="en-IN" dirty="0"/>
          </a:p>
        </p:txBody>
      </p:sp>
      <p:sp>
        <p:nvSpPr>
          <p:cNvPr id="3" name="Subtitle 2"/>
          <p:cNvSpPr>
            <a:spLocks noGrp="1"/>
          </p:cNvSpPr>
          <p:nvPr>
            <p:ph type="subTitle" idx="1"/>
          </p:nvPr>
        </p:nvSpPr>
        <p:spPr>
          <a:xfrm>
            <a:off x="1371600" y="2552700"/>
            <a:ext cx="6400800" cy="1752600"/>
          </a:xfrm>
        </p:spPr>
        <p:txBody>
          <a:bodyPr>
            <a:normAutofit/>
          </a:bodyPr>
          <a:lstStyle/>
          <a:p>
            <a:endParaRPr lang="en-GB" dirty="0" smtClean="0">
              <a:latin typeface="Arial Rounded MT Bold" pitchFamily="34" charset="0"/>
            </a:endParaRPr>
          </a:p>
          <a:p>
            <a:r>
              <a:rPr lang="en-GB" sz="3200" dirty="0" smtClean="0">
                <a:latin typeface="Arial Rounded MT Bold" pitchFamily="34" charset="0"/>
              </a:rPr>
              <a:t>CROP YIELD PREDICTION</a:t>
            </a:r>
            <a:endParaRPr lang="en-GB" sz="3200" dirty="0">
              <a:latin typeface="Arial Rounded MT Bold" pitchFamily="34" charset="0"/>
            </a:endParaRPr>
          </a:p>
        </p:txBody>
      </p:sp>
      <p:sp>
        <p:nvSpPr>
          <p:cNvPr id="4" name="TextBox 3"/>
          <p:cNvSpPr txBox="1"/>
          <p:nvPr/>
        </p:nvSpPr>
        <p:spPr>
          <a:xfrm>
            <a:off x="6372200" y="5805264"/>
            <a:ext cx="2448272" cy="800219"/>
          </a:xfrm>
          <a:prstGeom prst="rect">
            <a:avLst/>
          </a:prstGeom>
          <a:noFill/>
        </p:spPr>
        <p:txBody>
          <a:bodyPr wrap="square" rtlCol="0">
            <a:spAutoFit/>
          </a:bodyPr>
          <a:lstStyle/>
          <a:p>
            <a:r>
              <a:rPr lang="en-GB" sz="1000" b="1" dirty="0" smtClean="0">
                <a:latin typeface="Arial Black" pitchFamily="34" charset="0"/>
              </a:rPr>
              <a:t>Presented by:</a:t>
            </a:r>
          </a:p>
          <a:p>
            <a:r>
              <a:rPr lang="en-GB" sz="900" dirty="0" smtClean="0">
                <a:latin typeface="Arial Rounded MT Bold" pitchFamily="34" charset="0"/>
              </a:rPr>
              <a:t>K VIGNESH</a:t>
            </a:r>
          </a:p>
          <a:p>
            <a:r>
              <a:rPr lang="en-GB" sz="900" dirty="0" smtClean="0">
                <a:latin typeface="Arial Rounded MT Bold" pitchFamily="34" charset="0"/>
              </a:rPr>
              <a:t>B Tech  Agricultural engineering</a:t>
            </a:r>
          </a:p>
          <a:p>
            <a:r>
              <a:rPr lang="en-GB" sz="900" dirty="0" smtClean="0">
                <a:latin typeface="Arial Rounded MT Bold" pitchFamily="34" charset="0"/>
              </a:rPr>
              <a:t>Sri </a:t>
            </a:r>
            <a:r>
              <a:rPr lang="en-GB" sz="900" dirty="0" err="1" smtClean="0">
                <a:latin typeface="Arial Rounded MT Bold" pitchFamily="34" charset="0"/>
              </a:rPr>
              <a:t>Jayaram</a:t>
            </a:r>
            <a:r>
              <a:rPr lang="en-GB" sz="900" dirty="0" smtClean="0">
                <a:latin typeface="Arial Rounded MT Bold" pitchFamily="34" charset="0"/>
              </a:rPr>
              <a:t> Institute of Engineering </a:t>
            </a:r>
          </a:p>
          <a:p>
            <a:r>
              <a:rPr lang="en-GB" sz="900" dirty="0" smtClean="0">
                <a:latin typeface="Arial Rounded MT Bold" pitchFamily="34" charset="0"/>
              </a:rPr>
              <a:t>And Technology</a:t>
            </a:r>
            <a:endParaRPr lang="en-IN" sz="900" dirty="0">
              <a:latin typeface="Arial Rounded MT Bold" pitchFamily="34" charset="0"/>
            </a:endParaRPr>
          </a:p>
        </p:txBody>
      </p:sp>
    </p:spTree>
    <p:extLst>
      <p:ext uri="{BB962C8B-B14F-4D97-AF65-F5344CB8AC3E}">
        <p14:creationId xmlns:p14="http://schemas.microsoft.com/office/powerpoint/2010/main" val="28109583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1000"/>
                                        <p:tgtEl>
                                          <p:spTgt spid="4">
                                            <p:txEl>
                                              <p:pRg st="2" end="2"/>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pPr marL="651510" indent="-514350"/>
            <a:r>
              <a:rPr lang="en-GB" dirty="0" smtClean="0">
                <a:latin typeface="Arial Rounded MT Bold" pitchFamily="34" charset="0"/>
              </a:rPr>
              <a:t>THANK YOU</a:t>
            </a:r>
            <a:endParaRPr lang="en-IN" dirty="0"/>
          </a:p>
        </p:txBody>
      </p:sp>
    </p:spTree>
    <p:extLst>
      <p:ext uri="{BB962C8B-B14F-4D97-AF65-F5344CB8AC3E}">
        <p14:creationId xmlns:p14="http://schemas.microsoft.com/office/powerpoint/2010/main" val="41038298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AGENDA</a:t>
            </a:r>
            <a:endParaRPr lang="en-IN" u="sng" dirty="0"/>
          </a:p>
        </p:txBody>
      </p:sp>
      <p:sp>
        <p:nvSpPr>
          <p:cNvPr id="3" name="Content Placeholder 2"/>
          <p:cNvSpPr>
            <a:spLocks noGrp="1"/>
          </p:cNvSpPr>
          <p:nvPr>
            <p:ph idx="1"/>
          </p:nvPr>
        </p:nvSpPr>
        <p:spPr/>
        <p:txBody>
          <a:bodyPr>
            <a:normAutofit/>
          </a:bodyPr>
          <a:lstStyle/>
          <a:p>
            <a:pPr marL="651510" indent="-514350">
              <a:buFont typeface="+mj-lt"/>
              <a:buAutoNum type="arabicPeriod"/>
            </a:pPr>
            <a:r>
              <a:rPr lang="en-IN" b="1" dirty="0">
                <a:latin typeface="Arial Rounded MT Bold" pitchFamily="34" charset="0"/>
              </a:rPr>
              <a:t>Crop Yield Prediction</a:t>
            </a:r>
          </a:p>
          <a:p>
            <a:pPr marL="651510" indent="-514350">
              <a:buFont typeface="+mj-lt"/>
              <a:buAutoNum type="arabicPeriod"/>
            </a:pPr>
            <a:r>
              <a:rPr lang="en-IN" b="1" dirty="0">
                <a:latin typeface="Arial Rounded MT Bold" pitchFamily="34" charset="0"/>
              </a:rPr>
              <a:t>Data Dictionary</a:t>
            </a:r>
          </a:p>
          <a:p>
            <a:pPr marL="651510" indent="-514350">
              <a:buFont typeface="+mj-lt"/>
              <a:buAutoNum type="arabicPeriod"/>
            </a:pPr>
            <a:r>
              <a:rPr lang="en-IN" b="1" dirty="0">
                <a:latin typeface="Arial Rounded MT Bold" pitchFamily="34" charset="0"/>
              </a:rPr>
              <a:t>Data </a:t>
            </a:r>
            <a:r>
              <a:rPr lang="en-IN" b="1" dirty="0" err="1">
                <a:latin typeface="Arial Rounded MT Bold" pitchFamily="34" charset="0"/>
              </a:rPr>
              <a:t>Preprocessing</a:t>
            </a:r>
            <a:endParaRPr lang="en-IN" b="1" dirty="0">
              <a:latin typeface="Arial Rounded MT Bold" pitchFamily="34" charset="0"/>
            </a:endParaRPr>
          </a:p>
          <a:p>
            <a:pPr marL="651510" indent="-514350">
              <a:buFont typeface="+mj-lt"/>
              <a:buAutoNum type="arabicPeriod"/>
            </a:pPr>
            <a:r>
              <a:rPr lang="en-IN" b="1" dirty="0">
                <a:latin typeface="Arial Rounded MT Bold" pitchFamily="34" charset="0"/>
              </a:rPr>
              <a:t>Exploratory Data Analysis (EDA)</a:t>
            </a:r>
          </a:p>
          <a:p>
            <a:pPr marL="651510" indent="-514350">
              <a:buFont typeface="+mj-lt"/>
              <a:buAutoNum type="arabicPeriod"/>
            </a:pPr>
            <a:r>
              <a:rPr lang="en-IN" b="1" dirty="0">
                <a:latin typeface="Arial Rounded MT Bold" pitchFamily="34" charset="0"/>
              </a:rPr>
              <a:t>Model Building and </a:t>
            </a:r>
            <a:r>
              <a:rPr lang="en-IN" b="1" dirty="0" smtClean="0">
                <a:latin typeface="Arial Rounded MT Bold" pitchFamily="34" charset="0"/>
              </a:rPr>
              <a:t>Evaluation</a:t>
            </a:r>
          </a:p>
          <a:p>
            <a:pPr marL="651510" indent="-514350">
              <a:buFont typeface="+mj-lt"/>
              <a:buAutoNum type="arabicPeriod"/>
            </a:pPr>
            <a:r>
              <a:rPr lang="en-IN" b="1" dirty="0" smtClean="0">
                <a:latin typeface="Arial Rounded MT Bold" pitchFamily="34" charset="0"/>
              </a:rPr>
              <a:t>Result</a:t>
            </a:r>
          </a:p>
          <a:p>
            <a:pPr marL="651510" indent="-514350">
              <a:buFont typeface="+mj-lt"/>
              <a:buAutoNum type="arabicPeriod"/>
            </a:pPr>
            <a:r>
              <a:rPr lang="en-IN" b="1" dirty="0" smtClean="0">
                <a:latin typeface="Arial Rounded MT Bold" pitchFamily="34" charset="0"/>
              </a:rPr>
              <a:t>Conclusion</a:t>
            </a:r>
          </a:p>
          <a:p>
            <a:pPr marL="651510" indent="-514350">
              <a:buFont typeface="+mj-lt"/>
              <a:buAutoNum type="arabicPeriod"/>
            </a:pPr>
            <a:r>
              <a:rPr lang="en-GB" b="1" dirty="0" smtClean="0">
                <a:latin typeface="Arial Rounded MT Bold" pitchFamily="34" charset="0"/>
              </a:rPr>
              <a:t>Future Scope</a:t>
            </a:r>
          </a:p>
          <a:p>
            <a:pPr marL="651510" indent="-514350">
              <a:buFont typeface="+mj-lt"/>
              <a:buAutoNum type="arabicPeriod"/>
            </a:pPr>
            <a:r>
              <a:rPr lang="en-GB" b="1" dirty="0" smtClean="0">
                <a:latin typeface="Arial Rounded MT Bold" pitchFamily="34" charset="0"/>
              </a:rPr>
              <a:t>Reference</a:t>
            </a:r>
            <a:endParaRPr lang="en-IN" b="1" dirty="0">
              <a:latin typeface="Arial Rounded MT Bold" pitchFamily="34" charset="0"/>
            </a:endParaRPr>
          </a:p>
          <a:p>
            <a:pPr marL="651510" indent="-514350">
              <a:buFont typeface="+mj-lt"/>
              <a:buAutoNum type="arabicPeriod"/>
            </a:pPr>
            <a:endParaRPr lang="en-IN" b="1" dirty="0">
              <a:latin typeface="Arial Rounded MT Bold" pitchFamily="34" charset="0"/>
            </a:endParaRPr>
          </a:p>
          <a:p>
            <a:pPr marL="137160" indent="0">
              <a:buNone/>
            </a:pPr>
            <a:endParaRPr lang="en-IN" b="1" dirty="0"/>
          </a:p>
          <a:p>
            <a:pPr marL="651510" indent="-514350">
              <a:buFont typeface="+mj-lt"/>
              <a:buAutoNum type="arabicPeriod"/>
            </a:pPr>
            <a:endParaRPr lang="en-IN" dirty="0">
              <a:latin typeface="Arial Rounded MT Bold" pitchFamily="34" charset="0"/>
            </a:endParaRPr>
          </a:p>
        </p:txBody>
      </p:sp>
    </p:spTree>
    <p:extLst>
      <p:ext uri="{BB962C8B-B14F-4D97-AF65-F5344CB8AC3E}">
        <p14:creationId xmlns:p14="http://schemas.microsoft.com/office/powerpoint/2010/main" val="24898980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Rounded MT Bold" pitchFamily="34" charset="0"/>
              </a:rPr>
              <a:t>Crop Yield </a:t>
            </a:r>
            <a:r>
              <a:rPr lang="en-IN" dirty="0" smtClean="0">
                <a:latin typeface="Arial Rounded MT Bold" pitchFamily="34" charset="0"/>
              </a:rPr>
              <a:t>Prediction</a:t>
            </a:r>
            <a:endParaRPr lang="en-IN"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GB" sz="2400" dirty="0">
                <a:latin typeface="Arial Rounded MT Bold" pitchFamily="34" charset="0"/>
              </a:rPr>
              <a:t>The aim of this data science project is to predict crop yield using the dataset provided from Crop Yield Prediction. The dataset includes various environmental and agricultural factors such as rainfall, temperature, fertilizer usage, and macronutrient levels, along with the corresponding crop yield in Quintals per acre</a:t>
            </a:r>
            <a:r>
              <a:rPr lang="en-GB" dirty="0"/>
              <a:t>.</a:t>
            </a:r>
            <a:endParaRPr lang="en-IN" dirty="0"/>
          </a:p>
        </p:txBody>
      </p:sp>
    </p:spTree>
    <p:extLst>
      <p:ext uri="{BB962C8B-B14F-4D97-AF65-F5344CB8AC3E}">
        <p14:creationId xmlns:p14="http://schemas.microsoft.com/office/powerpoint/2010/main" val="33286222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dirty="0">
                <a:latin typeface="Arial Rounded MT Bold" pitchFamily="34" charset="0"/>
              </a:rPr>
              <a:t>Data </a:t>
            </a:r>
            <a:r>
              <a:rPr lang="en-IN" dirty="0" smtClean="0">
                <a:latin typeface="Arial Rounded MT Bold" pitchFamily="34" charset="0"/>
              </a:rPr>
              <a:t>Dictionary</a:t>
            </a:r>
            <a:endParaRPr lang="en-IN" dirty="0"/>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2879863231"/>
              </p:ext>
            </p:extLst>
          </p:nvPr>
        </p:nvGraphicFramePr>
        <p:xfrm>
          <a:off x="611560" y="1484784"/>
          <a:ext cx="7848000" cy="4896001"/>
        </p:xfrm>
        <a:graphic>
          <a:graphicData uri="http://schemas.openxmlformats.org/drawingml/2006/table">
            <a:tbl>
              <a:tblPr/>
              <a:tblGrid>
                <a:gridCol w="3776608"/>
                <a:gridCol w="4071392"/>
              </a:tblGrid>
              <a:tr h="579313">
                <a:tc>
                  <a:txBody>
                    <a:bodyPr/>
                    <a:lstStyle/>
                    <a:p>
                      <a:r>
                        <a:rPr lang="en-IN" sz="3200" dirty="0">
                          <a:solidFill>
                            <a:schemeClr val="bg1">
                              <a:lumMod val="95000"/>
                              <a:lumOff val="5000"/>
                            </a:schemeClr>
                          </a:solidFill>
                          <a:effectLst/>
                          <a:latin typeface="Arial Rounded MT Bold" pitchFamily="34" charset="0"/>
                        </a:rPr>
                        <a:t>Column Name</a:t>
                      </a:r>
                    </a:p>
                  </a:txBody>
                  <a:tcPr marL="60790" marR="60790" marT="28057" marB="28057" anchor="ctr">
                    <a:lnL>
                      <a:noFill/>
                    </a:lnL>
                    <a:lnR>
                      <a:noFill/>
                    </a:lnR>
                    <a:lnT>
                      <a:noFill/>
                    </a:lnT>
                    <a:lnB>
                      <a:noFill/>
                    </a:lnB>
                    <a:solidFill>
                      <a:srgbClr val="FFFFFF"/>
                    </a:solidFill>
                  </a:tcPr>
                </a:tc>
                <a:tc>
                  <a:txBody>
                    <a:bodyPr/>
                    <a:lstStyle/>
                    <a:p>
                      <a:r>
                        <a:rPr lang="en-IN" sz="3200" dirty="0">
                          <a:solidFill>
                            <a:schemeClr val="bg1">
                              <a:lumMod val="95000"/>
                              <a:lumOff val="5000"/>
                            </a:schemeClr>
                          </a:solidFill>
                          <a:effectLst/>
                          <a:latin typeface="Arial Rounded MT Bold" pitchFamily="34" charset="0"/>
                        </a:rPr>
                        <a:t>Description</a:t>
                      </a:r>
                    </a:p>
                  </a:txBody>
                  <a:tcPr marL="60790" marR="60790" marT="28057" marB="28057" anchor="ctr">
                    <a:lnL>
                      <a:noFill/>
                    </a:lnL>
                    <a:lnR>
                      <a:noFill/>
                    </a:lnR>
                    <a:lnT>
                      <a:noFill/>
                    </a:lnT>
                    <a:lnB>
                      <a:noFill/>
                    </a:lnB>
                    <a:solidFill>
                      <a:srgbClr val="FFFFFF"/>
                    </a:solidFill>
                  </a:tcPr>
                </a:tc>
              </a:tr>
              <a:tr h="579313">
                <a:tc>
                  <a:txBody>
                    <a:bodyPr/>
                    <a:lstStyle/>
                    <a:p>
                      <a:r>
                        <a:rPr lang="en-IN" sz="2000" dirty="0">
                          <a:solidFill>
                            <a:schemeClr val="bg1">
                              <a:lumMod val="95000"/>
                              <a:lumOff val="5000"/>
                            </a:schemeClr>
                          </a:solidFill>
                          <a:effectLst/>
                        </a:rPr>
                        <a:t>Rain Fall (mm)</a:t>
                      </a:r>
                    </a:p>
                  </a:txBody>
                  <a:tcPr marL="60790" marR="60790" marT="28057" marB="28057" anchor="ctr">
                    <a:lnL>
                      <a:noFill/>
                    </a:lnL>
                    <a:lnR>
                      <a:noFill/>
                    </a:lnR>
                    <a:lnT>
                      <a:noFill/>
                    </a:lnT>
                    <a:lnB>
                      <a:noFill/>
                    </a:lnB>
                    <a:solidFill>
                      <a:srgbClr val="FFFFFF"/>
                    </a:solidFill>
                  </a:tcPr>
                </a:tc>
                <a:tc>
                  <a:txBody>
                    <a:bodyPr/>
                    <a:lstStyle/>
                    <a:p>
                      <a:r>
                        <a:rPr lang="en-IN" sz="2000" dirty="0">
                          <a:solidFill>
                            <a:schemeClr val="bg1">
                              <a:lumMod val="95000"/>
                              <a:lumOff val="5000"/>
                            </a:schemeClr>
                          </a:solidFill>
                          <a:effectLst/>
                        </a:rPr>
                        <a:t>Rainfall in </a:t>
                      </a:r>
                      <a:r>
                        <a:rPr lang="en-IN" sz="2000" dirty="0" err="1" smtClean="0">
                          <a:solidFill>
                            <a:schemeClr val="bg1">
                              <a:lumMod val="95000"/>
                              <a:lumOff val="5000"/>
                            </a:schemeClr>
                          </a:solidFill>
                          <a:effectLst/>
                        </a:rPr>
                        <a:t>millimeter</a:t>
                      </a:r>
                      <a:endParaRPr lang="en-IN" sz="2000" dirty="0">
                        <a:solidFill>
                          <a:schemeClr val="bg1">
                            <a:lumMod val="95000"/>
                            <a:lumOff val="5000"/>
                          </a:schemeClr>
                        </a:solidFill>
                        <a:effectLst/>
                      </a:endParaRPr>
                    </a:p>
                  </a:txBody>
                  <a:tcPr marL="60790" marR="60790" marT="28057" marB="28057" anchor="ctr">
                    <a:lnL>
                      <a:noFill/>
                    </a:lnL>
                    <a:lnR>
                      <a:noFill/>
                    </a:lnR>
                    <a:lnT>
                      <a:noFill/>
                    </a:lnT>
                    <a:lnB>
                      <a:noFill/>
                    </a:lnB>
                    <a:solidFill>
                      <a:srgbClr val="FFFFFF"/>
                    </a:solidFill>
                  </a:tcPr>
                </a:tc>
              </a:tr>
              <a:tr h="579313">
                <a:tc>
                  <a:txBody>
                    <a:bodyPr/>
                    <a:lstStyle/>
                    <a:p>
                      <a:r>
                        <a:rPr lang="en-IN" sz="2000" dirty="0">
                          <a:solidFill>
                            <a:schemeClr val="bg1">
                              <a:lumMod val="95000"/>
                              <a:lumOff val="5000"/>
                            </a:schemeClr>
                          </a:solidFill>
                          <a:effectLst/>
                        </a:rPr>
                        <a:t>Temperature (C)</a:t>
                      </a:r>
                    </a:p>
                  </a:txBody>
                  <a:tcPr marL="60790" marR="60790" marT="28057" marB="28057" anchor="ctr">
                    <a:lnL>
                      <a:noFill/>
                    </a:lnL>
                    <a:lnR>
                      <a:noFill/>
                    </a:lnR>
                    <a:lnT>
                      <a:noFill/>
                    </a:lnT>
                    <a:lnB>
                      <a:noFill/>
                    </a:lnB>
                    <a:solidFill>
                      <a:srgbClr val="FFFFFF"/>
                    </a:solidFill>
                  </a:tcPr>
                </a:tc>
                <a:tc>
                  <a:txBody>
                    <a:bodyPr/>
                    <a:lstStyle/>
                    <a:p>
                      <a:r>
                        <a:rPr lang="en-IN" sz="2000" dirty="0">
                          <a:solidFill>
                            <a:schemeClr val="bg1">
                              <a:lumMod val="95000"/>
                              <a:lumOff val="5000"/>
                            </a:schemeClr>
                          </a:solidFill>
                          <a:effectLst/>
                        </a:rPr>
                        <a:t>Temperature in Celsius</a:t>
                      </a:r>
                    </a:p>
                  </a:txBody>
                  <a:tcPr marL="60790" marR="60790" marT="28057" marB="28057" anchor="ctr">
                    <a:lnL>
                      <a:noFill/>
                    </a:lnL>
                    <a:lnR>
                      <a:noFill/>
                    </a:lnR>
                    <a:lnT>
                      <a:noFill/>
                    </a:lnT>
                    <a:lnB>
                      <a:noFill/>
                    </a:lnB>
                    <a:solidFill>
                      <a:srgbClr val="FFFFFF"/>
                    </a:solidFill>
                  </a:tcPr>
                </a:tc>
              </a:tr>
              <a:tr h="579313">
                <a:tc>
                  <a:txBody>
                    <a:bodyPr/>
                    <a:lstStyle/>
                    <a:p>
                      <a:r>
                        <a:rPr lang="en-IN" sz="2000" dirty="0">
                          <a:solidFill>
                            <a:schemeClr val="bg1">
                              <a:lumMod val="95000"/>
                              <a:lumOff val="5000"/>
                            </a:schemeClr>
                          </a:solidFill>
                          <a:effectLst/>
                        </a:rPr>
                        <a:t>Fertilizer (kg)</a:t>
                      </a:r>
                    </a:p>
                  </a:txBody>
                  <a:tcPr marL="60790" marR="60790" marT="28057" marB="28057" anchor="ctr">
                    <a:lnL>
                      <a:noFill/>
                    </a:lnL>
                    <a:lnR>
                      <a:noFill/>
                    </a:lnR>
                    <a:lnT>
                      <a:noFill/>
                    </a:lnT>
                    <a:lnB>
                      <a:noFill/>
                    </a:lnB>
                    <a:solidFill>
                      <a:srgbClr val="FFFFFF"/>
                    </a:solidFill>
                  </a:tcPr>
                </a:tc>
                <a:tc>
                  <a:txBody>
                    <a:bodyPr/>
                    <a:lstStyle/>
                    <a:p>
                      <a:r>
                        <a:rPr lang="en-IN" sz="2000" dirty="0">
                          <a:solidFill>
                            <a:schemeClr val="bg1">
                              <a:lumMod val="95000"/>
                              <a:lumOff val="5000"/>
                            </a:schemeClr>
                          </a:solidFill>
                          <a:effectLst/>
                        </a:rPr>
                        <a:t>Fertilizer in kilograms</a:t>
                      </a:r>
                    </a:p>
                  </a:txBody>
                  <a:tcPr marL="60790" marR="60790" marT="28057" marB="28057" anchor="ctr">
                    <a:lnL>
                      <a:noFill/>
                    </a:lnL>
                    <a:lnR>
                      <a:noFill/>
                    </a:lnR>
                    <a:lnT>
                      <a:noFill/>
                    </a:lnT>
                    <a:lnB>
                      <a:noFill/>
                    </a:lnB>
                    <a:solidFill>
                      <a:srgbClr val="FFFFFF"/>
                    </a:solidFill>
                  </a:tcPr>
                </a:tc>
              </a:tr>
              <a:tr h="579313">
                <a:tc>
                  <a:txBody>
                    <a:bodyPr/>
                    <a:lstStyle/>
                    <a:p>
                      <a:r>
                        <a:rPr lang="en-IN" sz="2000" dirty="0">
                          <a:solidFill>
                            <a:schemeClr val="bg1">
                              <a:lumMod val="95000"/>
                              <a:lumOff val="5000"/>
                            </a:schemeClr>
                          </a:solidFill>
                          <a:effectLst/>
                        </a:rPr>
                        <a:t>Nitrogen (N)</a:t>
                      </a:r>
                    </a:p>
                  </a:txBody>
                  <a:tcPr marL="60790" marR="60790" marT="28057" marB="28057" anchor="ctr">
                    <a:lnL>
                      <a:noFill/>
                    </a:lnL>
                    <a:lnR>
                      <a:noFill/>
                    </a:lnR>
                    <a:lnT>
                      <a:noFill/>
                    </a:lnT>
                    <a:lnB>
                      <a:noFill/>
                    </a:lnB>
                    <a:solidFill>
                      <a:srgbClr val="FFFFFF"/>
                    </a:solidFill>
                  </a:tcPr>
                </a:tc>
                <a:tc>
                  <a:txBody>
                    <a:bodyPr/>
                    <a:lstStyle/>
                    <a:p>
                      <a:r>
                        <a:rPr lang="en-IN" sz="2000" dirty="0">
                          <a:solidFill>
                            <a:schemeClr val="bg1">
                              <a:lumMod val="95000"/>
                              <a:lumOff val="5000"/>
                            </a:schemeClr>
                          </a:solidFill>
                          <a:effectLst/>
                        </a:rPr>
                        <a:t>Nitrogen macro nutrient</a:t>
                      </a:r>
                    </a:p>
                  </a:txBody>
                  <a:tcPr marL="60790" marR="60790" marT="28057" marB="28057" anchor="ctr">
                    <a:lnL>
                      <a:noFill/>
                    </a:lnL>
                    <a:lnR>
                      <a:noFill/>
                    </a:lnR>
                    <a:lnT>
                      <a:noFill/>
                    </a:lnT>
                    <a:lnB>
                      <a:noFill/>
                    </a:lnB>
                    <a:solidFill>
                      <a:srgbClr val="FFFFFF"/>
                    </a:solidFill>
                  </a:tcPr>
                </a:tc>
              </a:tr>
              <a:tr h="579313">
                <a:tc>
                  <a:txBody>
                    <a:bodyPr/>
                    <a:lstStyle/>
                    <a:p>
                      <a:r>
                        <a:rPr lang="en-IN" sz="2000" dirty="0">
                          <a:solidFill>
                            <a:schemeClr val="bg1">
                              <a:lumMod val="95000"/>
                              <a:lumOff val="5000"/>
                            </a:schemeClr>
                          </a:solidFill>
                          <a:effectLst/>
                        </a:rPr>
                        <a:t>Phosphorous (P)</a:t>
                      </a:r>
                    </a:p>
                  </a:txBody>
                  <a:tcPr marL="60790" marR="60790" marT="28057" marB="28057" anchor="ctr">
                    <a:lnL>
                      <a:noFill/>
                    </a:lnL>
                    <a:lnR>
                      <a:noFill/>
                    </a:lnR>
                    <a:lnT>
                      <a:noFill/>
                    </a:lnT>
                    <a:lnB>
                      <a:noFill/>
                    </a:lnB>
                    <a:solidFill>
                      <a:srgbClr val="FFFFFF"/>
                    </a:solidFill>
                  </a:tcPr>
                </a:tc>
                <a:tc>
                  <a:txBody>
                    <a:bodyPr/>
                    <a:lstStyle/>
                    <a:p>
                      <a:r>
                        <a:rPr lang="en-IN" sz="2000" dirty="0">
                          <a:solidFill>
                            <a:schemeClr val="bg1">
                              <a:lumMod val="95000"/>
                              <a:lumOff val="5000"/>
                            </a:schemeClr>
                          </a:solidFill>
                          <a:effectLst/>
                        </a:rPr>
                        <a:t>Phosphorous macro nutrient</a:t>
                      </a:r>
                    </a:p>
                  </a:txBody>
                  <a:tcPr marL="60790" marR="60790" marT="28057" marB="28057" anchor="ctr">
                    <a:lnL>
                      <a:noFill/>
                    </a:lnL>
                    <a:lnR>
                      <a:noFill/>
                    </a:lnR>
                    <a:lnT>
                      <a:noFill/>
                    </a:lnT>
                    <a:lnB>
                      <a:noFill/>
                    </a:lnB>
                    <a:solidFill>
                      <a:srgbClr val="FFFFFF"/>
                    </a:solidFill>
                  </a:tcPr>
                </a:tc>
              </a:tr>
              <a:tr h="840810">
                <a:tc>
                  <a:txBody>
                    <a:bodyPr/>
                    <a:lstStyle/>
                    <a:p>
                      <a:r>
                        <a:rPr lang="en-IN" sz="2000" dirty="0">
                          <a:solidFill>
                            <a:schemeClr val="bg1">
                              <a:lumMod val="95000"/>
                              <a:lumOff val="5000"/>
                            </a:schemeClr>
                          </a:solidFill>
                          <a:effectLst/>
                        </a:rPr>
                        <a:t>Potassium (K)</a:t>
                      </a:r>
                    </a:p>
                  </a:txBody>
                  <a:tcPr marL="60790" marR="60790" marT="28057" marB="28057" anchor="ctr">
                    <a:lnL>
                      <a:noFill/>
                    </a:lnL>
                    <a:lnR>
                      <a:noFill/>
                    </a:lnR>
                    <a:lnT>
                      <a:noFill/>
                    </a:lnT>
                    <a:lnB>
                      <a:noFill/>
                    </a:lnB>
                    <a:solidFill>
                      <a:srgbClr val="FFFFFF"/>
                    </a:solidFill>
                  </a:tcPr>
                </a:tc>
                <a:tc>
                  <a:txBody>
                    <a:bodyPr/>
                    <a:lstStyle/>
                    <a:p>
                      <a:r>
                        <a:rPr lang="en-IN" sz="2000" dirty="0">
                          <a:solidFill>
                            <a:schemeClr val="bg1">
                              <a:lumMod val="95000"/>
                              <a:lumOff val="5000"/>
                            </a:schemeClr>
                          </a:solidFill>
                          <a:effectLst/>
                        </a:rPr>
                        <a:t>Potassium macro nutrient</a:t>
                      </a:r>
                    </a:p>
                  </a:txBody>
                  <a:tcPr marL="60790" marR="60790" marT="28057" marB="28057" anchor="ctr">
                    <a:lnL>
                      <a:noFill/>
                    </a:lnL>
                    <a:lnR>
                      <a:noFill/>
                    </a:lnR>
                    <a:lnT>
                      <a:noFill/>
                    </a:lnT>
                    <a:lnB>
                      <a:noFill/>
                    </a:lnB>
                    <a:solidFill>
                      <a:srgbClr val="FFFFFF"/>
                    </a:solidFill>
                  </a:tcPr>
                </a:tc>
              </a:tr>
              <a:tr h="579313">
                <a:tc>
                  <a:txBody>
                    <a:bodyPr/>
                    <a:lstStyle/>
                    <a:p>
                      <a:r>
                        <a:rPr lang="en-IN" sz="2000" dirty="0">
                          <a:solidFill>
                            <a:schemeClr val="bg1">
                              <a:lumMod val="95000"/>
                              <a:lumOff val="5000"/>
                            </a:schemeClr>
                          </a:solidFill>
                          <a:effectLst/>
                        </a:rPr>
                        <a:t>Yield (Q/acres)</a:t>
                      </a:r>
                    </a:p>
                  </a:txBody>
                  <a:tcPr marL="60790" marR="60790" marT="28057" marB="28057" anchor="ctr">
                    <a:lnL>
                      <a:noFill/>
                    </a:lnL>
                    <a:lnR>
                      <a:noFill/>
                    </a:lnR>
                    <a:lnT>
                      <a:noFill/>
                    </a:lnT>
                    <a:lnB>
                      <a:noFill/>
                    </a:lnB>
                    <a:solidFill>
                      <a:srgbClr val="FFFFFF"/>
                    </a:solidFill>
                  </a:tcPr>
                </a:tc>
                <a:tc>
                  <a:txBody>
                    <a:bodyPr/>
                    <a:lstStyle/>
                    <a:p>
                      <a:r>
                        <a:rPr lang="en-GB" sz="2000" dirty="0">
                          <a:solidFill>
                            <a:schemeClr val="bg1">
                              <a:lumMod val="95000"/>
                              <a:lumOff val="5000"/>
                            </a:schemeClr>
                          </a:solidFill>
                          <a:effectLst/>
                        </a:rPr>
                        <a:t>Crop yield Quintals per acre</a:t>
                      </a:r>
                    </a:p>
                  </a:txBody>
                  <a:tcPr marL="60790" marR="60790" marT="28057" marB="2805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5452099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Rounded MT Bold" pitchFamily="34" charset="0"/>
              </a:rPr>
              <a:t>Data </a:t>
            </a:r>
            <a:r>
              <a:rPr lang="en-IN" dirty="0" err="1" smtClean="0">
                <a:latin typeface="Arial Rounded MT Bold" pitchFamily="34" charset="0"/>
              </a:rPr>
              <a:t>Preprocessing</a:t>
            </a:r>
            <a:endParaRPr lang="en-IN" dirty="0"/>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GB" sz="2400" dirty="0">
                <a:latin typeface="Arial Rounded MT Bold" pitchFamily="34" charset="0"/>
              </a:rPr>
              <a:t>Upon examining the dataset, it was found that the temperature column contained invalid values represented as ":". These entries were removed, and the column was converted to a float data type. Missing values were replaced with the median of their respective columns.</a:t>
            </a:r>
            <a:endParaRPr lang="en-IN" sz="2400" dirty="0">
              <a:latin typeface="Arial Rounded MT Bold" pitchFamily="34" charset="0"/>
            </a:endParaRPr>
          </a:p>
        </p:txBody>
      </p:sp>
    </p:spTree>
    <p:extLst>
      <p:ext uri="{BB962C8B-B14F-4D97-AF65-F5344CB8AC3E}">
        <p14:creationId xmlns:p14="http://schemas.microsoft.com/office/powerpoint/2010/main" val="8412354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IN" dirty="0">
                <a:latin typeface="Arial Rounded MT Bold" pitchFamily="34" charset="0"/>
              </a:rPr>
              <a:t>Exploratory Data Analysis (EDA</a:t>
            </a:r>
            <a:r>
              <a:rPr lang="en-IN" dirty="0" smtClean="0">
                <a:latin typeface="Arial Rounded MT Bold" pitchFamily="34" charset="0"/>
              </a:rPr>
              <a:t>)</a:t>
            </a:r>
            <a:endParaRPr lang="en-IN" dirty="0"/>
          </a:p>
        </p:txBody>
      </p:sp>
      <p:sp>
        <p:nvSpPr>
          <p:cNvPr id="3" name="Content Placeholder 2"/>
          <p:cNvSpPr>
            <a:spLocks noGrp="1"/>
          </p:cNvSpPr>
          <p:nvPr>
            <p:ph idx="1"/>
          </p:nvPr>
        </p:nvSpPr>
        <p:spPr>
          <a:xfrm>
            <a:off x="539552" y="1412776"/>
            <a:ext cx="8229600" cy="4709160"/>
          </a:xfrm>
        </p:spPr>
        <p:txBody>
          <a:bodyPr>
            <a:noAutofit/>
          </a:bodyPr>
          <a:lstStyle/>
          <a:p>
            <a:pPr marL="137160" indent="0">
              <a:lnSpc>
                <a:spcPct val="170000"/>
              </a:lnSpc>
              <a:buNone/>
            </a:pPr>
            <a:r>
              <a:rPr lang="en-GB" sz="2000" dirty="0">
                <a:latin typeface="Arial Rounded MT Bold" pitchFamily="34" charset="0"/>
              </a:rPr>
              <a:t>EDA revealed several insights:</a:t>
            </a:r>
          </a:p>
          <a:p>
            <a:pPr>
              <a:lnSpc>
                <a:spcPct val="170000"/>
              </a:lnSpc>
              <a:buFont typeface="Wingdings" pitchFamily="2" charset="2"/>
              <a:buChar char="Ø"/>
            </a:pPr>
            <a:r>
              <a:rPr lang="en-GB" sz="2000" dirty="0">
                <a:latin typeface="Arial Rounded MT Bold" pitchFamily="34" charset="0"/>
              </a:rPr>
              <a:t>The dataset likely represents two distinct crops, indicated by clusters in graphs of rainfall, temperature, and crop yield.</a:t>
            </a:r>
          </a:p>
          <a:p>
            <a:pPr>
              <a:lnSpc>
                <a:spcPct val="170000"/>
              </a:lnSpc>
              <a:buFont typeface="Wingdings" pitchFamily="2" charset="2"/>
              <a:buChar char="Ø"/>
            </a:pPr>
            <a:r>
              <a:rPr lang="en-GB" sz="2000" dirty="0">
                <a:latin typeface="Arial Rounded MT Bold" pitchFamily="34" charset="0"/>
              </a:rPr>
              <a:t>Fertilizer usage appears to have a proportional relationship with crop yield, with some exceptions.</a:t>
            </a:r>
          </a:p>
          <a:p>
            <a:pPr>
              <a:lnSpc>
                <a:spcPct val="170000"/>
              </a:lnSpc>
              <a:buFont typeface="Wingdings" pitchFamily="2" charset="2"/>
              <a:buChar char="Ø"/>
            </a:pPr>
            <a:r>
              <a:rPr lang="en-GB" sz="2000" dirty="0">
                <a:latin typeface="Arial Rounded MT Bold" pitchFamily="34" charset="0"/>
              </a:rPr>
              <a:t>Temperature and rainfall also exhibit distinct patterns possibly corresponding to different crop seasons.</a:t>
            </a:r>
          </a:p>
          <a:p>
            <a:pPr>
              <a:lnSpc>
                <a:spcPct val="170000"/>
              </a:lnSpc>
              <a:buFont typeface="Wingdings" pitchFamily="2" charset="2"/>
              <a:buChar char="Ø"/>
            </a:pPr>
            <a:r>
              <a:rPr lang="en-GB" sz="2000" dirty="0">
                <a:latin typeface="Arial Rounded MT Bold" pitchFamily="34" charset="0"/>
              </a:rPr>
              <a:t>Macronutrients (Nitrogen, Phosphorus, Potassium) show varying distributions, indicating potential differences in crop requirements.</a:t>
            </a:r>
          </a:p>
          <a:p>
            <a:pPr>
              <a:lnSpc>
                <a:spcPct val="170000"/>
              </a:lnSpc>
              <a:buFont typeface="Wingdings" pitchFamily="2" charset="2"/>
              <a:buChar char="Ø"/>
            </a:pPr>
            <a:r>
              <a:rPr lang="en-GB" sz="2000" dirty="0">
                <a:latin typeface="Arial Rounded MT Bold" pitchFamily="34" charset="0"/>
              </a:rPr>
              <a:t>Temperature emerges as the most influential factor in predicting crop yield, followed by rainfall.</a:t>
            </a:r>
          </a:p>
          <a:p>
            <a:pPr>
              <a:lnSpc>
                <a:spcPct val="170000"/>
              </a:lnSpc>
              <a:buFont typeface="Wingdings" pitchFamily="2" charset="2"/>
              <a:buChar char="Ø"/>
            </a:pPr>
            <a:endParaRPr lang="en-IN" sz="2000" dirty="0">
              <a:latin typeface="Arial Rounded MT Bold" pitchFamily="34" charset="0"/>
            </a:endParaRPr>
          </a:p>
        </p:txBody>
      </p:sp>
    </p:spTree>
    <p:extLst>
      <p:ext uri="{BB962C8B-B14F-4D97-AF65-F5344CB8AC3E}">
        <p14:creationId xmlns:p14="http://schemas.microsoft.com/office/powerpoint/2010/main" val="29957508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itchFamily="34" charset="0"/>
              </a:rPr>
              <a:t>Model Building and Evaluation</a:t>
            </a:r>
            <a:endParaRPr lang="en-IN" dirty="0"/>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GB" sz="2400" dirty="0">
                <a:latin typeface="Arial Rounded MT Bold" pitchFamily="34" charset="0"/>
              </a:rPr>
              <a:t>Two regression models, Decision Tree </a:t>
            </a:r>
            <a:r>
              <a:rPr lang="en-GB" sz="2400" dirty="0" err="1">
                <a:latin typeface="Arial Rounded MT Bold" pitchFamily="34" charset="0"/>
              </a:rPr>
              <a:t>Regressor</a:t>
            </a:r>
            <a:r>
              <a:rPr lang="en-GB" sz="2400" dirty="0">
                <a:latin typeface="Arial Rounded MT Bold" pitchFamily="34" charset="0"/>
              </a:rPr>
              <a:t> and Random Forest </a:t>
            </a:r>
            <a:r>
              <a:rPr lang="en-GB" sz="2400" dirty="0" err="1">
                <a:latin typeface="Arial Rounded MT Bold" pitchFamily="34" charset="0"/>
              </a:rPr>
              <a:t>Regressor</a:t>
            </a:r>
            <a:r>
              <a:rPr lang="en-GB" sz="2400" dirty="0">
                <a:latin typeface="Arial Rounded MT Bold" pitchFamily="34" charset="0"/>
              </a:rPr>
              <a:t>, were trained and evaluated. Random Forest </a:t>
            </a:r>
            <a:r>
              <a:rPr lang="en-GB" sz="2400" dirty="0" err="1">
                <a:latin typeface="Arial Rounded MT Bold" pitchFamily="34" charset="0"/>
              </a:rPr>
              <a:t>Regressor</a:t>
            </a:r>
            <a:r>
              <a:rPr lang="en-GB" sz="2400" dirty="0">
                <a:latin typeface="Arial Rounded MT Bold" pitchFamily="34" charset="0"/>
              </a:rPr>
              <a:t> outperformed Decision Tree </a:t>
            </a:r>
            <a:r>
              <a:rPr lang="en-GB" sz="2400" dirty="0" err="1">
                <a:latin typeface="Arial Rounded MT Bold" pitchFamily="34" charset="0"/>
              </a:rPr>
              <a:t>Regressor</a:t>
            </a:r>
            <a:r>
              <a:rPr lang="en-GB" sz="2400" dirty="0">
                <a:latin typeface="Arial Rounded MT Bold" pitchFamily="34" charset="0"/>
              </a:rPr>
              <a:t>, achieving an R2 score of 0.802 compared to 0.77. Both models indicate the importance of temperature and rainfall in predicting crop yield.</a:t>
            </a:r>
            <a:endParaRPr lang="en-IN" sz="2400" dirty="0">
              <a:latin typeface="Arial Rounded MT Bold" pitchFamily="34" charset="0"/>
            </a:endParaRPr>
          </a:p>
        </p:txBody>
      </p:sp>
    </p:spTree>
    <p:extLst>
      <p:ext uri="{BB962C8B-B14F-4D97-AF65-F5344CB8AC3E}">
        <p14:creationId xmlns:p14="http://schemas.microsoft.com/office/powerpoint/2010/main" val="14728297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Result and </a:t>
            </a:r>
            <a:r>
              <a:rPr lang="en-IN" dirty="0" smtClean="0">
                <a:latin typeface="Arial Rounded MT Bold" pitchFamily="34" charset="0"/>
              </a:rPr>
              <a:t>Conclusion</a:t>
            </a:r>
            <a:endParaRPr lang="en-IN" dirty="0"/>
          </a:p>
        </p:txBody>
      </p:sp>
      <p:sp>
        <p:nvSpPr>
          <p:cNvPr id="3" name="Content Placeholder 2"/>
          <p:cNvSpPr>
            <a:spLocks noGrp="1"/>
          </p:cNvSpPr>
          <p:nvPr>
            <p:ph idx="1"/>
          </p:nvPr>
        </p:nvSpPr>
        <p:spPr/>
        <p:txBody>
          <a:bodyPr>
            <a:normAutofit fontScale="77500" lnSpcReduction="20000"/>
          </a:bodyPr>
          <a:lstStyle/>
          <a:p>
            <a:pPr>
              <a:lnSpc>
                <a:spcPct val="160000"/>
              </a:lnSpc>
              <a:buFont typeface="Wingdings" pitchFamily="2" charset="2"/>
              <a:buChar char="Ø"/>
            </a:pPr>
            <a:r>
              <a:rPr lang="en-GB" dirty="0">
                <a:latin typeface="Arial Rounded MT Bold" pitchFamily="34" charset="0"/>
              </a:rPr>
              <a:t>The dataset represents two distinct crops with varying environmental and agricultural factors influencing crop yield. Temperature emerges as the most significant predictor, followed by rainfall, while fertilizer and macronutrient levels also play a role. The Random Forest </a:t>
            </a:r>
            <a:r>
              <a:rPr lang="en-GB" dirty="0" err="1">
                <a:latin typeface="Arial Rounded MT Bold" pitchFamily="34" charset="0"/>
              </a:rPr>
              <a:t>Regressor</a:t>
            </a:r>
            <a:r>
              <a:rPr lang="en-GB" dirty="0">
                <a:latin typeface="Arial Rounded MT Bold" pitchFamily="34" charset="0"/>
              </a:rPr>
              <a:t> model proves effective in predicting crop yield based on these factors. However, further analysis could explore additional variables and factors impacting crop yield.</a:t>
            </a:r>
            <a:endParaRPr lang="en-IN" dirty="0">
              <a:latin typeface="Arial Rounded MT Bold" pitchFamily="34" charset="0"/>
            </a:endParaRPr>
          </a:p>
        </p:txBody>
      </p:sp>
    </p:spTree>
    <p:extLst>
      <p:ext uri="{BB962C8B-B14F-4D97-AF65-F5344CB8AC3E}">
        <p14:creationId xmlns:p14="http://schemas.microsoft.com/office/powerpoint/2010/main" val="37622679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Future </a:t>
            </a:r>
            <a:r>
              <a:rPr lang="en-IN" dirty="0" smtClean="0"/>
              <a:t>Scope and Reference</a:t>
            </a:r>
            <a:endParaRPr lang="en-IN" dirty="0"/>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GB" sz="2400" dirty="0">
                <a:latin typeface="Arial Rounded MT Bold" pitchFamily="34" charset="0"/>
              </a:rPr>
              <a:t>it can identify patterns and relationships in large amounts of data and make predictions based on these relationships</a:t>
            </a:r>
            <a:r>
              <a:rPr lang="en-GB" sz="2400" dirty="0" smtClean="0">
                <a:latin typeface="Arial Rounded MT Bold" pitchFamily="34" charset="0"/>
              </a:rPr>
              <a:t>.</a:t>
            </a:r>
          </a:p>
          <a:p>
            <a:pPr>
              <a:lnSpc>
                <a:spcPct val="150000"/>
              </a:lnSpc>
              <a:buFont typeface="Wingdings" pitchFamily="2" charset="2"/>
              <a:buChar char="Ø"/>
            </a:pPr>
            <a:endParaRPr lang="en-GB" sz="2400" dirty="0">
              <a:latin typeface="Arial Rounded MT Bold" pitchFamily="34" charset="0"/>
            </a:endParaRPr>
          </a:p>
          <a:p>
            <a:pPr>
              <a:lnSpc>
                <a:spcPct val="150000"/>
              </a:lnSpc>
              <a:buFont typeface="Wingdings" pitchFamily="2" charset="2"/>
              <a:buChar char="Ø"/>
            </a:pPr>
            <a:r>
              <a:rPr lang="en-GB" sz="2400" dirty="0" smtClean="0">
                <a:latin typeface="Arial Rounded MT Bold" pitchFamily="34" charset="0"/>
              </a:rPr>
              <a:t>Reference on crop yield </a:t>
            </a:r>
            <a:r>
              <a:rPr lang="en-GB" sz="2400" dirty="0" err="1" smtClean="0">
                <a:latin typeface="Arial Rounded MT Bold" pitchFamily="34" charset="0"/>
              </a:rPr>
              <a:t>perdiction</a:t>
            </a:r>
            <a:r>
              <a:rPr lang="en-GB" sz="2400" dirty="0" smtClean="0">
                <a:latin typeface="Arial Rounded MT Bold" pitchFamily="34" charset="0"/>
              </a:rPr>
              <a:t>  </a:t>
            </a:r>
            <a:r>
              <a:rPr lang="en-IN" sz="2400" dirty="0" smtClean="0">
                <a:hlinkClick r:id="rId2"/>
              </a:rPr>
              <a:t>SUKHMAN-SINGH-1612</a:t>
            </a:r>
            <a:r>
              <a:rPr lang="en-IN" sz="2400" dirty="0" smtClean="0"/>
              <a:t>/</a:t>
            </a:r>
            <a:r>
              <a:rPr lang="en-IN" sz="2400" b="1" dirty="0" smtClean="0">
                <a:hlinkClick r:id="rId3"/>
              </a:rPr>
              <a:t>Data-Science-Projects</a:t>
            </a:r>
            <a:endParaRPr lang="en-IN" sz="2400" dirty="0">
              <a:latin typeface="Arial Rounded MT Bold" pitchFamily="34" charset="0"/>
            </a:endParaRPr>
          </a:p>
        </p:txBody>
      </p:sp>
    </p:spTree>
    <p:extLst>
      <p:ext uri="{BB962C8B-B14F-4D97-AF65-F5344CB8AC3E}">
        <p14:creationId xmlns:p14="http://schemas.microsoft.com/office/powerpoint/2010/main" val="41476700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59</TotalTime>
  <Words>459</Words>
  <Application>Microsoft Office PowerPoint</Application>
  <PresentationFormat>On-screen Show (4:3)</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Data science fundamental</vt:lpstr>
      <vt:lpstr>AGENDA</vt:lpstr>
      <vt:lpstr>Crop Yield Prediction</vt:lpstr>
      <vt:lpstr>Data Dictionary</vt:lpstr>
      <vt:lpstr>Data Preprocessing</vt:lpstr>
      <vt:lpstr>Exploratory Data Analysis (EDA)</vt:lpstr>
      <vt:lpstr>Model Building and Evaluation</vt:lpstr>
      <vt:lpstr>Result and Conclusion</vt:lpstr>
      <vt:lpstr>Future Scope and 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fundamental</dc:title>
  <dc:creator>Lenova</dc:creator>
  <cp:lastModifiedBy>Lenova</cp:lastModifiedBy>
  <cp:revision>6</cp:revision>
  <dcterms:created xsi:type="dcterms:W3CDTF">2024-03-31T05:21:36Z</dcterms:created>
  <dcterms:modified xsi:type="dcterms:W3CDTF">2024-03-31T06:21:01Z</dcterms:modified>
</cp:coreProperties>
</file>