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Horizon" charset="1" panose="02000500000000000000"/>
      <p:regular r:id="rId8"/>
    </p:embeddedFont>
    <p:embeddedFont>
      <p:font typeface="Aileron Heavy" charset="1" panose="00000A00000000000000"/>
      <p:regular r:id="rId9"/>
    </p:embeddedFont>
    <p:embeddedFont>
      <p:font typeface="Roboto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9039" y="2952115"/>
            <a:ext cx="15780261" cy="403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79"/>
              </a:lnSpc>
              <a:spcBef>
                <a:spcPct val="0"/>
              </a:spcBef>
            </a:pPr>
            <a:r>
              <a:rPr lang="en-US" sz="11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lean canvas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821657" y="4103301"/>
            <a:ext cx="3420860" cy="366292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3" id="3"/>
          <p:cNvSpPr/>
          <p:nvPr/>
        </p:nvSpPr>
        <p:spPr>
          <a:xfrm rot="0">
            <a:off x="210553" y="216721"/>
            <a:ext cx="3420860" cy="7549507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0">
            <a:off x="7432761" y="216721"/>
            <a:ext cx="3420860" cy="754950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5" id="5"/>
          <p:cNvSpPr/>
          <p:nvPr/>
        </p:nvSpPr>
        <p:spPr>
          <a:xfrm rot="0">
            <a:off x="11043865" y="216721"/>
            <a:ext cx="3420860" cy="366292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6" id="6"/>
          <p:cNvSpPr/>
          <p:nvPr/>
        </p:nvSpPr>
        <p:spPr>
          <a:xfrm rot="0">
            <a:off x="11043865" y="4103301"/>
            <a:ext cx="3420860" cy="366292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7" id="7"/>
          <p:cNvSpPr/>
          <p:nvPr/>
        </p:nvSpPr>
        <p:spPr>
          <a:xfrm rot="0">
            <a:off x="14654969" y="216721"/>
            <a:ext cx="3420860" cy="754950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8" id="8"/>
          <p:cNvSpPr/>
          <p:nvPr/>
        </p:nvSpPr>
        <p:spPr>
          <a:xfrm rot="0">
            <a:off x="210553" y="7957735"/>
            <a:ext cx="8816443" cy="2102737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AutoShape 9" id="9"/>
          <p:cNvSpPr/>
          <p:nvPr/>
        </p:nvSpPr>
        <p:spPr>
          <a:xfrm rot="0">
            <a:off x="9232096" y="7957735"/>
            <a:ext cx="8843733" cy="2102737"/>
          </a:xfrm>
          <a:prstGeom prst="rect">
            <a:avLst/>
          </a:prstGeom>
          <a:solidFill>
            <a:srgbClr val="F7F4FA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859595" y="464252"/>
            <a:ext cx="2537905" cy="1078376"/>
            <a:chOff x="0" y="0"/>
            <a:chExt cx="3383873" cy="143783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3383873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Problem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69908"/>
              <a:ext cx="3383873" cy="767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79"/>
                </a:lnSpc>
                <a:spcBef>
                  <a:spcPct val="0"/>
                </a:spcBef>
              </a:pPr>
              <a:r>
                <a:rPr lang="en-US" sz="16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Water Purification for Emergency Response</a:t>
              </a: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44466" y="538476"/>
            <a:ext cx="225468" cy="225468"/>
            <a:chOff x="1371600" y="6705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59595" y="4075118"/>
            <a:ext cx="2537905" cy="2050462"/>
            <a:chOff x="0" y="0"/>
            <a:chExt cx="3383873" cy="273395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3383873" cy="1138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Existing Alternatives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243604"/>
              <a:ext cx="3383873" cy="149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Portable Water Filtration System Utilizing Sand and Activated Charcoal.</a:t>
              </a:r>
            </a:p>
            <a:p>
              <a:pPr algn="l" marL="0" indent="0" lvl="0">
                <a:lnSpc>
                  <a:spcPts val="23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444466" y="4149341"/>
            <a:ext cx="225468" cy="225468"/>
            <a:chOff x="1371600" y="6705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AutoShape 20" id="20"/>
          <p:cNvSpPr/>
          <p:nvPr/>
        </p:nvSpPr>
        <p:spPr>
          <a:xfrm rot="0">
            <a:off x="3821657" y="216721"/>
            <a:ext cx="3420860" cy="3662927"/>
          </a:xfrm>
          <a:prstGeom prst="rect">
            <a:avLst/>
          </a:prstGeom>
          <a:solidFill>
            <a:srgbClr val="F7F4FA"/>
          </a:solidFill>
        </p:spPr>
      </p:sp>
      <p:grpSp>
        <p:nvGrpSpPr>
          <p:cNvPr name="Group 21" id="21"/>
          <p:cNvGrpSpPr/>
          <p:nvPr/>
        </p:nvGrpSpPr>
        <p:grpSpPr>
          <a:xfrm rot="0">
            <a:off x="4470699" y="538476"/>
            <a:ext cx="2537905" cy="1901314"/>
            <a:chOff x="0" y="0"/>
            <a:chExt cx="3383873" cy="253508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57150"/>
              <a:ext cx="3383873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Solution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60383"/>
              <a:ext cx="3383873" cy="1874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Ceramic water filter system that can operate with the low need for electricity, using gravity-based filtration</a:t>
              </a:r>
            </a:p>
          </p:txBody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4055570" y="612700"/>
            <a:ext cx="225468" cy="225468"/>
            <a:chOff x="1371600" y="6705600"/>
            <a:chExt cx="10972800" cy="1097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4470699" y="4374810"/>
            <a:ext cx="2537905" cy="1336935"/>
            <a:chOff x="0" y="0"/>
            <a:chExt cx="3383873" cy="178257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57150"/>
              <a:ext cx="3383873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Key Metrics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60383"/>
              <a:ext cx="3383873" cy="11221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Cost-Effectiveness</a:t>
              </a:r>
            </a:p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Portability and Durability</a:t>
              </a:r>
            </a:p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055570" y="4449034"/>
            <a:ext cx="225468" cy="225468"/>
            <a:chOff x="1371600" y="6705600"/>
            <a:chExt cx="10972800" cy="1097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8082612" y="538476"/>
            <a:ext cx="2537905" cy="2620919"/>
            <a:chOff x="0" y="0"/>
            <a:chExt cx="3383873" cy="3494559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57150"/>
              <a:ext cx="3383873" cy="1138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Unique Value Proposition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243604"/>
              <a:ext cx="3383873" cy="2250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ceramic water filter, which offers a higher level of filtration, specifically designed to remove pathogens like bacteria and viruses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7667483" y="612700"/>
            <a:ext cx="225468" cy="225468"/>
            <a:chOff x="1371600" y="6705600"/>
            <a:chExt cx="10972800" cy="1097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082612" y="4149341"/>
            <a:ext cx="2537905" cy="2056540"/>
            <a:chOff x="0" y="0"/>
            <a:chExt cx="3383873" cy="2742054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-57150"/>
              <a:ext cx="3383873" cy="1138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High Level Concept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1243604"/>
              <a:ext cx="3383873" cy="1498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portable, non-electric ceramic water filter designed for flood-affected areas</a:t>
              </a:r>
            </a:p>
          </p:txBody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7667483" y="4223565"/>
            <a:ext cx="225468" cy="225468"/>
            <a:chOff x="1371600" y="6705600"/>
            <a:chExt cx="10972800" cy="1097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1692907" y="538476"/>
            <a:ext cx="2537905" cy="1492161"/>
            <a:chOff x="0" y="0"/>
            <a:chExt cx="3383873" cy="1989548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57150"/>
              <a:ext cx="3383873" cy="1138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Unfair Advantage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1243604"/>
              <a:ext cx="3383873" cy="745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composition of ceramic and solar powered</a:t>
              </a:r>
            </a:p>
          </p:txBody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1277778" y="612700"/>
            <a:ext cx="225468" cy="225468"/>
            <a:chOff x="1371600" y="6705600"/>
            <a:chExt cx="10972800" cy="1097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1692907" y="4374810"/>
            <a:ext cx="2537905" cy="1054745"/>
            <a:chOff x="0" y="0"/>
            <a:chExt cx="3383873" cy="1406327"/>
          </a:xfrm>
        </p:grpSpPr>
        <p:sp>
          <p:nvSpPr>
            <p:cNvPr name="TextBox 47" id="47"/>
            <p:cNvSpPr txBox="true"/>
            <p:nvPr/>
          </p:nvSpPr>
          <p:spPr>
            <a:xfrm rot="0">
              <a:off x="0" y="-57150"/>
              <a:ext cx="3383873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Channels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660383"/>
              <a:ext cx="3383873" cy="745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Government Disaster Response Teams</a:t>
              </a:r>
            </a:p>
          </p:txBody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1277778" y="4449034"/>
            <a:ext cx="225468" cy="225468"/>
            <a:chOff x="1371600" y="6705600"/>
            <a:chExt cx="10972800" cy="1097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5277280" y="538476"/>
            <a:ext cx="2537905" cy="2903109"/>
            <a:chOff x="0" y="0"/>
            <a:chExt cx="3383873" cy="3870812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3383873" cy="1138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Customer Segments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1243604"/>
              <a:ext cx="3383873" cy="262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40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requent flooding disrupts access to clean water.</a:t>
              </a:r>
            </a:p>
            <a:p>
              <a:pPr algn="l" marL="345440" indent="-172720" lvl="1">
                <a:lnSpc>
                  <a:spcPts val="22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600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Limited access to electricity during flood events.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14862150" y="612700"/>
            <a:ext cx="225468" cy="225468"/>
            <a:chOff x="1371600" y="6705600"/>
            <a:chExt cx="10972800" cy="1097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5277280" y="4149341"/>
            <a:ext cx="2537905" cy="1901314"/>
            <a:chOff x="0" y="0"/>
            <a:chExt cx="3383873" cy="2535085"/>
          </a:xfrm>
        </p:grpSpPr>
        <p:sp>
          <p:nvSpPr>
            <p:cNvPr name="TextBox 57" id="57"/>
            <p:cNvSpPr txBox="true"/>
            <p:nvPr/>
          </p:nvSpPr>
          <p:spPr>
            <a:xfrm rot="0">
              <a:off x="0" y="-57150"/>
              <a:ext cx="3383873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Early Adopters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0" y="660383"/>
              <a:ext cx="3383873" cy="1874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Partnering with NGOs and disaster relief groups to distribute filters to flood-affected communities and local governments</a:t>
              </a:r>
            </a:p>
          </p:txBody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14862150" y="4223565"/>
            <a:ext cx="225468" cy="225468"/>
            <a:chOff x="1371600" y="6705600"/>
            <a:chExt cx="10972800" cy="1097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859595" y="8295953"/>
            <a:ext cx="6920622" cy="1901314"/>
            <a:chOff x="0" y="0"/>
            <a:chExt cx="9227496" cy="2535085"/>
          </a:xfrm>
        </p:grpSpPr>
        <p:sp>
          <p:nvSpPr>
            <p:cNvPr name="TextBox 62" id="62"/>
            <p:cNvSpPr txBox="true"/>
            <p:nvPr/>
          </p:nvSpPr>
          <p:spPr>
            <a:xfrm rot="0">
              <a:off x="0" y="-57150"/>
              <a:ext cx="9227496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Cost Structure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0" y="660383"/>
              <a:ext cx="9227496" cy="1874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To</a:t>
              </a: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tal Estimated Cost per Unit:</a:t>
              </a:r>
            </a:p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1500</a:t>
              </a: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–1700 per unit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Suggested Retail Price:</a:t>
              </a:r>
            </a:p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r>
                <a:rPr lang="en-US" sz="1599" u="none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0–2800 per unit</a:t>
              </a:r>
            </a:p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4" id="64"/>
          <p:cNvGrpSpPr>
            <a:grpSpLocks noChangeAspect="true"/>
          </p:cNvGrpSpPr>
          <p:nvPr/>
        </p:nvGrpSpPr>
        <p:grpSpPr>
          <a:xfrm rot="0">
            <a:off x="444466" y="8370177"/>
            <a:ext cx="225468" cy="225468"/>
            <a:chOff x="1371600" y="6705600"/>
            <a:chExt cx="10972800" cy="1097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9971447" y="8295953"/>
            <a:ext cx="7808343" cy="1054745"/>
            <a:chOff x="0" y="0"/>
            <a:chExt cx="10411125" cy="1406327"/>
          </a:xfrm>
        </p:grpSpPr>
        <p:sp>
          <p:nvSpPr>
            <p:cNvPr name="TextBox 67" id="67"/>
            <p:cNvSpPr txBox="true"/>
            <p:nvPr/>
          </p:nvSpPr>
          <p:spPr>
            <a:xfrm rot="0">
              <a:off x="0" y="-57150"/>
              <a:ext cx="10411125" cy="55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b="true" sz="2500" u="none">
                  <a:solidFill>
                    <a:srgbClr val="17161C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Revenue Streams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0" y="660383"/>
              <a:ext cx="10411125" cy="745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Partnerships with NGOs and Government Agencies</a:t>
              </a:r>
            </a:p>
            <a:p>
              <a:pPr algn="l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Direct Sales to Consumers</a:t>
              </a:r>
            </a:p>
          </p:txBody>
        </p:sp>
      </p:grpSp>
      <p:grpSp>
        <p:nvGrpSpPr>
          <p:cNvPr name="Group 69" id="69"/>
          <p:cNvGrpSpPr>
            <a:grpSpLocks noChangeAspect="true"/>
          </p:cNvGrpSpPr>
          <p:nvPr/>
        </p:nvGrpSpPr>
        <p:grpSpPr>
          <a:xfrm rot="0">
            <a:off x="9556318" y="8370177"/>
            <a:ext cx="225468" cy="225468"/>
            <a:chOff x="1371600" y="6705600"/>
            <a:chExt cx="10972800" cy="1097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DAGRpJU9DDY</dc:identifier>
  <dcterms:modified xsi:type="dcterms:W3CDTF">2011-08-01T06:04:30Z</dcterms:modified>
  <cp:revision>1</cp:revision>
  <dc:title>Black and White Playful Scrapbook Group Project Presentation</dc:title>
</cp:coreProperties>
</file>