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sldIdLst>
    <p:sldId id="257" r:id="rId2"/>
    <p:sldId id="258" r:id="rId3"/>
    <p:sldId id="259" r:id="rId4"/>
    <p:sldId id="266" r:id="rId5"/>
    <p:sldId id="262" r:id="rId6"/>
    <p:sldId id="260" r:id="rId7"/>
    <p:sldId id="261" r:id="rId8"/>
    <p:sldId id="263" r:id="rId9"/>
    <p:sldId id="264" r:id="rId10"/>
    <p:sldId id="265"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F40B65C-02CE-443C-8C48-84DA6FD061D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D8B3E-66E5-41BE-BD0E-DF1E18BCE40D}" type="slidenum">
              <a:rPr lang="en-IN" smtClean="0"/>
              <a:t>‹#›</a:t>
            </a:fld>
            <a:endParaRPr lang="en-IN"/>
          </a:p>
        </p:txBody>
      </p:sp>
    </p:spTree>
    <p:extLst>
      <p:ext uri="{BB962C8B-B14F-4D97-AF65-F5344CB8AC3E}">
        <p14:creationId xmlns:p14="http://schemas.microsoft.com/office/powerpoint/2010/main" val="141356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0B65C-02CE-443C-8C48-84DA6FD061D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D8B3E-66E5-41BE-BD0E-DF1E18BCE40D}" type="slidenum">
              <a:rPr lang="en-IN" smtClean="0"/>
              <a:t>‹#›</a:t>
            </a:fld>
            <a:endParaRPr lang="en-IN"/>
          </a:p>
        </p:txBody>
      </p:sp>
    </p:spTree>
    <p:extLst>
      <p:ext uri="{BB962C8B-B14F-4D97-AF65-F5344CB8AC3E}">
        <p14:creationId xmlns:p14="http://schemas.microsoft.com/office/powerpoint/2010/main" val="351722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0B65C-02CE-443C-8C48-84DA6FD061D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D8B3E-66E5-41BE-BD0E-DF1E18BCE40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9017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0B65C-02CE-443C-8C48-84DA6FD061D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D8B3E-66E5-41BE-BD0E-DF1E18BCE40D}" type="slidenum">
              <a:rPr lang="en-IN" smtClean="0"/>
              <a:t>‹#›</a:t>
            </a:fld>
            <a:endParaRPr lang="en-IN"/>
          </a:p>
        </p:txBody>
      </p:sp>
    </p:spTree>
    <p:extLst>
      <p:ext uri="{BB962C8B-B14F-4D97-AF65-F5344CB8AC3E}">
        <p14:creationId xmlns:p14="http://schemas.microsoft.com/office/powerpoint/2010/main" val="2918184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0B65C-02CE-443C-8C48-84DA6FD061D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D8B3E-66E5-41BE-BD0E-DF1E18BCE40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185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0B65C-02CE-443C-8C48-84DA6FD061D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D8B3E-66E5-41BE-BD0E-DF1E18BCE40D}" type="slidenum">
              <a:rPr lang="en-IN" smtClean="0"/>
              <a:t>‹#›</a:t>
            </a:fld>
            <a:endParaRPr lang="en-IN"/>
          </a:p>
        </p:txBody>
      </p:sp>
    </p:spTree>
    <p:extLst>
      <p:ext uri="{BB962C8B-B14F-4D97-AF65-F5344CB8AC3E}">
        <p14:creationId xmlns:p14="http://schemas.microsoft.com/office/powerpoint/2010/main" val="1855479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0B65C-02CE-443C-8C48-84DA6FD061D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D8B3E-66E5-41BE-BD0E-DF1E18BCE40D}" type="slidenum">
              <a:rPr lang="en-IN" smtClean="0"/>
              <a:t>‹#›</a:t>
            </a:fld>
            <a:endParaRPr lang="en-IN"/>
          </a:p>
        </p:txBody>
      </p:sp>
    </p:spTree>
    <p:extLst>
      <p:ext uri="{BB962C8B-B14F-4D97-AF65-F5344CB8AC3E}">
        <p14:creationId xmlns:p14="http://schemas.microsoft.com/office/powerpoint/2010/main" val="2761837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0B65C-02CE-443C-8C48-84DA6FD061D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D8B3E-66E5-41BE-BD0E-DF1E18BCE40D}" type="slidenum">
              <a:rPr lang="en-IN" smtClean="0"/>
              <a:t>‹#›</a:t>
            </a:fld>
            <a:endParaRPr lang="en-IN"/>
          </a:p>
        </p:txBody>
      </p:sp>
    </p:spTree>
    <p:extLst>
      <p:ext uri="{BB962C8B-B14F-4D97-AF65-F5344CB8AC3E}">
        <p14:creationId xmlns:p14="http://schemas.microsoft.com/office/powerpoint/2010/main" val="152281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0B65C-02CE-443C-8C48-84DA6FD061D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D8B3E-66E5-41BE-BD0E-DF1E18BCE40D}" type="slidenum">
              <a:rPr lang="en-IN" smtClean="0"/>
              <a:t>‹#›</a:t>
            </a:fld>
            <a:endParaRPr lang="en-IN"/>
          </a:p>
        </p:txBody>
      </p:sp>
    </p:spTree>
    <p:extLst>
      <p:ext uri="{BB962C8B-B14F-4D97-AF65-F5344CB8AC3E}">
        <p14:creationId xmlns:p14="http://schemas.microsoft.com/office/powerpoint/2010/main" val="171456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0B65C-02CE-443C-8C48-84DA6FD061D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D8B3E-66E5-41BE-BD0E-DF1E18BCE40D}" type="slidenum">
              <a:rPr lang="en-IN" smtClean="0"/>
              <a:t>‹#›</a:t>
            </a:fld>
            <a:endParaRPr lang="en-IN"/>
          </a:p>
        </p:txBody>
      </p:sp>
    </p:spTree>
    <p:extLst>
      <p:ext uri="{BB962C8B-B14F-4D97-AF65-F5344CB8AC3E}">
        <p14:creationId xmlns:p14="http://schemas.microsoft.com/office/powerpoint/2010/main" val="135981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40B65C-02CE-443C-8C48-84DA6FD061DE}"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2D8B3E-66E5-41BE-BD0E-DF1E18BCE40D}" type="slidenum">
              <a:rPr lang="en-IN" smtClean="0"/>
              <a:t>‹#›</a:t>
            </a:fld>
            <a:endParaRPr lang="en-IN"/>
          </a:p>
        </p:txBody>
      </p:sp>
    </p:spTree>
    <p:extLst>
      <p:ext uri="{BB962C8B-B14F-4D97-AF65-F5344CB8AC3E}">
        <p14:creationId xmlns:p14="http://schemas.microsoft.com/office/powerpoint/2010/main" val="129344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40B65C-02CE-443C-8C48-84DA6FD061DE}"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2D8B3E-66E5-41BE-BD0E-DF1E18BCE40D}" type="slidenum">
              <a:rPr lang="en-IN" smtClean="0"/>
              <a:t>‹#›</a:t>
            </a:fld>
            <a:endParaRPr lang="en-IN"/>
          </a:p>
        </p:txBody>
      </p:sp>
    </p:spTree>
    <p:extLst>
      <p:ext uri="{BB962C8B-B14F-4D97-AF65-F5344CB8AC3E}">
        <p14:creationId xmlns:p14="http://schemas.microsoft.com/office/powerpoint/2010/main" val="263814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F40B65C-02CE-443C-8C48-84DA6FD061DE}" type="datetimeFigureOut">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2D8B3E-66E5-41BE-BD0E-DF1E18BCE40D}" type="slidenum">
              <a:rPr lang="en-IN" smtClean="0"/>
              <a:t>‹#›</a:t>
            </a:fld>
            <a:endParaRPr lang="en-IN"/>
          </a:p>
        </p:txBody>
      </p:sp>
    </p:spTree>
    <p:extLst>
      <p:ext uri="{BB962C8B-B14F-4D97-AF65-F5344CB8AC3E}">
        <p14:creationId xmlns:p14="http://schemas.microsoft.com/office/powerpoint/2010/main" val="297940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0B65C-02CE-443C-8C48-84DA6FD061DE}" type="datetimeFigureOut">
              <a:rPr lang="en-IN" smtClean="0"/>
              <a:t>30-10-2023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2D8B3E-66E5-41BE-BD0E-DF1E18BCE40D}" type="slidenum">
              <a:rPr lang="en-IN" smtClean="0"/>
              <a:t>‹#›</a:t>
            </a:fld>
            <a:endParaRPr lang="en-IN"/>
          </a:p>
        </p:txBody>
      </p:sp>
    </p:spTree>
    <p:extLst>
      <p:ext uri="{BB962C8B-B14F-4D97-AF65-F5344CB8AC3E}">
        <p14:creationId xmlns:p14="http://schemas.microsoft.com/office/powerpoint/2010/main" val="86677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40B65C-02CE-443C-8C48-84DA6FD061DE}"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2D8B3E-66E5-41BE-BD0E-DF1E18BCE40D}" type="slidenum">
              <a:rPr lang="en-IN" smtClean="0"/>
              <a:t>‹#›</a:t>
            </a:fld>
            <a:endParaRPr lang="en-IN"/>
          </a:p>
        </p:txBody>
      </p:sp>
    </p:spTree>
    <p:extLst>
      <p:ext uri="{BB962C8B-B14F-4D97-AF65-F5344CB8AC3E}">
        <p14:creationId xmlns:p14="http://schemas.microsoft.com/office/powerpoint/2010/main" val="3554893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2D8B3E-66E5-41BE-BD0E-DF1E18BCE40D}" type="slidenum">
              <a:rPr lang="en-IN" smtClean="0"/>
              <a:t>‹#›</a:t>
            </a:fld>
            <a:endParaRPr lang="en-IN"/>
          </a:p>
        </p:txBody>
      </p:sp>
      <p:sp>
        <p:nvSpPr>
          <p:cNvPr id="5" name="Date Placeholder 4"/>
          <p:cNvSpPr>
            <a:spLocks noGrp="1"/>
          </p:cNvSpPr>
          <p:nvPr>
            <p:ph type="dt" sz="half" idx="10"/>
          </p:nvPr>
        </p:nvSpPr>
        <p:spPr/>
        <p:txBody>
          <a:bodyPr/>
          <a:lstStyle/>
          <a:p>
            <a:fld id="{4F40B65C-02CE-443C-8C48-84DA6FD061DE}" type="datetimeFigureOut">
              <a:rPr lang="en-IN" smtClean="0"/>
              <a:t>30-10-2023</a:t>
            </a:fld>
            <a:endParaRPr lang="en-IN"/>
          </a:p>
        </p:txBody>
      </p:sp>
    </p:spTree>
    <p:extLst>
      <p:ext uri="{BB962C8B-B14F-4D97-AF65-F5344CB8AC3E}">
        <p14:creationId xmlns:p14="http://schemas.microsoft.com/office/powerpoint/2010/main" val="228301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40B65C-02CE-443C-8C48-84DA6FD061DE}" type="datetimeFigureOut">
              <a:rPr lang="en-IN" smtClean="0"/>
              <a:t>30-10-2023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2D8B3E-66E5-41BE-BD0E-DF1E18BCE40D}" type="slidenum">
              <a:rPr lang="en-IN" smtClean="0"/>
              <a:t>‹#›</a:t>
            </a:fld>
            <a:endParaRPr lang="en-IN"/>
          </a:p>
        </p:txBody>
      </p:sp>
    </p:spTree>
    <p:extLst>
      <p:ext uri="{BB962C8B-B14F-4D97-AF65-F5344CB8AC3E}">
        <p14:creationId xmlns:p14="http://schemas.microsoft.com/office/powerpoint/2010/main" val="238461758"/>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04E0C2-7790-09C1-B958-54C42F4DF52D}"/>
              </a:ext>
            </a:extLst>
          </p:cNvPr>
          <p:cNvSpPr txBox="1"/>
          <p:nvPr/>
        </p:nvSpPr>
        <p:spPr>
          <a:xfrm flipH="1">
            <a:off x="683258" y="139224"/>
            <a:ext cx="8907782" cy="6678751"/>
          </a:xfrm>
          <a:prstGeom prst="rect">
            <a:avLst/>
          </a:prstGeom>
          <a:noFill/>
        </p:spPr>
        <p:txBody>
          <a:bodyPr wrap="square" rtlCol="0">
            <a:spAutoFit/>
          </a:bodyPr>
          <a:lstStyle/>
          <a:p>
            <a:r>
              <a:rPr lang="en-IN" sz="3600" b="1"/>
              <a:t>NOISE POLLUTION MONITORING</a:t>
            </a:r>
          </a:p>
          <a:p>
            <a:r>
              <a:rPr lang="en-IN" sz="3200"/>
              <a:t>USING IOT</a:t>
            </a:r>
          </a:p>
          <a:p>
            <a:r>
              <a:rPr lang="en-IN" sz="3200" b="1"/>
              <a:t>PROJECT PHASE – 04</a:t>
            </a:r>
          </a:p>
          <a:p>
            <a:r>
              <a:rPr lang="en-IN" sz="3200"/>
              <a:t>Building your project by developing the platform as per project requirement using web development technologies.</a:t>
            </a:r>
          </a:p>
          <a:p>
            <a:endParaRPr lang="en-IN" sz="3200"/>
          </a:p>
          <a:p>
            <a:r>
              <a:rPr lang="en-IN" sz="3600" b="1"/>
              <a:t>TEAM MEMBERS</a:t>
            </a:r>
            <a:r>
              <a:rPr lang="en-IN" sz="3200" b="1"/>
              <a:t>:</a:t>
            </a:r>
            <a:endParaRPr lang="en-IN" sz="3200"/>
          </a:p>
          <a:p>
            <a:r>
              <a:rPr lang="en-IN" sz="3200"/>
              <a:t>1.Mohan Krishna</a:t>
            </a:r>
          </a:p>
          <a:p>
            <a:r>
              <a:rPr lang="en-IN" sz="3200"/>
              <a:t>2.Yeswanth</a:t>
            </a:r>
          </a:p>
          <a:p>
            <a:r>
              <a:rPr lang="en-IN" sz="3200"/>
              <a:t>3.Pavan Kumar</a:t>
            </a:r>
          </a:p>
          <a:p>
            <a:r>
              <a:rPr lang="en-IN" sz="3200"/>
              <a:t>4.Vignesh Kumar</a:t>
            </a:r>
          </a:p>
          <a:p>
            <a:r>
              <a:rPr lang="en-IN" sz="3200"/>
              <a:t>5.Shaik Kaif</a:t>
            </a:r>
          </a:p>
        </p:txBody>
      </p:sp>
    </p:spTree>
    <p:extLst>
      <p:ext uri="{BB962C8B-B14F-4D97-AF65-F5344CB8AC3E}">
        <p14:creationId xmlns:p14="http://schemas.microsoft.com/office/powerpoint/2010/main" val="3994891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8599EC-2702-E793-A8FC-4C21D05C3E6C}"/>
              </a:ext>
            </a:extLst>
          </p:cNvPr>
          <p:cNvSpPr txBox="1"/>
          <p:nvPr/>
        </p:nvSpPr>
        <p:spPr>
          <a:xfrm>
            <a:off x="130498" y="1177609"/>
            <a:ext cx="6942331" cy="5539978"/>
          </a:xfrm>
          <a:prstGeom prst="rect">
            <a:avLst/>
          </a:prstGeom>
          <a:noFill/>
        </p:spPr>
        <p:txBody>
          <a:bodyPr wrap="square" rtlCol="0">
            <a:spAutoFit/>
          </a:bodyPr>
          <a:lstStyle/>
          <a:p>
            <a:pPr marL="285750" indent="-285750" algn="l">
              <a:buFont typeface="Arial" panose="020B0604020202020204" pitchFamily="34" charset="0"/>
              <a:buChar char="•"/>
            </a:pPr>
            <a:r>
              <a:rPr lang="en-US" sz="2800" b="0" i="0">
                <a:solidFill>
                  <a:srgbClr val="1F1F1F"/>
                </a:solidFill>
                <a:effectLst/>
                <a:latin typeface="Google Sans"/>
              </a:rPr>
              <a:t>A wireless protocol is a set of rules that define how devices communicate with each other over a wireless network.</a:t>
            </a:r>
          </a:p>
          <a:p>
            <a:pPr marL="457200" indent="-457200" algn="l">
              <a:buFont typeface="Arial" panose="020B0604020202020204" pitchFamily="34" charset="0"/>
              <a:buChar char="•"/>
            </a:pPr>
            <a:r>
              <a:rPr lang="en-US" sz="2800" b="0" i="0">
                <a:solidFill>
                  <a:srgbClr val="1F1F1F"/>
                </a:solidFill>
                <a:effectLst/>
                <a:latin typeface="Google Sans"/>
              </a:rPr>
              <a:t> Wireless protocols are used in a wide range of applications, including Wi-Fi, Bluetooth, cellular networks, and satellite communications.</a:t>
            </a:r>
          </a:p>
          <a:p>
            <a:pPr marL="457200" indent="-457200" algn="l">
              <a:buFont typeface="Arial" panose="020B0604020202020204" pitchFamily="34" charset="0"/>
              <a:buChar char="•"/>
            </a:pPr>
            <a:r>
              <a:rPr lang="en-US" sz="2800" b="0" i="0">
                <a:solidFill>
                  <a:srgbClr val="1F1F1F"/>
                </a:solidFill>
                <a:effectLst/>
                <a:latin typeface="Google Sans"/>
              </a:rPr>
              <a:t>Wireless protocols typically consist of two main components: a physical layer and a medium access control (MAC) layer.</a:t>
            </a:r>
          </a:p>
          <a:p>
            <a:pPr marL="457200" indent="-457200" algn="l">
              <a:buFont typeface="Arial" panose="020B0604020202020204" pitchFamily="34" charset="0"/>
              <a:buChar char="•"/>
            </a:pPr>
            <a:r>
              <a:rPr lang="en-US" sz="2800" b="0" i="0">
                <a:solidFill>
                  <a:srgbClr val="1F1F1F"/>
                </a:solidFill>
                <a:effectLst/>
                <a:latin typeface="Google Sans"/>
              </a:rPr>
              <a:t> The physical layer defines how radio waves are used to transmit and receive data. </a:t>
            </a:r>
          </a:p>
          <a:p>
            <a:endParaRPr lang="en-IN"/>
          </a:p>
        </p:txBody>
      </p:sp>
      <p:graphicFrame>
        <p:nvGraphicFramePr>
          <p:cNvPr id="3" name="Table 3">
            <a:extLst>
              <a:ext uri="{FF2B5EF4-FFF2-40B4-BE49-F238E27FC236}">
                <a16:creationId xmlns:a16="http://schemas.microsoft.com/office/drawing/2014/main" id="{3854863E-8469-DB67-BFBE-C189FFB6FC97}"/>
              </a:ext>
            </a:extLst>
          </p:cNvPr>
          <p:cNvGraphicFramePr>
            <a:graphicFrameLocks noGrp="1"/>
          </p:cNvGraphicFramePr>
          <p:nvPr>
            <p:extLst>
              <p:ext uri="{D42A27DB-BD31-4B8C-83A1-F6EECF244321}">
                <p14:modId xmlns:p14="http://schemas.microsoft.com/office/powerpoint/2010/main" val="545749108"/>
              </p:ext>
            </p:extLst>
          </p:nvPr>
        </p:nvGraphicFramePr>
        <p:xfrm>
          <a:off x="7249100" y="719665"/>
          <a:ext cx="4812402" cy="5637068"/>
        </p:xfrm>
        <a:graphic>
          <a:graphicData uri="http://schemas.openxmlformats.org/drawingml/2006/table">
            <a:tbl>
              <a:tblPr firstRow="1" bandRow="1">
                <a:tableStyleId>{5C22544A-7EE6-4342-B048-85BDC9FD1C3A}</a:tableStyleId>
              </a:tblPr>
              <a:tblGrid>
                <a:gridCol w="4812402">
                  <a:extLst>
                    <a:ext uri="{9D8B030D-6E8A-4147-A177-3AD203B41FA5}">
                      <a16:colId xmlns:a16="http://schemas.microsoft.com/office/drawing/2014/main" val="2824084554"/>
                    </a:ext>
                  </a:extLst>
                </a:gridCol>
              </a:tblGrid>
              <a:tr h="1111943">
                <a:tc>
                  <a:txBody>
                    <a:bodyPr/>
                    <a:lstStyle/>
                    <a:p>
                      <a:r>
                        <a:rPr lang="en-IN" sz="2800"/>
                        <a:t>Ex</a:t>
                      </a:r>
                      <a:r>
                        <a:rPr lang="en-IN" sz="2800" b="0"/>
                        <a:t>amples Of Wireless Protocol :</a:t>
                      </a:r>
                      <a:endParaRPr lang="en-IN"/>
                    </a:p>
                  </a:txBody>
                  <a:tcPr/>
                </a:tc>
                <a:extLst>
                  <a:ext uri="{0D108BD9-81ED-4DB2-BD59-A6C34878D82A}">
                    <a16:rowId xmlns:a16="http://schemas.microsoft.com/office/drawing/2014/main" val="1452714841"/>
                  </a:ext>
                </a:extLst>
              </a:tr>
              <a:tr h="1111943">
                <a:tc>
                  <a:txBody>
                    <a:bodyPr/>
                    <a:lstStyle/>
                    <a:p>
                      <a:r>
                        <a:rPr lang="en-IN" sz="3200" b="1"/>
                        <a:t>1. </a:t>
                      </a:r>
                      <a:r>
                        <a:rPr lang="en-IN" sz="3200" err="1"/>
                        <a:t>Wifi</a:t>
                      </a:r>
                      <a:endParaRPr lang="en-IN"/>
                    </a:p>
                  </a:txBody>
                  <a:tcPr/>
                </a:tc>
                <a:extLst>
                  <a:ext uri="{0D108BD9-81ED-4DB2-BD59-A6C34878D82A}">
                    <a16:rowId xmlns:a16="http://schemas.microsoft.com/office/drawing/2014/main" val="3895097584"/>
                  </a:ext>
                </a:extLst>
              </a:tr>
              <a:tr h="1111943">
                <a:tc>
                  <a:txBody>
                    <a:bodyPr/>
                    <a:lstStyle/>
                    <a:p>
                      <a:r>
                        <a:rPr lang="en-IN" sz="3200" b="1"/>
                        <a:t>2.</a:t>
                      </a:r>
                      <a:r>
                        <a:rPr lang="en-IN" sz="3200"/>
                        <a:t>Bluetooth</a:t>
                      </a:r>
                      <a:endParaRPr lang="en-IN"/>
                    </a:p>
                  </a:txBody>
                  <a:tcPr/>
                </a:tc>
                <a:extLst>
                  <a:ext uri="{0D108BD9-81ED-4DB2-BD59-A6C34878D82A}">
                    <a16:rowId xmlns:a16="http://schemas.microsoft.com/office/drawing/2014/main" val="2463419321"/>
                  </a:ext>
                </a:extLst>
              </a:tr>
              <a:tr h="1111943">
                <a:tc>
                  <a:txBody>
                    <a:bodyPr/>
                    <a:lstStyle/>
                    <a:p>
                      <a:r>
                        <a:rPr lang="en-IN" sz="3200" b="1"/>
                        <a:t>3.</a:t>
                      </a:r>
                      <a:r>
                        <a:rPr lang="en-IN" sz="3200"/>
                        <a:t>Cellular Network</a:t>
                      </a:r>
                      <a:endParaRPr lang="en-IN"/>
                    </a:p>
                  </a:txBody>
                  <a:tcPr/>
                </a:tc>
                <a:extLst>
                  <a:ext uri="{0D108BD9-81ED-4DB2-BD59-A6C34878D82A}">
                    <a16:rowId xmlns:a16="http://schemas.microsoft.com/office/drawing/2014/main" val="3639272758"/>
                  </a:ext>
                </a:extLst>
              </a:tr>
              <a:tr h="1189296">
                <a:tc>
                  <a:txBody>
                    <a:bodyPr/>
                    <a:lstStyle/>
                    <a:p>
                      <a:r>
                        <a:rPr lang="en-IN" sz="3200" b="1"/>
                        <a:t>4.</a:t>
                      </a:r>
                      <a:r>
                        <a:rPr lang="en-IN" sz="3200"/>
                        <a:t>Satellite communication</a:t>
                      </a:r>
                      <a:endParaRPr lang="en-IN"/>
                    </a:p>
                  </a:txBody>
                  <a:tcPr/>
                </a:tc>
                <a:extLst>
                  <a:ext uri="{0D108BD9-81ED-4DB2-BD59-A6C34878D82A}">
                    <a16:rowId xmlns:a16="http://schemas.microsoft.com/office/drawing/2014/main" val="4093556350"/>
                  </a:ext>
                </a:extLst>
              </a:tr>
            </a:tbl>
          </a:graphicData>
        </a:graphic>
      </p:graphicFrame>
      <p:sp>
        <p:nvSpPr>
          <p:cNvPr id="4" name="TextBox 3">
            <a:extLst>
              <a:ext uri="{FF2B5EF4-FFF2-40B4-BE49-F238E27FC236}">
                <a16:creationId xmlns:a16="http://schemas.microsoft.com/office/drawing/2014/main" id="{56C89609-EAA0-73D9-450B-10A7213C5907}"/>
              </a:ext>
            </a:extLst>
          </p:cNvPr>
          <p:cNvSpPr txBox="1"/>
          <p:nvPr/>
        </p:nvSpPr>
        <p:spPr>
          <a:xfrm>
            <a:off x="130498" y="140413"/>
            <a:ext cx="5535845" cy="707886"/>
          </a:xfrm>
          <a:prstGeom prst="rect">
            <a:avLst/>
          </a:prstGeom>
          <a:noFill/>
        </p:spPr>
        <p:txBody>
          <a:bodyPr wrap="square" rtlCol="0">
            <a:spAutoFit/>
          </a:bodyPr>
          <a:lstStyle/>
          <a:p>
            <a:r>
              <a:rPr lang="en-IN" sz="4000" b="1"/>
              <a:t>WIRELESS PROTOCOL :</a:t>
            </a:r>
          </a:p>
        </p:txBody>
      </p:sp>
    </p:spTree>
    <p:extLst>
      <p:ext uri="{BB962C8B-B14F-4D97-AF65-F5344CB8AC3E}">
        <p14:creationId xmlns:p14="http://schemas.microsoft.com/office/powerpoint/2010/main" val="216727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55BE5B-042D-5A54-64E1-B340DC5DD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88" y="1090669"/>
            <a:ext cx="11681028" cy="5489233"/>
          </a:xfrm>
          <a:prstGeom prst="rect">
            <a:avLst/>
          </a:prstGeom>
        </p:spPr>
      </p:pic>
      <p:sp>
        <p:nvSpPr>
          <p:cNvPr id="4" name="TextBox 3">
            <a:extLst>
              <a:ext uri="{FF2B5EF4-FFF2-40B4-BE49-F238E27FC236}">
                <a16:creationId xmlns:a16="http://schemas.microsoft.com/office/drawing/2014/main" id="{F8E2F1D8-0C42-7BAE-D8D1-C0EBB855954F}"/>
              </a:ext>
            </a:extLst>
          </p:cNvPr>
          <p:cNvSpPr txBox="1"/>
          <p:nvPr/>
        </p:nvSpPr>
        <p:spPr>
          <a:xfrm>
            <a:off x="151088" y="143089"/>
            <a:ext cx="5508171" cy="707886"/>
          </a:xfrm>
          <a:prstGeom prst="rect">
            <a:avLst/>
          </a:prstGeom>
          <a:noFill/>
        </p:spPr>
        <p:txBody>
          <a:bodyPr wrap="square" rtlCol="0">
            <a:spAutoFit/>
          </a:bodyPr>
          <a:lstStyle/>
          <a:p>
            <a:r>
              <a:rPr lang="en-IN" sz="4000" b="1"/>
              <a:t>IOT PLATFORM :</a:t>
            </a:r>
          </a:p>
        </p:txBody>
      </p:sp>
    </p:spTree>
    <p:extLst>
      <p:ext uri="{BB962C8B-B14F-4D97-AF65-F5344CB8AC3E}">
        <p14:creationId xmlns:p14="http://schemas.microsoft.com/office/powerpoint/2010/main" val="3815392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14465A-91FA-2F90-58A3-5924AF02B59C}"/>
              </a:ext>
            </a:extLst>
          </p:cNvPr>
          <p:cNvSpPr txBox="1"/>
          <p:nvPr/>
        </p:nvSpPr>
        <p:spPr>
          <a:xfrm>
            <a:off x="146891" y="1292139"/>
            <a:ext cx="11898217" cy="5416868"/>
          </a:xfrm>
          <a:prstGeom prst="rect">
            <a:avLst/>
          </a:prstGeom>
          <a:noFill/>
        </p:spPr>
        <p:txBody>
          <a:bodyPr wrap="square" rtlCol="0">
            <a:spAutoFit/>
          </a:bodyPr>
          <a:lstStyle/>
          <a:p>
            <a:pPr algn="l"/>
            <a:r>
              <a:rPr lang="en-US" sz="2800" b="1" i="0">
                <a:solidFill>
                  <a:srgbClr val="1F1F1F"/>
                </a:solidFill>
                <a:effectLst/>
                <a:latin typeface="Google Sans"/>
              </a:rPr>
              <a:t>Device management</a:t>
            </a:r>
            <a:r>
              <a:rPr lang="en-US" sz="2800">
                <a:solidFill>
                  <a:srgbClr val="1F1F1F"/>
                </a:solidFill>
                <a:latin typeface="Google Sans"/>
              </a:rPr>
              <a:t>:</a:t>
            </a:r>
            <a:endParaRPr lang="en-US" b="0" i="0">
              <a:solidFill>
                <a:srgbClr val="1F1F1F"/>
              </a:solidFill>
              <a:effectLst/>
              <a:latin typeface="Google Sans"/>
            </a:endParaRPr>
          </a:p>
          <a:p>
            <a:pPr algn="l"/>
            <a:r>
              <a:rPr lang="en-US" b="0" i="0">
                <a:solidFill>
                  <a:srgbClr val="1F1F1F"/>
                </a:solidFill>
                <a:effectLst/>
                <a:latin typeface="Google Sans"/>
              </a:rPr>
              <a:t> </a:t>
            </a:r>
            <a:r>
              <a:rPr lang="en-US" sz="2400" b="0" i="0">
                <a:solidFill>
                  <a:srgbClr val="1F1F1F"/>
                </a:solidFill>
                <a:effectLst/>
                <a:latin typeface="Google Sans"/>
              </a:rPr>
              <a:t>IoT platforms allow users to provision, configure, and manage IoT devices. This includes features such as device registration, authentication, and authorization</a:t>
            </a:r>
            <a:r>
              <a:rPr lang="en-US" sz="2400">
                <a:solidFill>
                  <a:srgbClr val="1F1F1F"/>
                </a:solidFill>
                <a:latin typeface="Google Sans"/>
              </a:rPr>
              <a:t>.</a:t>
            </a:r>
            <a:endParaRPr lang="en-US" b="0" i="0">
              <a:solidFill>
                <a:srgbClr val="1F1F1F"/>
              </a:solidFill>
              <a:effectLst/>
              <a:latin typeface="Google Sans"/>
            </a:endParaRPr>
          </a:p>
          <a:p>
            <a:pPr algn="l"/>
            <a:r>
              <a:rPr lang="en-US" sz="2800" b="1" i="0">
                <a:solidFill>
                  <a:srgbClr val="1F1F1F"/>
                </a:solidFill>
                <a:effectLst/>
                <a:latin typeface="Google Sans"/>
              </a:rPr>
              <a:t>Data collection and storage: </a:t>
            </a:r>
          </a:p>
          <a:p>
            <a:pPr algn="l"/>
            <a:r>
              <a:rPr lang="en-US" sz="2400" b="0" i="0">
                <a:solidFill>
                  <a:srgbClr val="1F1F1F"/>
                </a:solidFill>
                <a:effectLst/>
                <a:latin typeface="Google Sans"/>
              </a:rPr>
              <a:t>IoT platforms collect data from IoT devices and store it in a secure and scalable data warehouse. This data can then be analyzed to gain insights into device performance, operational efficiency, and customer behavior.</a:t>
            </a:r>
          </a:p>
          <a:p>
            <a:pPr algn="l"/>
            <a:r>
              <a:rPr lang="en-US" sz="2800" b="1" i="0">
                <a:solidFill>
                  <a:srgbClr val="1F1F1F"/>
                </a:solidFill>
                <a:effectLst/>
                <a:latin typeface="Google Sans"/>
              </a:rPr>
              <a:t>Data analytics</a:t>
            </a:r>
            <a:r>
              <a:rPr lang="en-US" sz="2800">
                <a:solidFill>
                  <a:srgbClr val="1F1F1F"/>
                </a:solidFill>
                <a:latin typeface="Google Sans"/>
              </a:rPr>
              <a:t>:</a:t>
            </a:r>
            <a:endParaRPr lang="en-US" b="0" i="0">
              <a:solidFill>
                <a:srgbClr val="1F1F1F"/>
              </a:solidFill>
              <a:effectLst/>
              <a:latin typeface="Google Sans"/>
            </a:endParaRPr>
          </a:p>
          <a:p>
            <a:pPr algn="l"/>
            <a:r>
              <a:rPr lang="en-US" sz="2400" b="0" i="0">
                <a:solidFill>
                  <a:srgbClr val="1F1F1F"/>
                </a:solidFill>
                <a:effectLst/>
                <a:latin typeface="Google Sans"/>
              </a:rPr>
              <a:t>IoT platforms provide a variety of data analytics tools to help users extract insights from their IoT data. This includes tools for data visualization, machine learning, and artificial intelligence.</a:t>
            </a:r>
          </a:p>
          <a:p>
            <a:pPr algn="l"/>
            <a:r>
              <a:rPr lang="en-US" sz="2800" b="1" i="0">
                <a:solidFill>
                  <a:srgbClr val="1F1F1F"/>
                </a:solidFill>
                <a:effectLst/>
                <a:latin typeface="Google Sans"/>
              </a:rPr>
              <a:t>Application development</a:t>
            </a:r>
            <a:r>
              <a:rPr lang="en-US" sz="2800">
                <a:solidFill>
                  <a:srgbClr val="1F1F1F"/>
                </a:solidFill>
                <a:latin typeface="Google Sans"/>
              </a:rPr>
              <a:t>:</a:t>
            </a:r>
            <a:endParaRPr lang="en-US" b="0" i="0">
              <a:solidFill>
                <a:srgbClr val="1F1F1F"/>
              </a:solidFill>
              <a:effectLst/>
              <a:latin typeface="Google Sans"/>
            </a:endParaRPr>
          </a:p>
          <a:p>
            <a:pPr algn="l"/>
            <a:r>
              <a:rPr lang="en-US" sz="2400" b="0" i="0">
                <a:solidFill>
                  <a:srgbClr val="1F1F1F"/>
                </a:solidFill>
                <a:effectLst/>
                <a:latin typeface="Google Sans"/>
              </a:rPr>
              <a:t>IoT platforms provide tools and libraries to help developers build IoT applications. This includes tools for developing mobile apps, web apps, and cloud-based applications.</a:t>
            </a:r>
          </a:p>
          <a:p>
            <a:endParaRPr lang="en-IN"/>
          </a:p>
        </p:txBody>
      </p:sp>
      <p:sp>
        <p:nvSpPr>
          <p:cNvPr id="3" name="TextBox 2">
            <a:extLst>
              <a:ext uri="{FF2B5EF4-FFF2-40B4-BE49-F238E27FC236}">
                <a16:creationId xmlns:a16="http://schemas.microsoft.com/office/drawing/2014/main" id="{E44765B7-7602-E4AB-E2BC-46D640225A61}"/>
              </a:ext>
            </a:extLst>
          </p:cNvPr>
          <p:cNvSpPr txBox="1"/>
          <p:nvPr/>
        </p:nvSpPr>
        <p:spPr>
          <a:xfrm>
            <a:off x="231354" y="238384"/>
            <a:ext cx="6724224" cy="707886"/>
          </a:xfrm>
          <a:prstGeom prst="rect">
            <a:avLst/>
          </a:prstGeom>
          <a:noFill/>
        </p:spPr>
        <p:txBody>
          <a:bodyPr wrap="square" rtlCol="0">
            <a:spAutoFit/>
          </a:bodyPr>
          <a:lstStyle/>
          <a:p>
            <a:r>
              <a:rPr lang="en-IN" sz="4000" b="1"/>
              <a:t>IOT PLATFORMS:</a:t>
            </a:r>
          </a:p>
        </p:txBody>
      </p:sp>
    </p:spTree>
    <p:extLst>
      <p:ext uri="{BB962C8B-B14F-4D97-AF65-F5344CB8AC3E}">
        <p14:creationId xmlns:p14="http://schemas.microsoft.com/office/powerpoint/2010/main" val="304544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6F80E3-3F51-478B-7532-2AD13EDDD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44" y="1266940"/>
            <a:ext cx="11812312" cy="5453348"/>
          </a:xfrm>
          <a:prstGeom prst="rect">
            <a:avLst/>
          </a:prstGeom>
        </p:spPr>
      </p:pic>
      <p:sp>
        <p:nvSpPr>
          <p:cNvPr id="4" name="TextBox 3">
            <a:extLst>
              <a:ext uri="{FF2B5EF4-FFF2-40B4-BE49-F238E27FC236}">
                <a16:creationId xmlns:a16="http://schemas.microsoft.com/office/drawing/2014/main" id="{A35B2EC9-26C2-CBCD-FA42-F79F2C90E89F}"/>
              </a:ext>
            </a:extLst>
          </p:cNvPr>
          <p:cNvSpPr txBox="1"/>
          <p:nvPr/>
        </p:nvSpPr>
        <p:spPr>
          <a:xfrm>
            <a:off x="304668" y="325522"/>
            <a:ext cx="3297847" cy="707886"/>
          </a:xfrm>
          <a:prstGeom prst="rect">
            <a:avLst/>
          </a:prstGeom>
          <a:noFill/>
        </p:spPr>
        <p:txBody>
          <a:bodyPr wrap="square" rtlCol="0">
            <a:spAutoFit/>
          </a:bodyPr>
          <a:lstStyle/>
          <a:p>
            <a:r>
              <a:rPr lang="en-IN" sz="4000" b="1"/>
              <a:t>LOGIN PAGE:</a:t>
            </a:r>
          </a:p>
        </p:txBody>
      </p:sp>
    </p:spTree>
    <p:extLst>
      <p:ext uri="{BB962C8B-B14F-4D97-AF65-F5344CB8AC3E}">
        <p14:creationId xmlns:p14="http://schemas.microsoft.com/office/powerpoint/2010/main" val="244263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A88CA7-FEC5-BF3D-ACD6-957E5B115353}"/>
              </a:ext>
            </a:extLst>
          </p:cNvPr>
          <p:cNvSpPr txBox="1"/>
          <p:nvPr/>
        </p:nvSpPr>
        <p:spPr>
          <a:xfrm>
            <a:off x="209320" y="1167788"/>
            <a:ext cx="4131325" cy="3539430"/>
          </a:xfrm>
          <a:prstGeom prst="rect">
            <a:avLst/>
          </a:prstGeom>
          <a:noFill/>
        </p:spPr>
        <p:txBody>
          <a:bodyPr wrap="square" rtlCol="0">
            <a:spAutoFit/>
          </a:bodyPr>
          <a:lstStyle/>
          <a:p>
            <a:pPr algn="l"/>
            <a:r>
              <a:rPr lang="en-US" sz="4000" b="1" i="0">
                <a:solidFill>
                  <a:srgbClr val="444444"/>
                </a:solidFill>
                <a:effectLst/>
                <a:latin typeface="inherit"/>
              </a:rPr>
              <a:t>Types of Noise Pollution:</a:t>
            </a:r>
            <a:endParaRPr lang="en-US" b="0" i="0">
              <a:solidFill>
                <a:srgbClr val="444444"/>
              </a:solidFill>
              <a:effectLst/>
              <a:latin typeface="Poppins" panose="020B0502040204020203" pitchFamily="2" charset="0"/>
            </a:endParaRPr>
          </a:p>
          <a:p>
            <a:pPr algn="l"/>
            <a:r>
              <a:rPr lang="en-US" sz="3600" b="0" i="0">
                <a:solidFill>
                  <a:srgbClr val="444444"/>
                </a:solidFill>
                <a:effectLst/>
                <a:latin typeface="Poppins" panose="020B0502040204020203" pitchFamily="2" charset="0"/>
              </a:rPr>
              <a:t>1.Transport Noise</a:t>
            </a:r>
          </a:p>
          <a:p>
            <a:pPr algn="l"/>
            <a:r>
              <a:rPr lang="en-US" sz="3600" b="0" i="0">
                <a:solidFill>
                  <a:srgbClr val="444444"/>
                </a:solidFill>
                <a:effectLst/>
                <a:latin typeface="Poppins" panose="020B0502040204020203" pitchFamily="2" charset="0"/>
              </a:rPr>
              <a:t>2.Neighbourhood Noise</a:t>
            </a:r>
          </a:p>
          <a:p>
            <a:pPr algn="l"/>
            <a:r>
              <a:rPr lang="en-US" sz="3600" b="0" i="0">
                <a:solidFill>
                  <a:srgbClr val="444444"/>
                </a:solidFill>
                <a:effectLst/>
                <a:latin typeface="Poppins" panose="020B0502040204020203" pitchFamily="2" charset="0"/>
              </a:rPr>
              <a:t>3.Industrial Noise</a:t>
            </a:r>
          </a:p>
        </p:txBody>
      </p:sp>
      <p:pic>
        <p:nvPicPr>
          <p:cNvPr id="5" name="Picture 4">
            <a:extLst>
              <a:ext uri="{FF2B5EF4-FFF2-40B4-BE49-F238E27FC236}">
                <a16:creationId xmlns:a16="http://schemas.microsoft.com/office/drawing/2014/main" id="{DD23868B-E276-6092-DEF4-3D0C07048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1923" y="198304"/>
            <a:ext cx="7470757" cy="6572610"/>
          </a:xfrm>
          <a:prstGeom prst="rect">
            <a:avLst/>
          </a:prstGeom>
        </p:spPr>
      </p:pic>
    </p:spTree>
    <p:extLst>
      <p:ext uri="{BB962C8B-B14F-4D97-AF65-F5344CB8AC3E}">
        <p14:creationId xmlns:p14="http://schemas.microsoft.com/office/powerpoint/2010/main" val="421465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9ACDC3-670B-D0F2-5A50-50F1C3C27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53" y="1266940"/>
            <a:ext cx="5286948" cy="5244028"/>
          </a:xfrm>
          <a:prstGeom prst="rect">
            <a:avLst/>
          </a:prstGeom>
        </p:spPr>
      </p:pic>
      <p:sp>
        <p:nvSpPr>
          <p:cNvPr id="4" name="TextBox 3">
            <a:extLst>
              <a:ext uri="{FF2B5EF4-FFF2-40B4-BE49-F238E27FC236}">
                <a16:creationId xmlns:a16="http://schemas.microsoft.com/office/drawing/2014/main" id="{BC25622E-74BB-F57D-18F6-E45C866D9691}"/>
              </a:ext>
            </a:extLst>
          </p:cNvPr>
          <p:cNvSpPr txBox="1"/>
          <p:nvPr/>
        </p:nvSpPr>
        <p:spPr>
          <a:xfrm>
            <a:off x="402771" y="119743"/>
            <a:ext cx="8807330" cy="584775"/>
          </a:xfrm>
          <a:prstGeom prst="rect">
            <a:avLst/>
          </a:prstGeom>
          <a:noFill/>
        </p:spPr>
        <p:txBody>
          <a:bodyPr wrap="square" rtlCol="0">
            <a:spAutoFit/>
          </a:bodyPr>
          <a:lstStyle/>
          <a:p>
            <a:r>
              <a:rPr lang="en-IN" sz="3200" b="1"/>
              <a:t>OUTLINE OF NOISE POLLUTION MONITORING:</a:t>
            </a:r>
          </a:p>
        </p:txBody>
      </p:sp>
      <p:pic>
        <p:nvPicPr>
          <p:cNvPr id="6" name="Picture 5">
            <a:extLst>
              <a:ext uri="{FF2B5EF4-FFF2-40B4-BE49-F238E27FC236}">
                <a16:creationId xmlns:a16="http://schemas.microsoft.com/office/drawing/2014/main" id="{3EC1591D-A1C0-2AFB-0C91-D00BB407D0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980502"/>
            <a:ext cx="5824251" cy="4660134"/>
          </a:xfrm>
          <a:prstGeom prst="rect">
            <a:avLst/>
          </a:prstGeom>
        </p:spPr>
      </p:pic>
    </p:spTree>
    <p:extLst>
      <p:ext uri="{BB962C8B-B14F-4D97-AF65-F5344CB8AC3E}">
        <p14:creationId xmlns:p14="http://schemas.microsoft.com/office/powerpoint/2010/main" val="1868052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9DBA36-8F5E-E626-9BBA-52C13DAC3F8C}"/>
              </a:ext>
            </a:extLst>
          </p:cNvPr>
          <p:cNvSpPr txBox="1"/>
          <p:nvPr/>
        </p:nvSpPr>
        <p:spPr>
          <a:xfrm>
            <a:off x="554252" y="355688"/>
            <a:ext cx="8088086" cy="6340197"/>
          </a:xfrm>
          <a:prstGeom prst="rect">
            <a:avLst/>
          </a:prstGeom>
          <a:noFill/>
        </p:spPr>
        <p:txBody>
          <a:bodyPr wrap="square" rtlCol="0">
            <a:spAutoFit/>
          </a:bodyPr>
          <a:lstStyle/>
          <a:p>
            <a:r>
              <a:rPr lang="en-IN" sz="4000" b="1"/>
              <a:t>Advantages:</a:t>
            </a:r>
          </a:p>
          <a:p>
            <a:r>
              <a:rPr lang="en-IN" sz="2800"/>
              <a:t>1.Low initial cost.</a:t>
            </a:r>
          </a:p>
          <a:p>
            <a:r>
              <a:rPr lang="en-IN" sz="2800"/>
              <a:t>2.Easy to design.</a:t>
            </a:r>
          </a:p>
          <a:p>
            <a:r>
              <a:rPr lang="en-IN" sz="2800"/>
              <a:t>3.Low pressure drop.</a:t>
            </a:r>
          </a:p>
          <a:p>
            <a:r>
              <a:rPr lang="en-IN" sz="2800"/>
              <a:t>4. Low maintenance cost.</a:t>
            </a:r>
          </a:p>
          <a:p>
            <a:r>
              <a:rPr lang="en-IN" sz="2800"/>
              <a:t>5.High collection efficiency.</a:t>
            </a:r>
          </a:p>
          <a:p>
            <a:endParaRPr lang="en-IN" sz="2800"/>
          </a:p>
          <a:p>
            <a:r>
              <a:rPr lang="en-IN" sz="4000" b="1"/>
              <a:t>Disadvantages:</a:t>
            </a:r>
          </a:p>
          <a:p>
            <a:r>
              <a:rPr lang="en-IN" sz="2800"/>
              <a:t>1.Requires large space.</a:t>
            </a:r>
          </a:p>
          <a:p>
            <a:r>
              <a:rPr lang="en-IN" sz="2800"/>
              <a:t>2.Less collection efficiency.</a:t>
            </a:r>
          </a:p>
          <a:p>
            <a:r>
              <a:rPr lang="en-IN" sz="2800"/>
              <a:t>3.Only larger size particles can be collected.</a:t>
            </a:r>
          </a:p>
          <a:p>
            <a:r>
              <a:rPr lang="en-IN" sz="2800"/>
              <a:t>4.Space requirement is more.</a:t>
            </a:r>
          </a:p>
          <a:p>
            <a:r>
              <a:rPr lang="en-IN" sz="2800"/>
              <a:t>5.Requires high voltage.</a:t>
            </a:r>
            <a:endParaRPr lang="en-IN"/>
          </a:p>
          <a:p>
            <a:endParaRPr lang="en-IN"/>
          </a:p>
        </p:txBody>
      </p:sp>
    </p:spTree>
    <p:extLst>
      <p:ext uri="{BB962C8B-B14F-4D97-AF65-F5344CB8AC3E}">
        <p14:creationId xmlns:p14="http://schemas.microsoft.com/office/powerpoint/2010/main" val="2440994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7DE33F4-250C-6B80-BE69-DFDF7B6085B7}"/>
              </a:ext>
            </a:extLst>
          </p:cNvPr>
          <p:cNvSpPr txBox="1"/>
          <p:nvPr/>
        </p:nvSpPr>
        <p:spPr>
          <a:xfrm flipV="1">
            <a:off x="843315" y="1730046"/>
            <a:ext cx="8025263" cy="3932624"/>
          </a:xfrm>
          <a:prstGeom prst="rect">
            <a:avLst/>
          </a:prstGeom>
          <a:noFill/>
        </p:spPr>
        <p:txBody>
          <a:bodyPr wrap="square" rtlCol="0">
            <a:spAutoFit/>
          </a:bodyPr>
          <a:lstStyle/>
          <a:p>
            <a:endParaRPr lang="en-IN"/>
          </a:p>
        </p:txBody>
      </p:sp>
      <p:sp>
        <p:nvSpPr>
          <p:cNvPr id="9" name="TextBox 8">
            <a:extLst>
              <a:ext uri="{FF2B5EF4-FFF2-40B4-BE49-F238E27FC236}">
                <a16:creationId xmlns:a16="http://schemas.microsoft.com/office/drawing/2014/main" id="{2C7B488B-FD54-DD1F-4D87-9638BBBEB381}"/>
              </a:ext>
            </a:extLst>
          </p:cNvPr>
          <p:cNvSpPr txBox="1"/>
          <p:nvPr/>
        </p:nvSpPr>
        <p:spPr>
          <a:xfrm flipV="1">
            <a:off x="995715" y="1882446"/>
            <a:ext cx="8025263" cy="3932624"/>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1C065766-B8D9-BC6E-7932-88EB533F7EB1}"/>
              </a:ext>
            </a:extLst>
          </p:cNvPr>
          <p:cNvSpPr txBox="1"/>
          <p:nvPr/>
        </p:nvSpPr>
        <p:spPr>
          <a:xfrm rot="10800000" flipV="1">
            <a:off x="1159000" y="1323193"/>
            <a:ext cx="8987403" cy="5386090"/>
          </a:xfrm>
          <a:prstGeom prst="rect">
            <a:avLst/>
          </a:prstGeom>
          <a:noFill/>
        </p:spPr>
        <p:txBody>
          <a:bodyPr wrap="square" rtlCol="0">
            <a:spAutoFit/>
          </a:bodyPr>
          <a:lstStyle/>
          <a:p>
            <a:pPr marL="457200" indent="-457200">
              <a:buFont typeface="Arial" panose="020B0604020202020204" pitchFamily="34" charset="0"/>
              <a:buChar char="•"/>
            </a:pPr>
            <a:r>
              <a:rPr lang="en-US" sz="2800" b="0" i="0">
                <a:solidFill>
                  <a:srgbClr val="1F1F1F"/>
                </a:solidFill>
                <a:effectLst/>
                <a:latin typeface="Google Sans"/>
              </a:rPr>
              <a:t>IoT-based noise pollution monitoring systems offer a number of advantages over traditional noise monitoring systems.</a:t>
            </a:r>
          </a:p>
          <a:p>
            <a:pPr marL="457200" indent="-457200">
              <a:buFont typeface="Arial" panose="020B0604020202020204" pitchFamily="34" charset="0"/>
              <a:buChar char="•"/>
            </a:pPr>
            <a:r>
              <a:rPr lang="en-US" sz="2800" b="0" i="0">
                <a:solidFill>
                  <a:srgbClr val="1F1F1F"/>
                </a:solidFill>
                <a:effectLst/>
                <a:latin typeface="Google Sans"/>
              </a:rPr>
              <a:t> These systems are real-time, remote, scalable, and affordable. IoT-based noise pollution monitoring systems can be used to identify noise sources, assess noise impact, monitor compliance, and evaluate noise control measures.</a:t>
            </a:r>
          </a:p>
          <a:p>
            <a:pPr marL="457200" indent="-457200">
              <a:buFont typeface="Arial" panose="020B0604020202020204" pitchFamily="34" charset="0"/>
              <a:buChar char="•"/>
            </a:pPr>
            <a:r>
              <a:rPr lang="en-US" sz="2800" b="0" i="0">
                <a:solidFill>
                  <a:srgbClr val="1F1F1F"/>
                </a:solidFill>
                <a:effectLst/>
                <a:latin typeface="Google Sans"/>
              </a:rPr>
              <a:t> Overall, IoT-based noise pollution monitoring systems are a valuable tool for managing noise pollution and protecting human health and the environment.  </a:t>
            </a:r>
            <a:r>
              <a:rPr lang="en-US" sz="2800">
                <a:solidFill>
                  <a:srgbClr val="1F1F1F"/>
                </a:solidFill>
                <a:latin typeface="Google Sans"/>
              </a:rPr>
              <a:t>                                                                                                                                                                           </a:t>
            </a:r>
          </a:p>
          <a:p>
            <a:r>
              <a:rPr lang="en-US" sz="2800" b="1">
                <a:solidFill>
                  <a:srgbClr val="1F1F1F"/>
                </a:solidFill>
                <a:latin typeface="Google Sans"/>
              </a:rPr>
              <a:t>                                        </a:t>
            </a:r>
            <a:r>
              <a:rPr lang="en-US" sz="3600" b="1">
                <a:solidFill>
                  <a:srgbClr val="00B0F0"/>
                </a:solidFill>
                <a:latin typeface="Google Sans"/>
              </a:rPr>
              <a:t>THANK YOU</a:t>
            </a:r>
            <a:endParaRPr lang="en-IN" sz="2800" b="1">
              <a:solidFill>
                <a:srgbClr val="00B0F0"/>
              </a:solidFill>
            </a:endParaRPr>
          </a:p>
        </p:txBody>
      </p:sp>
      <p:sp>
        <p:nvSpPr>
          <p:cNvPr id="11" name="TextBox 10">
            <a:extLst>
              <a:ext uri="{FF2B5EF4-FFF2-40B4-BE49-F238E27FC236}">
                <a16:creationId xmlns:a16="http://schemas.microsoft.com/office/drawing/2014/main" id="{4F8B58CD-AEDF-2B78-AB10-45AB4B804052}"/>
              </a:ext>
            </a:extLst>
          </p:cNvPr>
          <p:cNvSpPr txBox="1"/>
          <p:nvPr/>
        </p:nvSpPr>
        <p:spPr>
          <a:xfrm>
            <a:off x="236994" y="211933"/>
            <a:ext cx="4139981" cy="830997"/>
          </a:xfrm>
          <a:prstGeom prst="rect">
            <a:avLst/>
          </a:prstGeom>
          <a:noFill/>
        </p:spPr>
        <p:txBody>
          <a:bodyPr wrap="square" rtlCol="0">
            <a:spAutoFit/>
          </a:bodyPr>
          <a:lstStyle/>
          <a:p>
            <a:r>
              <a:rPr lang="en-IN" sz="4800" b="1"/>
              <a:t>Conclusion:</a:t>
            </a:r>
          </a:p>
        </p:txBody>
      </p:sp>
    </p:spTree>
    <p:extLst>
      <p:ext uri="{BB962C8B-B14F-4D97-AF65-F5344CB8AC3E}">
        <p14:creationId xmlns:p14="http://schemas.microsoft.com/office/powerpoint/2010/main" val="286916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992237-7229-B79E-B6DE-28814D4682DF}"/>
              </a:ext>
            </a:extLst>
          </p:cNvPr>
          <p:cNvSpPr txBox="1"/>
          <p:nvPr/>
        </p:nvSpPr>
        <p:spPr>
          <a:xfrm>
            <a:off x="406400" y="115600"/>
            <a:ext cx="9966960" cy="6370975"/>
          </a:xfrm>
          <a:prstGeom prst="rect">
            <a:avLst/>
          </a:prstGeom>
          <a:noFill/>
        </p:spPr>
        <p:txBody>
          <a:bodyPr wrap="square" rtlCol="0">
            <a:spAutoFit/>
          </a:bodyPr>
          <a:lstStyle/>
          <a:p>
            <a:pPr algn="l"/>
            <a:br>
              <a:rPr lang="en-US" b="0" i="0">
                <a:solidFill>
                  <a:srgbClr val="1F1F1F"/>
                </a:solidFill>
                <a:effectLst/>
                <a:latin typeface="Google Sans"/>
              </a:rPr>
            </a:br>
            <a:r>
              <a:rPr lang="en-US" sz="5400" b="1" i="0">
                <a:solidFill>
                  <a:srgbClr val="1F1F1F"/>
                </a:solidFill>
                <a:effectLst/>
                <a:latin typeface="Google Sans"/>
              </a:rPr>
              <a:t>Introduction </a:t>
            </a:r>
            <a:r>
              <a:rPr lang="en-US" sz="4400" b="1" i="0">
                <a:solidFill>
                  <a:srgbClr val="1F1F1F"/>
                </a:solidFill>
                <a:effectLst/>
                <a:latin typeface="Google Sans"/>
              </a:rPr>
              <a:t>:</a:t>
            </a:r>
            <a:endParaRPr lang="en-US" b="1" i="0">
              <a:solidFill>
                <a:srgbClr val="1F1F1F"/>
              </a:solidFill>
              <a:effectLst/>
              <a:latin typeface="Google Sans"/>
            </a:endParaRPr>
          </a:p>
          <a:p>
            <a:pPr marL="457200" indent="-457200" algn="l">
              <a:buFont typeface="Arial" panose="020B0604020202020204" pitchFamily="34" charset="0"/>
              <a:buChar char="•"/>
            </a:pPr>
            <a:r>
              <a:rPr lang="en-US" sz="2800" b="0" i="0">
                <a:solidFill>
                  <a:srgbClr val="1F1F1F"/>
                </a:solidFill>
                <a:effectLst/>
                <a:latin typeface="Google Sans"/>
              </a:rPr>
              <a:t>Noise pollution is a growing problem in many parts of the world, with adverse effects on human health and well-being. </a:t>
            </a:r>
          </a:p>
          <a:p>
            <a:pPr marL="457200" indent="-457200" algn="l">
              <a:buFont typeface="Arial" panose="020B0604020202020204" pitchFamily="34" charset="0"/>
              <a:buChar char="•"/>
            </a:pPr>
            <a:r>
              <a:rPr lang="en-US" sz="2800" b="0" i="0">
                <a:solidFill>
                  <a:srgbClr val="1F1F1F"/>
                </a:solidFill>
                <a:effectLst/>
                <a:latin typeface="Google Sans"/>
              </a:rPr>
              <a:t>It can cause hearing loss, sleep disturbances, stress, and cardiovascular disease.</a:t>
            </a:r>
          </a:p>
          <a:p>
            <a:pPr marL="457200" indent="-457200" algn="l">
              <a:buFont typeface="Arial" panose="020B0604020202020204" pitchFamily="34" charset="0"/>
              <a:buChar char="•"/>
            </a:pPr>
            <a:r>
              <a:rPr lang="en-US" sz="2800" b="0" i="0">
                <a:solidFill>
                  <a:srgbClr val="1F1F1F"/>
                </a:solidFill>
                <a:effectLst/>
                <a:latin typeface="Google Sans"/>
              </a:rPr>
              <a:t> It can also interfere with communication, learning, and concentration.</a:t>
            </a:r>
          </a:p>
          <a:p>
            <a:pPr marL="457200" indent="-457200" algn="l">
              <a:buFont typeface="Arial" panose="020B0604020202020204" pitchFamily="34" charset="0"/>
              <a:buChar char="•"/>
            </a:pPr>
            <a:r>
              <a:rPr lang="en-US" sz="2800" b="0" i="0">
                <a:solidFill>
                  <a:srgbClr val="1F1F1F"/>
                </a:solidFill>
                <a:effectLst/>
                <a:latin typeface="Google Sans"/>
              </a:rPr>
              <a:t>The Internet of Things (IoT) offers a promising solution for monitoring and detecting noise pollution.</a:t>
            </a:r>
          </a:p>
          <a:p>
            <a:pPr marL="457200" indent="-457200" algn="l">
              <a:buFont typeface="Arial" panose="020B0604020202020204" pitchFamily="34" charset="0"/>
              <a:buChar char="•"/>
            </a:pPr>
            <a:r>
              <a:rPr lang="en-US" sz="2800" b="0" i="0">
                <a:solidFill>
                  <a:srgbClr val="1F1F1F"/>
                </a:solidFill>
                <a:effectLst/>
                <a:latin typeface="Google Sans"/>
              </a:rPr>
              <a:t> IoT devices can be deployed in various locations to collect real-time noise data. </a:t>
            </a:r>
          </a:p>
          <a:p>
            <a:pPr marL="457200" indent="-457200" algn="l">
              <a:buFont typeface="Arial" panose="020B0604020202020204" pitchFamily="34" charset="0"/>
              <a:buChar char="•"/>
            </a:pPr>
            <a:r>
              <a:rPr lang="en-US" sz="2800" b="0" i="0">
                <a:solidFill>
                  <a:srgbClr val="1F1F1F"/>
                </a:solidFill>
                <a:effectLst/>
                <a:latin typeface="Google Sans"/>
              </a:rPr>
              <a:t>This data can then be transmitted to a central server for analysis and visualization</a:t>
            </a:r>
            <a:r>
              <a:rPr lang="en-US" b="0" i="0">
                <a:solidFill>
                  <a:srgbClr val="1F1F1F"/>
                </a:solidFill>
                <a:effectLst/>
                <a:latin typeface="Google Sans"/>
              </a:rPr>
              <a:t>.</a:t>
            </a:r>
          </a:p>
        </p:txBody>
      </p:sp>
    </p:spTree>
    <p:extLst>
      <p:ext uri="{BB962C8B-B14F-4D97-AF65-F5344CB8AC3E}">
        <p14:creationId xmlns:p14="http://schemas.microsoft.com/office/powerpoint/2010/main" val="242600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3DF747-76F8-FE80-B935-8E8FB71F7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62122"/>
            <a:ext cx="12192001" cy="6150115"/>
          </a:xfrm>
          <a:prstGeom prst="rect">
            <a:avLst/>
          </a:prstGeom>
        </p:spPr>
      </p:pic>
      <p:sp>
        <p:nvSpPr>
          <p:cNvPr id="6" name="TextBox 5">
            <a:extLst>
              <a:ext uri="{FF2B5EF4-FFF2-40B4-BE49-F238E27FC236}">
                <a16:creationId xmlns:a16="http://schemas.microsoft.com/office/drawing/2014/main" id="{C5083DD8-CC00-7356-4F60-275709BA8F8F}"/>
              </a:ext>
            </a:extLst>
          </p:cNvPr>
          <p:cNvSpPr txBox="1"/>
          <p:nvPr/>
        </p:nvSpPr>
        <p:spPr>
          <a:xfrm>
            <a:off x="187287" y="154236"/>
            <a:ext cx="8989370" cy="769441"/>
          </a:xfrm>
          <a:prstGeom prst="rect">
            <a:avLst/>
          </a:prstGeom>
          <a:noFill/>
        </p:spPr>
        <p:txBody>
          <a:bodyPr wrap="square" rtlCol="0">
            <a:spAutoFit/>
          </a:bodyPr>
          <a:lstStyle/>
          <a:p>
            <a:r>
              <a:rPr lang="en-IN" sz="4400" b="1"/>
              <a:t>NOISE POLLUTION MONITORING </a:t>
            </a:r>
            <a:r>
              <a:rPr lang="en-IN" sz="4000" b="1"/>
              <a:t>:</a:t>
            </a:r>
          </a:p>
        </p:txBody>
      </p:sp>
    </p:spTree>
    <p:extLst>
      <p:ext uri="{BB962C8B-B14F-4D97-AF65-F5344CB8AC3E}">
        <p14:creationId xmlns:p14="http://schemas.microsoft.com/office/powerpoint/2010/main" val="2824226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162D3F-E3DE-F2DE-B3D7-44E4954ABDBC}"/>
              </a:ext>
            </a:extLst>
          </p:cNvPr>
          <p:cNvSpPr txBox="1"/>
          <p:nvPr/>
        </p:nvSpPr>
        <p:spPr>
          <a:xfrm>
            <a:off x="195156" y="1081816"/>
            <a:ext cx="5247178" cy="5632311"/>
          </a:xfrm>
          <a:prstGeom prst="rect">
            <a:avLst/>
          </a:prstGeom>
          <a:noFill/>
        </p:spPr>
        <p:txBody>
          <a:bodyPr wrap="square" rtlCol="0">
            <a:spAutoFit/>
          </a:bodyPr>
          <a:lstStyle/>
          <a:p>
            <a:r>
              <a:rPr lang="en-US" sz="3600" b="0" i="0">
                <a:solidFill>
                  <a:srgbClr val="1F1F1F"/>
                </a:solidFill>
                <a:effectLst/>
                <a:latin typeface="Google Sans"/>
              </a:rPr>
              <a:t>Noise pollution monitoring is the systematic process of measuring, recording, and assessing sound levels in various environments to understand the extent of noise pollution and its potential impact on human health and the surrounding ecosystem.</a:t>
            </a:r>
            <a:endParaRPr lang="en-IN" sz="3600"/>
          </a:p>
        </p:txBody>
      </p:sp>
      <p:sp>
        <p:nvSpPr>
          <p:cNvPr id="5" name="TextBox 4">
            <a:extLst>
              <a:ext uri="{FF2B5EF4-FFF2-40B4-BE49-F238E27FC236}">
                <a16:creationId xmlns:a16="http://schemas.microsoft.com/office/drawing/2014/main" id="{0BF8F581-F606-D6C5-1AE2-198FAEA83D23}"/>
              </a:ext>
            </a:extLst>
          </p:cNvPr>
          <p:cNvSpPr txBox="1"/>
          <p:nvPr/>
        </p:nvSpPr>
        <p:spPr>
          <a:xfrm>
            <a:off x="-1" y="41498"/>
            <a:ext cx="9013372" cy="769441"/>
          </a:xfrm>
          <a:prstGeom prst="rect">
            <a:avLst/>
          </a:prstGeom>
          <a:noFill/>
        </p:spPr>
        <p:txBody>
          <a:bodyPr wrap="square" rtlCol="0">
            <a:spAutoFit/>
          </a:bodyPr>
          <a:lstStyle/>
          <a:p>
            <a:r>
              <a:rPr lang="en-IN" sz="4400" b="1"/>
              <a:t>NOISE POLLUTION MONITORING: </a:t>
            </a:r>
            <a:endParaRPr lang="en-IN" sz="4800" b="1"/>
          </a:p>
        </p:txBody>
      </p:sp>
      <p:graphicFrame>
        <p:nvGraphicFramePr>
          <p:cNvPr id="6" name="Table 5">
            <a:extLst>
              <a:ext uri="{FF2B5EF4-FFF2-40B4-BE49-F238E27FC236}">
                <a16:creationId xmlns:a16="http://schemas.microsoft.com/office/drawing/2014/main" id="{BCEFF4CE-7F39-BFE0-4243-612FE55094FC}"/>
              </a:ext>
            </a:extLst>
          </p:cNvPr>
          <p:cNvGraphicFramePr>
            <a:graphicFrameLocks noGrp="1"/>
          </p:cNvGraphicFramePr>
          <p:nvPr>
            <p:extLst>
              <p:ext uri="{D42A27DB-BD31-4B8C-83A1-F6EECF244321}">
                <p14:modId xmlns:p14="http://schemas.microsoft.com/office/powerpoint/2010/main" val="3350292850"/>
              </p:ext>
            </p:extLst>
          </p:nvPr>
        </p:nvGraphicFramePr>
        <p:xfrm>
          <a:off x="5684704" y="957942"/>
          <a:ext cx="6312141" cy="5814391"/>
        </p:xfrm>
        <a:graphic>
          <a:graphicData uri="http://schemas.openxmlformats.org/drawingml/2006/table">
            <a:tbl>
              <a:tblPr firstRow="1" bandRow="1">
                <a:tableStyleId>{5C22544A-7EE6-4342-B048-85BDC9FD1C3A}</a:tableStyleId>
              </a:tblPr>
              <a:tblGrid>
                <a:gridCol w="6312141">
                  <a:extLst>
                    <a:ext uri="{9D8B030D-6E8A-4147-A177-3AD203B41FA5}">
                      <a16:colId xmlns:a16="http://schemas.microsoft.com/office/drawing/2014/main" val="1043431326"/>
                    </a:ext>
                  </a:extLst>
                </a:gridCol>
              </a:tblGrid>
              <a:tr h="1225078">
                <a:tc>
                  <a:txBody>
                    <a:bodyPr/>
                    <a:lstStyle/>
                    <a:p>
                      <a:r>
                        <a:rPr lang="en-IN" sz="3600" b="1"/>
                        <a:t>NOISE</a:t>
                      </a:r>
                      <a:r>
                        <a:rPr lang="en-IN" sz="3600"/>
                        <a:t> POLLUTION MONITORING</a:t>
                      </a:r>
                    </a:p>
                  </a:txBody>
                  <a:tcPr/>
                </a:tc>
                <a:extLst>
                  <a:ext uri="{0D108BD9-81ED-4DB2-BD59-A6C34878D82A}">
                    <a16:rowId xmlns:a16="http://schemas.microsoft.com/office/drawing/2014/main" val="2264978155"/>
                  </a:ext>
                </a:extLst>
              </a:tr>
              <a:tr h="1117771">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400" b="0" i="0" kern="1200">
                          <a:solidFill>
                            <a:schemeClr val="dk1"/>
                          </a:solidFill>
                          <a:effectLst/>
                          <a:latin typeface="+mn-lt"/>
                          <a:ea typeface="+mn-ea"/>
                          <a:cs typeface="+mn-cs"/>
                        </a:rPr>
                        <a:t>Identify sources of noise pollution.</a:t>
                      </a:r>
                    </a:p>
                  </a:txBody>
                  <a:tcPr/>
                </a:tc>
                <a:extLst>
                  <a:ext uri="{0D108BD9-81ED-4DB2-BD59-A6C34878D82A}">
                    <a16:rowId xmlns:a16="http://schemas.microsoft.com/office/drawing/2014/main" val="2565936292"/>
                  </a:ext>
                </a:extLst>
              </a:tr>
              <a:tr h="1256491">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i="0" kern="1200">
                          <a:solidFill>
                            <a:schemeClr val="dk1"/>
                          </a:solidFill>
                          <a:effectLst/>
                          <a:latin typeface="+mn-lt"/>
                          <a:ea typeface="+mn-ea"/>
                          <a:cs typeface="+mn-cs"/>
                        </a:rPr>
                        <a:t>Assess the impact of noise pollution on human health and the environment.</a:t>
                      </a:r>
                    </a:p>
                    <a:p>
                      <a:pPr marL="285750" indent="-285750">
                        <a:buFont typeface="Arial" panose="020B0604020202020204" pitchFamily="34" charset="0"/>
                        <a:buChar char="•"/>
                      </a:pPr>
                      <a:endParaRPr lang="en-IN"/>
                    </a:p>
                  </a:txBody>
                  <a:tcPr/>
                </a:tc>
                <a:extLst>
                  <a:ext uri="{0D108BD9-81ED-4DB2-BD59-A6C34878D82A}">
                    <a16:rowId xmlns:a16="http://schemas.microsoft.com/office/drawing/2014/main" val="551372903"/>
                  </a:ext>
                </a:extLst>
              </a:tr>
              <a:tr h="1117771">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i="0" kern="1200">
                          <a:solidFill>
                            <a:schemeClr val="dk1"/>
                          </a:solidFill>
                          <a:effectLst/>
                          <a:latin typeface="+mn-lt"/>
                          <a:ea typeface="+mn-ea"/>
                          <a:cs typeface="+mn-cs"/>
                        </a:rPr>
                        <a:t>Monitor compliance with noise regulations.</a:t>
                      </a:r>
                    </a:p>
                    <a:p>
                      <a:pPr marL="285750" indent="-285750">
                        <a:buFont typeface="Arial" panose="020B0604020202020204" pitchFamily="34" charset="0"/>
                        <a:buChar char="•"/>
                      </a:pPr>
                      <a:endParaRPr lang="en-IN"/>
                    </a:p>
                  </a:txBody>
                  <a:tcPr/>
                </a:tc>
                <a:extLst>
                  <a:ext uri="{0D108BD9-81ED-4DB2-BD59-A6C34878D82A}">
                    <a16:rowId xmlns:a16="http://schemas.microsoft.com/office/drawing/2014/main" val="4140873612"/>
                  </a:ext>
                </a:extLst>
              </a:tr>
              <a:tr h="108134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i="0" kern="1200">
                          <a:solidFill>
                            <a:schemeClr val="dk1"/>
                          </a:solidFill>
                          <a:effectLst/>
                          <a:latin typeface="+mn-lt"/>
                          <a:ea typeface="+mn-ea"/>
                          <a:cs typeface="+mn-cs"/>
                        </a:rPr>
                        <a:t>Evaluate the effectiveness of noise control measures.</a:t>
                      </a:r>
                    </a:p>
                    <a:p>
                      <a:pPr marL="285750" indent="-285750">
                        <a:buFont typeface="Arial" panose="020B0604020202020204" pitchFamily="34" charset="0"/>
                        <a:buChar char="•"/>
                      </a:pPr>
                      <a:endParaRPr lang="en-IN"/>
                    </a:p>
                  </a:txBody>
                  <a:tcPr/>
                </a:tc>
                <a:extLst>
                  <a:ext uri="{0D108BD9-81ED-4DB2-BD59-A6C34878D82A}">
                    <a16:rowId xmlns:a16="http://schemas.microsoft.com/office/drawing/2014/main" val="2257874862"/>
                  </a:ext>
                </a:extLst>
              </a:tr>
            </a:tbl>
          </a:graphicData>
        </a:graphic>
      </p:graphicFrame>
    </p:spTree>
    <p:extLst>
      <p:ext uri="{BB962C8B-B14F-4D97-AF65-F5344CB8AC3E}">
        <p14:creationId xmlns:p14="http://schemas.microsoft.com/office/powerpoint/2010/main" val="175434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4E717C-D85C-3B1E-86F8-89A03C670969}"/>
              </a:ext>
            </a:extLst>
          </p:cNvPr>
          <p:cNvPicPr>
            <a:picLocks noChangeAspect="1"/>
          </p:cNvPicPr>
          <p:nvPr/>
        </p:nvPicPr>
        <p:blipFill rotWithShape="1">
          <a:blip r:embed="rId2">
            <a:extLst>
              <a:ext uri="{28A0092B-C50C-407E-A947-70E740481C1C}">
                <a14:useLocalDpi xmlns:a14="http://schemas.microsoft.com/office/drawing/2010/main" val="0"/>
              </a:ext>
            </a:extLst>
          </a:blip>
          <a:srcRect l="2950"/>
          <a:stretch/>
        </p:blipFill>
        <p:spPr>
          <a:xfrm>
            <a:off x="833438" y="1094994"/>
            <a:ext cx="11358561" cy="5669363"/>
          </a:xfrm>
          <a:prstGeom prst="rect">
            <a:avLst/>
          </a:prstGeom>
        </p:spPr>
      </p:pic>
      <p:sp>
        <p:nvSpPr>
          <p:cNvPr id="6" name="TextBox 5">
            <a:extLst>
              <a:ext uri="{FF2B5EF4-FFF2-40B4-BE49-F238E27FC236}">
                <a16:creationId xmlns:a16="http://schemas.microsoft.com/office/drawing/2014/main" id="{5BA57D65-CFD8-5E47-E228-C66178EB20BF}"/>
              </a:ext>
            </a:extLst>
          </p:cNvPr>
          <p:cNvSpPr txBox="1"/>
          <p:nvPr/>
        </p:nvSpPr>
        <p:spPr>
          <a:xfrm flipH="1">
            <a:off x="141771" y="231354"/>
            <a:ext cx="6923058" cy="707886"/>
          </a:xfrm>
          <a:prstGeom prst="rect">
            <a:avLst/>
          </a:prstGeom>
          <a:noFill/>
        </p:spPr>
        <p:txBody>
          <a:bodyPr wrap="square" rtlCol="0">
            <a:spAutoFit/>
          </a:bodyPr>
          <a:lstStyle/>
          <a:p>
            <a:r>
              <a:rPr lang="en-IN" sz="4000" b="1"/>
              <a:t>MOUSER ELECTRONICS:</a:t>
            </a:r>
            <a:endParaRPr lang="en-IN"/>
          </a:p>
        </p:txBody>
      </p:sp>
    </p:spTree>
    <p:extLst>
      <p:ext uri="{BB962C8B-B14F-4D97-AF65-F5344CB8AC3E}">
        <p14:creationId xmlns:p14="http://schemas.microsoft.com/office/powerpoint/2010/main" val="23992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6DFC6-39DF-E66F-13B3-9E14FD6870B4}"/>
              </a:ext>
            </a:extLst>
          </p:cNvPr>
          <p:cNvSpPr txBox="1"/>
          <p:nvPr/>
        </p:nvSpPr>
        <p:spPr>
          <a:xfrm>
            <a:off x="314046" y="911735"/>
            <a:ext cx="11563908" cy="5509200"/>
          </a:xfrm>
          <a:prstGeom prst="rect">
            <a:avLst/>
          </a:prstGeom>
          <a:noFill/>
        </p:spPr>
        <p:txBody>
          <a:bodyPr wrap="square" rtlCol="0">
            <a:spAutoFit/>
          </a:bodyPr>
          <a:lstStyle/>
          <a:p>
            <a:pPr marL="285750" indent="-285750">
              <a:buFont typeface="Arial" panose="020B0604020202020204" pitchFamily="34" charset="0"/>
              <a:buChar char="•"/>
            </a:pPr>
            <a:r>
              <a:rPr lang="en-US" sz="3200"/>
              <a:t>Mouser Electronics is a global authorized distributor of semiconductors and electronic components for over 1,200 industry-leading manufacturer brands.</a:t>
            </a:r>
          </a:p>
          <a:p>
            <a:pPr marL="285750" indent="-285750">
              <a:buFont typeface="Arial" panose="020B0604020202020204" pitchFamily="34" charset="0"/>
              <a:buChar char="•"/>
            </a:pPr>
            <a:r>
              <a:rPr lang="en-US" sz="3200"/>
              <a:t> Mouser stocks the world's widest selection of semiconductors and electronic components, with over 6.8 million products in stock and ready to ship. </a:t>
            </a:r>
          </a:p>
          <a:p>
            <a:pPr marL="285750" indent="-285750">
              <a:buFont typeface="Arial" panose="020B0604020202020204" pitchFamily="34" charset="0"/>
              <a:buChar char="•"/>
            </a:pPr>
            <a:r>
              <a:rPr lang="en-US" sz="3200"/>
              <a:t>Mouser specializes in the rapid introduction of the newest products and technologies, targeting the design engineer and buyer communities. </a:t>
            </a:r>
          </a:p>
          <a:p>
            <a:pPr marL="285750" indent="-285750">
              <a:buFont typeface="Arial" panose="020B0604020202020204" pitchFamily="34" charset="0"/>
              <a:buChar char="•"/>
            </a:pPr>
            <a:r>
              <a:rPr lang="en-US" sz="3200"/>
              <a:t>Mouser has 27 offices located around the globe, and conducts business in 21 different languages and 34 currencies.</a:t>
            </a:r>
          </a:p>
        </p:txBody>
      </p:sp>
      <p:sp>
        <p:nvSpPr>
          <p:cNvPr id="4" name="TextBox 3">
            <a:extLst>
              <a:ext uri="{FF2B5EF4-FFF2-40B4-BE49-F238E27FC236}">
                <a16:creationId xmlns:a16="http://schemas.microsoft.com/office/drawing/2014/main" id="{488018C6-7D81-1683-70B0-634BE5840A70}"/>
              </a:ext>
            </a:extLst>
          </p:cNvPr>
          <p:cNvSpPr txBox="1"/>
          <p:nvPr/>
        </p:nvSpPr>
        <p:spPr>
          <a:xfrm>
            <a:off x="314046" y="259610"/>
            <a:ext cx="6705600" cy="707886"/>
          </a:xfrm>
          <a:prstGeom prst="rect">
            <a:avLst/>
          </a:prstGeom>
          <a:noFill/>
        </p:spPr>
        <p:txBody>
          <a:bodyPr wrap="square" rtlCol="0">
            <a:spAutoFit/>
          </a:bodyPr>
          <a:lstStyle/>
          <a:p>
            <a:r>
              <a:rPr lang="en-US" sz="4000" b="1"/>
              <a:t>Mouser Electronics :</a:t>
            </a:r>
            <a:endParaRPr lang="en-IN" sz="4000" b="1"/>
          </a:p>
        </p:txBody>
      </p:sp>
    </p:spTree>
    <p:extLst>
      <p:ext uri="{BB962C8B-B14F-4D97-AF65-F5344CB8AC3E}">
        <p14:creationId xmlns:p14="http://schemas.microsoft.com/office/powerpoint/2010/main" val="3676308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639011-73F5-D168-FF53-54CEBBF778AA}"/>
              </a:ext>
            </a:extLst>
          </p:cNvPr>
          <p:cNvSpPr txBox="1"/>
          <p:nvPr/>
        </p:nvSpPr>
        <p:spPr>
          <a:xfrm>
            <a:off x="250371" y="215607"/>
            <a:ext cx="10983686" cy="1323439"/>
          </a:xfrm>
          <a:prstGeom prst="rect">
            <a:avLst/>
          </a:prstGeom>
          <a:noFill/>
        </p:spPr>
        <p:txBody>
          <a:bodyPr wrap="square" rtlCol="0">
            <a:spAutoFit/>
          </a:bodyPr>
          <a:lstStyle/>
          <a:p>
            <a:r>
              <a:rPr lang="en-IN" sz="4400" b="1"/>
              <a:t>IOT PROJECT :</a:t>
            </a:r>
          </a:p>
          <a:p>
            <a:endParaRPr lang="en-IN" sz="3600" b="1"/>
          </a:p>
        </p:txBody>
      </p:sp>
      <p:pic>
        <p:nvPicPr>
          <p:cNvPr id="6" name="Picture 5">
            <a:extLst>
              <a:ext uri="{FF2B5EF4-FFF2-40B4-BE49-F238E27FC236}">
                <a16:creationId xmlns:a16="http://schemas.microsoft.com/office/drawing/2014/main" id="{3EE955E4-905F-8DAF-2CA0-695F5B72F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35" y="970008"/>
            <a:ext cx="11853494" cy="5987144"/>
          </a:xfrm>
          <a:prstGeom prst="rect">
            <a:avLst/>
          </a:prstGeom>
        </p:spPr>
      </p:pic>
    </p:spTree>
    <p:extLst>
      <p:ext uri="{BB962C8B-B14F-4D97-AF65-F5344CB8AC3E}">
        <p14:creationId xmlns:p14="http://schemas.microsoft.com/office/powerpoint/2010/main" val="205113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C4C24B-7E90-9486-ED12-D366491ED7F6}"/>
              </a:ext>
            </a:extLst>
          </p:cNvPr>
          <p:cNvSpPr txBox="1"/>
          <p:nvPr/>
        </p:nvSpPr>
        <p:spPr>
          <a:xfrm>
            <a:off x="0" y="856357"/>
            <a:ext cx="5310130" cy="6001643"/>
          </a:xfrm>
          <a:prstGeom prst="rect">
            <a:avLst/>
          </a:prstGeom>
          <a:noFill/>
        </p:spPr>
        <p:txBody>
          <a:bodyPr wrap="square" rtlCol="0">
            <a:spAutoFit/>
          </a:bodyPr>
          <a:lstStyle/>
          <a:p>
            <a:pPr marL="285750" indent="-285750">
              <a:buFont typeface="Arial" panose="020B0604020202020204" pitchFamily="34" charset="0"/>
              <a:buChar char="•"/>
            </a:pPr>
            <a:r>
              <a:rPr lang="en-US" sz="3200" b="0" i="0">
                <a:solidFill>
                  <a:srgbClr val="1F1F1F"/>
                </a:solidFill>
                <a:effectLst/>
                <a:latin typeface="Google Sans"/>
              </a:rPr>
              <a:t>An IoT project is any project that involves building or using devices that are connected to the internet and can collect, share, and analyze data.</a:t>
            </a:r>
          </a:p>
          <a:p>
            <a:pPr marL="457200" indent="-457200">
              <a:buFont typeface="Arial" panose="020B0604020202020204" pitchFamily="34" charset="0"/>
              <a:buChar char="•"/>
            </a:pPr>
            <a:r>
              <a:rPr lang="en-US" sz="3200" b="0" i="0">
                <a:solidFill>
                  <a:srgbClr val="1F1F1F"/>
                </a:solidFill>
                <a:effectLst/>
                <a:latin typeface="Google Sans"/>
              </a:rPr>
              <a:t> IoT projects can be simple, such as building a smart light switch, or complex, such as developing a smart city system.</a:t>
            </a:r>
            <a:endParaRPr lang="en-IN"/>
          </a:p>
        </p:txBody>
      </p:sp>
      <p:graphicFrame>
        <p:nvGraphicFramePr>
          <p:cNvPr id="3" name="Table 3">
            <a:extLst>
              <a:ext uri="{FF2B5EF4-FFF2-40B4-BE49-F238E27FC236}">
                <a16:creationId xmlns:a16="http://schemas.microsoft.com/office/drawing/2014/main" id="{86BB4411-B0C5-DBEF-B29F-5B240D100D7C}"/>
              </a:ext>
            </a:extLst>
          </p:cNvPr>
          <p:cNvGraphicFramePr>
            <a:graphicFrameLocks noGrp="1"/>
          </p:cNvGraphicFramePr>
          <p:nvPr>
            <p:extLst>
              <p:ext uri="{D42A27DB-BD31-4B8C-83A1-F6EECF244321}">
                <p14:modId xmlns:p14="http://schemas.microsoft.com/office/powerpoint/2010/main" val="370259465"/>
              </p:ext>
            </p:extLst>
          </p:nvPr>
        </p:nvGraphicFramePr>
        <p:xfrm>
          <a:off x="6125378" y="719666"/>
          <a:ext cx="5780110" cy="5709936"/>
        </p:xfrm>
        <a:graphic>
          <a:graphicData uri="http://schemas.openxmlformats.org/drawingml/2006/table">
            <a:tbl>
              <a:tblPr firstRow="1" bandRow="1">
                <a:tableStyleId>{5C22544A-7EE6-4342-B048-85BDC9FD1C3A}</a:tableStyleId>
              </a:tblPr>
              <a:tblGrid>
                <a:gridCol w="5780110">
                  <a:extLst>
                    <a:ext uri="{9D8B030D-6E8A-4147-A177-3AD203B41FA5}">
                      <a16:colId xmlns:a16="http://schemas.microsoft.com/office/drawing/2014/main" val="2515076341"/>
                    </a:ext>
                  </a:extLst>
                </a:gridCol>
              </a:tblGrid>
              <a:tr h="1425792">
                <a:tc>
                  <a:txBody>
                    <a:bodyPr/>
                    <a:lstStyle/>
                    <a:p>
                      <a:r>
                        <a:rPr lang="en-IN" sz="4000" b="1"/>
                        <a:t>Benefits</a:t>
                      </a:r>
                      <a:r>
                        <a:rPr lang="en-IN" sz="3200" b="1"/>
                        <a:t> </a:t>
                      </a:r>
                      <a:r>
                        <a:rPr lang="en-IN" sz="4400" b="1"/>
                        <a:t>of</a:t>
                      </a:r>
                      <a:r>
                        <a:rPr lang="en-IN" sz="3200" b="1"/>
                        <a:t> </a:t>
                      </a:r>
                      <a:r>
                        <a:rPr lang="en-IN" sz="4400" b="1"/>
                        <a:t>IOT</a:t>
                      </a:r>
                      <a:r>
                        <a:rPr lang="en-IN" sz="3200" b="1"/>
                        <a:t> </a:t>
                      </a:r>
                      <a:r>
                        <a:rPr lang="en-IN" sz="4400" b="1"/>
                        <a:t>projects:</a:t>
                      </a:r>
                      <a:endParaRPr lang="en-IN" sz="3200" b="1"/>
                    </a:p>
                  </a:txBody>
                  <a:tcPr/>
                </a:tc>
                <a:extLst>
                  <a:ext uri="{0D108BD9-81ED-4DB2-BD59-A6C34878D82A}">
                    <a16:rowId xmlns:a16="http://schemas.microsoft.com/office/drawing/2014/main" val="19521996"/>
                  </a:ext>
                </a:extLst>
              </a:tr>
              <a:tr h="1425792">
                <a:tc>
                  <a:txBody>
                    <a:bodyPr/>
                    <a:lstStyle/>
                    <a:p>
                      <a:r>
                        <a:rPr lang="en-IN" sz="4000"/>
                        <a:t>1.Increased Efficiency</a:t>
                      </a:r>
                      <a:endParaRPr lang="en-IN"/>
                    </a:p>
                  </a:txBody>
                  <a:tcPr/>
                </a:tc>
                <a:extLst>
                  <a:ext uri="{0D108BD9-81ED-4DB2-BD59-A6C34878D82A}">
                    <a16:rowId xmlns:a16="http://schemas.microsoft.com/office/drawing/2014/main" val="3810962643"/>
                  </a:ext>
                </a:extLst>
              </a:tr>
              <a:tr h="1425792">
                <a:tc>
                  <a:txBody>
                    <a:bodyPr/>
                    <a:lstStyle/>
                    <a:p>
                      <a:r>
                        <a:rPr lang="en-IN" sz="4000"/>
                        <a:t>2.Reduced Costs</a:t>
                      </a:r>
                      <a:endParaRPr lang="en-IN"/>
                    </a:p>
                  </a:txBody>
                  <a:tcPr/>
                </a:tc>
                <a:extLst>
                  <a:ext uri="{0D108BD9-81ED-4DB2-BD59-A6C34878D82A}">
                    <a16:rowId xmlns:a16="http://schemas.microsoft.com/office/drawing/2014/main" val="4177510721"/>
                  </a:ext>
                </a:extLst>
              </a:tr>
              <a:tr h="1425792">
                <a:tc>
                  <a:txBody>
                    <a:bodyPr/>
                    <a:lstStyle/>
                    <a:p>
                      <a:r>
                        <a:rPr lang="en-IN" sz="4000"/>
                        <a:t>3.Improved</a:t>
                      </a:r>
                      <a:r>
                        <a:rPr lang="en-IN" sz="3600"/>
                        <a:t> Decision Making</a:t>
                      </a:r>
                      <a:endParaRPr lang="en-IN"/>
                    </a:p>
                  </a:txBody>
                  <a:tcPr/>
                </a:tc>
                <a:extLst>
                  <a:ext uri="{0D108BD9-81ED-4DB2-BD59-A6C34878D82A}">
                    <a16:rowId xmlns:a16="http://schemas.microsoft.com/office/drawing/2014/main" val="1841587938"/>
                  </a:ext>
                </a:extLst>
              </a:tr>
            </a:tbl>
          </a:graphicData>
        </a:graphic>
      </p:graphicFrame>
      <p:sp>
        <p:nvSpPr>
          <p:cNvPr id="4" name="TextBox 3">
            <a:extLst>
              <a:ext uri="{FF2B5EF4-FFF2-40B4-BE49-F238E27FC236}">
                <a16:creationId xmlns:a16="http://schemas.microsoft.com/office/drawing/2014/main" id="{DA0CFBB7-24B7-9856-844B-B448165E0986}"/>
              </a:ext>
            </a:extLst>
          </p:cNvPr>
          <p:cNvSpPr txBox="1"/>
          <p:nvPr/>
        </p:nvSpPr>
        <p:spPr>
          <a:xfrm>
            <a:off x="286512" y="134891"/>
            <a:ext cx="4408714" cy="707886"/>
          </a:xfrm>
          <a:prstGeom prst="rect">
            <a:avLst/>
          </a:prstGeom>
          <a:noFill/>
        </p:spPr>
        <p:txBody>
          <a:bodyPr wrap="square" rtlCol="0">
            <a:spAutoFit/>
          </a:bodyPr>
          <a:lstStyle/>
          <a:p>
            <a:r>
              <a:rPr lang="en-IN" sz="4000" b="1"/>
              <a:t>IOT PROJECT :</a:t>
            </a:r>
          </a:p>
        </p:txBody>
      </p:sp>
    </p:spTree>
    <p:extLst>
      <p:ext uri="{BB962C8B-B14F-4D97-AF65-F5344CB8AC3E}">
        <p14:creationId xmlns:p14="http://schemas.microsoft.com/office/powerpoint/2010/main" val="280997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80E777-B399-207F-8AC5-A5E827AF6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64"/>
            <a:ext cx="12192000" cy="5688036"/>
          </a:xfrm>
          <a:prstGeom prst="rect">
            <a:avLst/>
          </a:prstGeom>
        </p:spPr>
      </p:pic>
      <p:sp>
        <p:nvSpPr>
          <p:cNvPr id="4" name="TextBox 3">
            <a:extLst>
              <a:ext uri="{FF2B5EF4-FFF2-40B4-BE49-F238E27FC236}">
                <a16:creationId xmlns:a16="http://schemas.microsoft.com/office/drawing/2014/main" id="{EAB706AB-8B77-2628-C6B7-CA892AC36446}"/>
              </a:ext>
            </a:extLst>
          </p:cNvPr>
          <p:cNvSpPr txBox="1"/>
          <p:nvPr/>
        </p:nvSpPr>
        <p:spPr>
          <a:xfrm>
            <a:off x="268471" y="239736"/>
            <a:ext cx="7717971" cy="707886"/>
          </a:xfrm>
          <a:prstGeom prst="rect">
            <a:avLst/>
          </a:prstGeom>
          <a:noFill/>
        </p:spPr>
        <p:txBody>
          <a:bodyPr wrap="square" rtlCol="0">
            <a:spAutoFit/>
          </a:bodyPr>
          <a:lstStyle/>
          <a:p>
            <a:r>
              <a:rPr lang="en-IN" sz="4000" b="1"/>
              <a:t>WIRELESS PROTOCOLS :</a:t>
            </a:r>
          </a:p>
        </p:txBody>
      </p:sp>
    </p:spTree>
    <p:extLst>
      <p:ext uri="{BB962C8B-B14F-4D97-AF65-F5344CB8AC3E}">
        <p14:creationId xmlns:p14="http://schemas.microsoft.com/office/powerpoint/2010/main" val="7343000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Krishna K</dc:creator>
  <cp:lastModifiedBy>Mohan Krishna K</cp:lastModifiedBy>
  <cp:revision>1</cp:revision>
  <dcterms:created xsi:type="dcterms:W3CDTF">2023-10-30T08:56:29Z</dcterms:created>
  <dcterms:modified xsi:type="dcterms:W3CDTF">2023-10-30T17:41:20Z</dcterms:modified>
</cp:coreProperties>
</file>