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70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69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8DC15FE-0614-48CF-B0E4-C0A6A0670C63}">
          <p14:sldIdLst>
            <p14:sldId id="256"/>
            <p14:sldId id="257"/>
            <p14:sldId id="258"/>
            <p14:sldId id="259"/>
          </p14:sldIdLst>
        </p14:section>
        <p14:section name="Untitled Section" id="{64004F33-5811-4514-BB86-479A3EC064A1}">
          <p14:sldIdLst>
            <p14:sldId id="260"/>
            <p14:sldId id="262"/>
            <p14:sldId id="263"/>
            <p14:sldId id="264"/>
            <p14:sldId id="265"/>
            <p14:sldId id="266"/>
            <p14:sldId id="269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" initials="AK" lastIdx="1" clrIdx="0">
    <p:extLst>
      <p:ext uri="{19B8F6BF-5375-455C-9EA6-DF929625EA0E}">
        <p15:presenceInfo xmlns:p15="http://schemas.microsoft.com/office/powerpoint/2012/main" xmlns="" userId="5a82a7f53c237f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4T11:07:14.682" idx="1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FE35-E996-4A82-B6A1-AFF78E20E71E}" type="datetimeFigureOut">
              <a:rPr lang="en-IN" smtClean="0"/>
              <a:pPr/>
              <a:t>15-06-2019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6024-3511-4849-87EB-6B5DB32B86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0470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2BD-68F5-4382-B8C0-8B1A0201DBA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B14-11E2-4705-B7CE-B6D6FDA17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714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2BD-68F5-4382-B8C0-8B1A0201DBA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B14-11E2-4705-B7CE-B6D6FDA17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985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2BD-68F5-4382-B8C0-8B1A0201DBA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B14-11E2-4705-B7CE-B6D6FDA17E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73303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2BD-68F5-4382-B8C0-8B1A0201DBA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B14-11E2-4705-B7CE-B6D6FDA17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44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2BD-68F5-4382-B8C0-8B1A0201DBA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B14-11E2-4705-B7CE-B6D6FDA17E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05942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2BD-68F5-4382-B8C0-8B1A0201DBA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B14-11E2-4705-B7CE-B6D6FDA17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6443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2BD-68F5-4382-B8C0-8B1A0201DBA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B14-11E2-4705-B7CE-B6D6FDA17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0024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2BD-68F5-4382-B8C0-8B1A0201DBA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B14-11E2-4705-B7CE-B6D6FDA17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422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2BD-68F5-4382-B8C0-8B1A0201DBA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B14-11E2-4705-B7CE-B6D6FDA17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676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2BD-68F5-4382-B8C0-8B1A0201DBA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B14-11E2-4705-B7CE-B6D6FDA17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880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2BD-68F5-4382-B8C0-8B1A0201DBA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B14-11E2-4705-B7CE-B6D6FDA17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294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2BD-68F5-4382-B8C0-8B1A0201DBA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B14-11E2-4705-B7CE-B6D6FDA17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405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2BD-68F5-4382-B8C0-8B1A0201DBA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B14-11E2-4705-B7CE-B6D6FDA17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55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2BD-68F5-4382-B8C0-8B1A0201DBA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B14-11E2-4705-B7CE-B6D6FDA17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24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2BD-68F5-4382-B8C0-8B1A0201DBA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B14-11E2-4705-B7CE-B6D6FDA17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035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2BD-68F5-4382-B8C0-8B1A0201DBA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B14-11E2-4705-B7CE-B6D6FDA17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74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42BD-68F5-4382-B8C0-8B1A0201DBA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8BAB14-11E2-4705-B7CE-B6D6FDA17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365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3656424"/>
            <a:ext cx="7126560" cy="1428760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rgbClr val="7030A0"/>
                </a:solidFill>
              </a:rPr>
              <a:t>Fruit Detection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60" y="5857892"/>
            <a:ext cx="2928958" cy="1000108"/>
          </a:xfrm>
        </p:spPr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Team: The </a:t>
            </a:r>
            <a:r>
              <a:rPr lang="en-IN" dirty="0" err="1" smtClean="0">
                <a:solidFill>
                  <a:srgbClr val="002060"/>
                </a:solidFill>
              </a:rPr>
              <a:t>Incredibles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 descr="frui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142984"/>
            <a:ext cx="3610947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Max Pooling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90305754"/>
              </p:ext>
            </p:extLst>
          </p:nvPr>
        </p:nvGraphicFramePr>
        <p:xfrm>
          <a:off x="609599" y="3795681"/>
          <a:ext cx="2810275" cy="2276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055">
                  <a:extLst>
                    <a:ext uri="{9D8B030D-6E8A-4147-A177-3AD203B41FA5}">
                      <a16:colId xmlns:a16="http://schemas.microsoft.com/office/drawing/2014/main" xmlns="" val="119046280"/>
                    </a:ext>
                  </a:extLst>
                </a:gridCol>
                <a:gridCol w="562055">
                  <a:extLst>
                    <a:ext uri="{9D8B030D-6E8A-4147-A177-3AD203B41FA5}">
                      <a16:colId xmlns:a16="http://schemas.microsoft.com/office/drawing/2014/main" xmlns="" val="2526694505"/>
                    </a:ext>
                  </a:extLst>
                </a:gridCol>
                <a:gridCol w="562055">
                  <a:extLst>
                    <a:ext uri="{9D8B030D-6E8A-4147-A177-3AD203B41FA5}">
                      <a16:colId xmlns:a16="http://schemas.microsoft.com/office/drawing/2014/main" xmlns="" val="2614281946"/>
                    </a:ext>
                  </a:extLst>
                </a:gridCol>
                <a:gridCol w="562055">
                  <a:extLst>
                    <a:ext uri="{9D8B030D-6E8A-4147-A177-3AD203B41FA5}">
                      <a16:colId xmlns:a16="http://schemas.microsoft.com/office/drawing/2014/main" xmlns="" val="760509246"/>
                    </a:ext>
                  </a:extLst>
                </a:gridCol>
                <a:gridCol w="562055">
                  <a:extLst>
                    <a:ext uri="{9D8B030D-6E8A-4147-A177-3AD203B41FA5}">
                      <a16:colId xmlns:a16="http://schemas.microsoft.com/office/drawing/2014/main" xmlns="" val="353374855"/>
                    </a:ext>
                  </a:extLst>
                </a:gridCol>
              </a:tblGrid>
              <a:tr h="4553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9110307"/>
                  </a:ext>
                </a:extLst>
              </a:tr>
              <a:tr h="4553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1491906"/>
                  </a:ext>
                </a:extLst>
              </a:tr>
              <a:tr h="4553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3911493"/>
                  </a:ext>
                </a:extLst>
              </a:tr>
              <a:tr h="4553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770721"/>
                  </a:ext>
                </a:extLst>
              </a:tr>
              <a:tr h="4553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209664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3000047"/>
              </p:ext>
            </p:extLst>
          </p:nvPr>
        </p:nvGraphicFramePr>
        <p:xfrm>
          <a:off x="5292080" y="4388182"/>
          <a:ext cx="153583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944">
                  <a:extLst>
                    <a:ext uri="{9D8B030D-6E8A-4147-A177-3AD203B41FA5}">
                      <a16:colId xmlns:a16="http://schemas.microsoft.com/office/drawing/2014/main" xmlns="" val="4123242332"/>
                    </a:ext>
                  </a:extLst>
                </a:gridCol>
                <a:gridCol w="511944">
                  <a:extLst>
                    <a:ext uri="{9D8B030D-6E8A-4147-A177-3AD203B41FA5}">
                      <a16:colId xmlns:a16="http://schemas.microsoft.com/office/drawing/2014/main" xmlns="" val="1359748030"/>
                    </a:ext>
                  </a:extLst>
                </a:gridCol>
                <a:gridCol w="511944">
                  <a:extLst>
                    <a:ext uri="{9D8B030D-6E8A-4147-A177-3AD203B41FA5}">
                      <a16:colId xmlns:a16="http://schemas.microsoft.com/office/drawing/2014/main" xmlns="" val="349181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980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705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453337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77478" y="4921155"/>
            <a:ext cx="1742594" cy="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7158" y="1657167"/>
            <a:ext cx="692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Pooling layers are used on one hand to reduce the spatial dimensions of the representation and to reduce the amount of computation done in the network.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other use of pooling layers is to control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637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Flattening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1220063"/>
              </p:ext>
            </p:extLst>
          </p:nvPr>
        </p:nvGraphicFramePr>
        <p:xfrm>
          <a:off x="971602" y="3143248"/>
          <a:ext cx="2448270" cy="2286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90">
                  <a:extLst>
                    <a:ext uri="{9D8B030D-6E8A-4147-A177-3AD203B41FA5}">
                      <a16:colId xmlns:a16="http://schemas.microsoft.com/office/drawing/2014/main" xmlns="" val="1701005986"/>
                    </a:ext>
                  </a:extLst>
                </a:gridCol>
                <a:gridCol w="816090">
                  <a:extLst>
                    <a:ext uri="{9D8B030D-6E8A-4147-A177-3AD203B41FA5}">
                      <a16:colId xmlns:a16="http://schemas.microsoft.com/office/drawing/2014/main" xmlns="" val="4176721733"/>
                    </a:ext>
                  </a:extLst>
                </a:gridCol>
                <a:gridCol w="816090">
                  <a:extLst>
                    <a:ext uri="{9D8B030D-6E8A-4147-A177-3AD203B41FA5}">
                      <a16:colId xmlns:a16="http://schemas.microsoft.com/office/drawing/2014/main" xmlns="" val="2066094103"/>
                    </a:ext>
                  </a:extLst>
                </a:gridCol>
              </a:tblGrid>
              <a:tr h="76095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9387051"/>
                  </a:ext>
                </a:extLst>
              </a:tr>
              <a:tr h="76253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0884938"/>
                  </a:ext>
                </a:extLst>
              </a:tr>
              <a:tr h="76253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984099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8022515"/>
              </p:ext>
            </p:extLst>
          </p:nvPr>
        </p:nvGraphicFramePr>
        <p:xfrm>
          <a:off x="5357818" y="2714620"/>
          <a:ext cx="520634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634">
                  <a:extLst>
                    <a:ext uri="{9D8B030D-6E8A-4147-A177-3AD203B41FA5}">
                      <a16:colId xmlns:a16="http://schemas.microsoft.com/office/drawing/2014/main" xmlns="" val="2441249304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5321608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46067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954962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9732999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355362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408226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0608126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2147769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78829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643306" y="4214818"/>
            <a:ext cx="1514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034" y="1714488"/>
            <a:ext cx="700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Flatten serves as a connection between the convolution and dense layer</a:t>
            </a:r>
          </a:p>
        </p:txBody>
      </p:sp>
    </p:spTree>
    <p:extLst>
      <p:ext uri="{BB962C8B-B14F-4D97-AF65-F5344CB8AC3E}">
        <p14:creationId xmlns:p14="http://schemas.microsoft.com/office/powerpoint/2010/main" xmlns="" val="583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Full Connection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2132856"/>
            <a:ext cx="5400599" cy="32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169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 smtClean="0"/>
              <a:t>Sequential(</a:t>
            </a:r>
            <a:r>
              <a:rPr lang="en-US" dirty="0" err="1" smtClean="0"/>
              <a:t>keras.models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Dense,Conv2D,MaxPooling2D,Flatten(</a:t>
            </a:r>
            <a:r>
              <a:rPr lang="en-US" dirty="0" err="1" smtClean="0"/>
              <a:t>keras.layers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Activation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RELU:-</a:t>
            </a:r>
            <a:r>
              <a:rPr lang="en-US" dirty="0" smtClean="0"/>
              <a:t>Stands for </a:t>
            </a:r>
            <a:r>
              <a:rPr lang="en-US" i="1" dirty="0" smtClean="0"/>
              <a:t>Rectified linear unit</a:t>
            </a:r>
            <a:r>
              <a:rPr lang="en-US" dirty="0" smtClean="0"/>
              <a:t>. It is the most widely used activation function. Chiefly implemented in </a:t>
            </a:r>
            <a:r>
              <a:rPr lang="en-US" i="1" dirty="0" smtClean="0"/>
              <a:t>hidden layers</a:t>
            </a:r>
            <a:r>
              <a:rPr lang="en-US" dirty="0" smtClean="0"/>
              <a:t> of Neural network.</a:t>
            </a:r>
          </a:p>
          <a:p>
            <a:r>
              <a:rPr lang="en-IN" dirty="0" smtClean="0"/>
              <a:t>SOFTMAX:-T</a:t>
            </a:r>
            <a:r>
              <a:rPr lang="en-US" dirty="0" smtClean="0"/>
              <a:t>he </a:t>
            </a:r>
            <a:r>
              <a:rPr lang="en-US" dirty="0" err="1" smtClean="0"/>
              <a:t>softmax</a:t>
            </a:r>
            <a:r>
              <a:rPr lang="en-US" dirty="0" smtClean="0"/>
              <a:t> function is also a type of sigmoid function but is handy when we are trying to handle classification problems.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192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CNN Model Process for Fruit Detection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330" y="2140644"/>
            <a:ext cx="6490965" cy="3880644"/>
          </a:xfrm>
        </p:spPr>
      </p:pic>
    </p:spTree>
    <p:extLst>
      <p:ext uri="{BB962C8B-B14F-4D97-AF65-F5344CB8AC3E}">
        <p14:creationId xmlns:p14="http://schemas.microsoft.com/office/powerpoint/2010/main" xmlns="" val="19471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Output Screens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2224" y="2176104"/>
            <a:ext cx="3159696" cy="385040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27985" y="2160588"/>
            <a:ext cx="280831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91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744073">
            <a:off x="1623230" y="1891262"/>
            <a:ext cx="4937836" cy="25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05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548680"/>
            <a:ext cx="6172200" cy="64294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A</a:t>
            </a:r>
            <a:r>
              <a:rPr lang="en-IN" dirty="0" smtClean="0"/>
              <a:t>bstract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1916832"/>
            <a:ext cx="6572280" cy="3000396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The project is aimed at developing an AI application to predict the various types of fruits and the nutritious content present in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Artificial Intelligence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the process of making machine Intelligent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/>
              <a:t>Neural Networks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Neural Network works on simulating the </a:t>
            </a:r>
            <a:r>
              <a:rPr lang="en-US" dirty="0"/>
              <a:t>H</a:t>
            </a:r>
            <a:r>
              <a:rPr lang="en-US" dirty="0" smtClean="0"/>
              <a:t>uman Brain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Arial Black" pitchFamily="34" charset="0"/>
              </a:rPr>
              <a:t>ANN</a:t>
            </a:r>
          </a:p>
          <a:p>
            <a:endParaRPr lang="en-IN" sz="2400" dirty="0" smtClean="0">
              <a:latin typeface="Arial Black" pitchFamily="34" charset="0"/>
            </a:endParaRPr>
          </a:p>
          <a:p>
            <a:r>
              <a:rPr lang="en-IN" sz="2400" dirty="0" smtClean="0">
                <a:latin typeface="Arial Black" pitchFamily="34" charset="0"/>
              </a:rPr>
              <a:t>CNN</a:t>
            </a:r>
          </a:p>
          <a:p>
            <a:endParaRPr lang="en-IN" sz="2400" dirty="0" smtClean="0">
              <a:latin typeface="Arial Black" pitchFamily="34" charset="0"/>
            </a:endParaRPr>
          </a:p>
          <a:p>
            <a:r>
              <a:rPr lang="en-IN" sz="2400" dirty="0" smtClean="0">
                <a:latin typeface="Arial Black" pitchFamily="34" charset="0"/>
              </a:rPr>
              <a:t>RNN</a:t>
            </a:r>
            <a:endParaRPr lang="en-US" sz="2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Convolutional</a:t>
            </a:r>
            <a:r>
              <a:rPr lang="en-IN" dirty="0" smtClean="0"/>
              <a:t>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Convolutional</a:t>
            </a:r>
            <a:r>
              <a:rPr lang="en-US" dirty="0" smtClean="0"/>
              <a:t> Neural networks are designed to process data through multiple layers of arrays.</a:t>
            </a:r>
          </a:p>
          <a:p>
            <a:r>
              <a:rPr lang="en-US" dirty="0" smtClean="0"/>
              <a:t>This type of neural networks is used in applications like image recognition or face recognition.</a:t>
            </a:r>
          </a:p>
          <a:p>
            <a:r>
              <a:rPr lang="en-US" dirty="0" smtClean="0"/>
              <a:t>The primary difference between CNN and any other ordinary neural network is that CNN takes input as a two-dimensional array and operates directly on the images rather than focusing on feature extraction which other neural networks focus 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Convolutional neural network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5576" y="3068960"/>
            <a:ext cx="1224136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Input Image</a:t>
            </a:r>
            <a:endParaRPr lang="en-IN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915816" y="2852936"/>
            <a:ext cx="2160240" cy="17281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CNN</a:t>
            </a:r>
            <a:endParaRPr lang="en-IN" b="1" dirty="0"/>
          </a:p>
        </p:txBody>
      </p:sp>
      <p:sp>
        <p:nvSpPr>
          <p:cNvPr id="11" name="Oval 10"/>
          <p:cNvSpPr/>
          <p:nvPr/>
        </p:nvSpPr>
        <p:spPr>
          <a:xfrm>
            <a:off x="6084168" y="3055745"/>
            <a:ext cx="1512168" cy="13813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 Label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2051720" y="3545250"/>
            <a:ext cx="795665" cy="3157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5148064" y="3545251"/>
            <a:ext cx="902861" cy="315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909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6133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Image Processing in Neural Network</a:t>
            </a:r>
            <a:endParaRPr lang="en-IN" sz="2800" dirty="0"/>
          </a:p>
        </p:txBody>
      </p:sp>
      <p:sp>
        <p:nvSpPr>
          <p:cNvPr id="4" name="Flowchart: Process 3"/>
          <p:cNvSpPr/>
          <p:nvPr/>
        </p:nvSpPr>
        <p:spPr>
          <a:xfrm>
            <a:off x="1547664" y="2215542"/>
            <a:ext cx="2167862" cy="172196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6" name="Flowchart: Process 5"/>
          <p:cNvSpPr/>
          <p:nvPr/>
        </p:nvSpPr>
        <p:spPr>
          <a:xfrm>
            <a:off x="5076056" y="2204864"/>
            <a:ext cx="2160240" cy="1621178"/>
          </a:xfrm>
          <a:prstGeom prst="flowChartProcess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Process 6"/>
          <p:cNvSpPr/>
          <p:nvPr/>
        </p:nvSpPr>
        <p:spPr>
          <a:xfrm>
            <a:off x="1547664" y="4653136"/>
            <a:ext cx="2160240" cy="158417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Process 7"/>
          <p:cNvSpPr/>
          <p:nvPr/>
        </p:nvSpPr>
        <p:spPr>
          <a:xfrm>
            <a:off x="5076056" y="4653136"/>
            <a:ext cx="2160240" cy="1584176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/>
          <p:cNvCxnSpPr>
            <a:stCxn id="4" idx="0"/>
          </p:cNvCxnSpPr>
          <p:nvPr/>
        </p:nvCxnSpPr>
        <p:spPr>
          <a:xfrm flipH="1">
            <a:off x="2623973" y="2215542"/>
            <a:ext cx="7622" cy="1711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0"/>
            <a:endCxn id="6" idx="2"/>
          </p:cNvCxnSpPr>
          <p:nvPr/>
        </p:nvCxnSpPr>
        <p:spPr>
          <a:xfrm>
            <a:off x="6156176" y="2204864"/>
            <a:ext cx="0" cy="1621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0"/>
          </p:cNvCxnSpPr>
          <p:nvPr/>
        </p:nvCxnSpPr>
        <p:spPr>
          <a:xfrm>
            <a:off x="2627784" y="4653136"/>
            <a:ext cx="3811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0"/>
          </p:cNvCxnSpPr>
          <p:nvPr/>
        </p:nvCxnSpPr>
        <p:spPr>
          <a:xfrm>
            <a:off x="6156176" y="4653136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40042" y="3015453"/>
            <a:ext cx="21678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1"/>
            <a:endCxn id="6" idx="3"/>
          </p:cNvCxnSpPr>
          <p:nvPr/>
        </p:nvCxnSpPr>
        <p:spPr>
          <a:xfrm>
            <a:off x="5076056" y="3015453"/>
            <a:ext cx="2160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1"/>
            <a:endCxn id="7" idx="3"/>
          </p:cNvCxnSpPr>
          <p:nvPr/>
        </p:nvCxnSpPr>
        <p:spPr>
          <a:xfrm>
            <a:off x="1547664" y="5445224"/>
            <a:ext cx="2160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1"/>
            <a:endCxn id="8" idx="3"/>
          </p:cNvCxnSpPr>
          <p:nvPr/>
        </p:nvCxnSpPr>
        <p:spPr>
          <a:xfrm>
            <a:off x="5076056" y="5445224"/>
            <a:ext cx="2160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63689" y="242088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pixel1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2843808" y="246207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pixel2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1750709" y="330764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pixel3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2843808" y="333724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pixel4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1757919" y="48952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pixel1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5288268" y="248277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pixel1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5276728" y="48952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pixel1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2832267" y="491609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pixel2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6347864" y="246552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pixel2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6315308" y="491609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pixel2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5292080" y="328498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pixel3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5220072" y="566124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pixel3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1739053" y="565426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pixel3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6372200" y="566124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pixel4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6372200" y="328498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pixel4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2843808" y="5641503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pixel4</a:t>
            </a:r>
            <a:endParaRPr lang="en-IN" dirty="0"/>
          </a:p>
        </p:txBody>
      </p:sp>
      <p:sp>
        <p:nvSpPr>
          <p:cNvPr id="75" name="Flowchart: Process 74"/>
          <p:cNvSpPr/>
          <p:nvPr/>
        </p:nvSpPr>
        <p:spPr>
          <a:xfrm>
            <a:off x="4932040" y="4509120"/>
            <a:ext cx="2304256" cy="1728192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Flowchart: Process 75"/>
          <p:cNvSpPr/>
          <p:nvPr/>
        </p:nvSpPr>
        <p:spPr>
          <a:xfrm>
            <a:off x="4788024" y="4340217"/>
            <a:ext cx="2448272" cy="189709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787534" y="2996952"/>
            <a:ext cx="1216514" cy="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715622" y="5469756"/>
            <a:ext cx="1072402" cy="2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823538" y="2646121"/>
            <a:ext cx="121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2d Array</a:t>
            </a:r>
            <a:endParaRPr lang="en-IN" dirty="0"/>
          </a:p>
        </p:txBody>
      </p:sp>
      <p:sp>
        <p:nvSpPr>
          <p:cNvPr id="84" name="TextBox 83"/>
          <p:cNvSpPr txBox="1"/>
          <p:nvPr/>
        </p:nvSpPr>
        <p:spPr>
          <a:xfrm>
            <a:off x="3779912" y="5013176"/>
            <a:ext cx="121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3</a:t>
            </a:r>
            <a:r>
              <a:rPr lang="en-IN" sz="1600" dirty="0" smtClean="0"/>
              <a:t>d Array</a:t>
            </a:r>
            <a:endParaRPr lang="en-IN" dirty="0"/>
          </a:p>
        </p:txBody>
      </p:sp>
      <p:sp>
        <p:nvSpPr>
          <p:cNvPr id="85" name="TextBox 84"/>
          <p:cNvSpPr txBox="1"/>
          <p:nvPr/>
        </p:nvSpPr>
        <p:spPr>
          <a:xfrm>
            <a:off x="187134" y="2728665"/>
            <a:ext cx="1072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B/W Image</a:t>
            </a:r>
          </a:p>
          <a:p>
            <a:r>
              <a:rPr lang="en-IN" sz="1400" dirty="0" smtClean="0"/>
              <a:t>Processing</a:t>
            </a:r>
            <a:endParaRPr lang="en-IN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39534" y="5066020"/>
            <a:ext cx="1072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Color</a:t>
            </a:r>
            <a:r>
              <a:rPr lang="en-IN" sz="1400" dirty="0" smtClean="0"/>
              <a:t> Image</a:t>
            </a:r>
          </a:p>
          <a:p>
            <a:r>
              <a:rPr lang="en-IN" sz="1400" dirty="0" smtClean="0"/>
              <a:t>Processing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xmlns="" val="39296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Steps to create CNN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978672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	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	Convolution</a:t>
            </a:r>
          </a:p>
          <a:p>
            <a:pPr marL="0" indent="0">
              <a:buNone/>
            </a:pPr>
            <a:r>
              <a:rPr lang="en-IN" dirty="0" smtClean="0"/>
              <a:t>					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                          Max Pooling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		 	             Flattening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		          Full Connection                   </a:t>
            </a:r>
            <a:endParaRPr lang="en-IN" dirty="0"/>
          </a:p>
        </p:txBody>
      </p:sp>
      <p:sp>
        <p:nvSpPr>
          <p:cNvPr id="4" name="Down Arrow 3"/>
          <p:cNvSpPr/>
          <p:nvPr/>
        </p:nvSpPr>
        <p:spPr>
          <a:xfrm>
            <a:off x="3923928" y="2564904"/>
            <a:ext cx="216024" cy="57921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own Arrow 4"/>
          <p:cNvSpPr/>
          <p:nvPr/>
        </p:nvSpPr>
        <p:spPr>
          <a:xfrm>
            <a:off x="3923928" y="3717032"/>
            <a:ext cx="216024" cy="51733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3923928" y="4941168"/>
            <a:ext cx="216024" cy="50405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75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Convolution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66275751"/>
              </p:ext>
            </p:extLst>
          </p:nvPr>
        </p:nvGraphicFramePr>
        <p:xfrm>
          <a:off x="323528" y="3154696"/>
          <a:ext cx="237822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746">
                  <a:extLst>
                    <a:ext uri="{9D8B030D-6E8A-4147-A177-3AD203B41FA5}">
                      <a16:colId xmlns:a16="http://schemas.microsoft.com/office/drawing/2014/main" xmlns="" val="3245549402"/>
                    </a:ext>
                  </a:extLst>
                </a:gridCol>
                <a:gridCol w="339746">
                  <a:extLst>
                    <a:ext uri="{9D8B030D-6E8A-4147-A177-3AD203B41FA5}">
                      <a16:colId xmlns:a16="http://schemas.microsoft.com/office/drawing/2014/main" xmlns="" val="2091525072"/>
                    </a:ext>
                  </a:extLst>
                </a:gridCol>
                <a:gridCol w="339746">
                  <a:extLst>
                    <a:ext uri="{9D8B030D-6E8A-4147-A177-3AD203B41FA5}">
                      <a16:colId xmlns:a16="http://schemas.microsoft.com/office/drawing/2014/main" xmlns="" val="954097138"/>
                    </a:ext>
                  </a:extLst>
                </a:gridCol>
                <a:gridCol w="339746">
                  <a:extLst>
                    <a:ext uri="{9D8B030D-6E8A-4147-A177-3AD203B41FA5}">
                      <a16:colId xmlns:a16="http://schemas.microsoft.com/office/drawing/2014/main" xmlns="" val="1383205539"/>
                    </a:ext>
                  </a:extLst>
                </a:gridCol>
                <a:gridCol w="339746">
                  <a:extLst>
                    <a:ext uri="{9D8B030D-6E8A-4147-A177-3AD203B41FA5}">
                      <a16:colId xmlns:a16="http://schemas.microsoft.com/office/drawing/2014/main" xmlns="" val="2295281800"/>
                    </a:ext>
                  </a:extLst>
                </a:gridCol>
                <a:gridCol w="339746">
                  <a:extLst>
                    <a:ext uri="{9D8B030D-6E8A-4147-A177-3AD203B41FA5}">
                      <a16:colId xmlns:a16="http://schemas.microsoft.com/office/drawing/2014/main" xmlns="" val="1290613727"/>
                    </a:ext>
                  </a:extLst>
                </a:gridCol>
                <a:gridCol w="339746">
                  <a:extLst>
                    <a:ext uri="{9D8B030D-6E8A-4147-A177-3AD203B41FA5}">
                      <a16:colId xmlns:a16="http://schemas.microsoft.com/office/drawing/2014/main" xmlns="" val="1644908342"/>
                    </a:ext>
                  </a:extLst>
                </a:gridCol>
              </a:tblGrid>
              <a:tr h="33514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445350"/>
                  </a:ext>
                </a:extLst>
              </a:tr>
              <a:tr h="33514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5211151"/>
                  </a:ext>
                </a:extLst>
              </a:tr>
              <a:tr h="33514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3123995"/>
                  </a:ext>
                </a:extLst>
              </a:tr>
              <a:tr h="33514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9361036"/>
                  </a:ext>
                </a:extLst>
              </a:tr>
              <a:tr h="33514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6924366"/>
                  </a:ext>
                </a:extLst>
              </a:tr>
              <a:tr h="33514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245418"/>
                  </a:ext>
                </a:extLst>
              </a:tr>
              <a:tr h="33514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300665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0160705"/>
              </p:ext>
            </p:extLst>
          </p:nvPr>
        </p:nvGraphicFramePr>
        <p:xfrm>
          <a:off x="3635895" y="3903356"/>
          <a:ext cx="115212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xmlns="" val="1227144656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xmlns="" val="1005124629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xmlns="" val="277117534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477394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44351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533933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48703463"/>
              </p:ext>
            </p:extLst>
          </p:nvPr>
        </p:nvGraphicFramePr>
        <p:xfrm>
          <a:off x="5429256" y="3432188"/>
          <a:ext cx="175185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371">
                  <a:extLst>
                    <a:ext uri="{9D8B030D-6E8A-4147-A177-3AD203B41FA5}">
                      <a16:colId xmlns:a16="http://schemas.microsoft.com/office/drawing/2014/main" xmlns="" val="2241241507"/>
                    </a:ext>
                  </a:extLst>
                </a:gridCol>
                <a:gridCol w="350371">
                  <a:extLst>
                    <a:ext uri="{9D8B030D-6E8A-4147-A177-3AD203B41FA5}">
                      <a16:colId xmlns:a16="http://schemas.microsoft.com/office/drawing/2014/main" xmlns="" val="1099975999"/>
                    </a:ext>
                  </a:extLst>
                </a:gridCol>
                <a:gridCol w="350371">
                  <a:extLst>
                    <a:ext uri="{9D8B030D-6E8A-4147-A177-3AD203B41FA5}">
                      <a16:colId xmlns:a16="http://schemas.microsoft.com/office/drawing/2014/main" xmlns="" val="1632645560"/>
                    </a:ext>
                  </a:extLst>
                </a:gridCol>
                <a:gridCol w="350371">
                  <a:extLst>
                    <a:ext uri="{9D8B030D-6E8A-4147-A177-3AD203B41FA5}">
                      <a16:colId xmlns:a16="http://schemas.microsoft.com/office/drawing/2014/main" xmlns="" val="6756956"/>
                    </a:ext>
                  </a:extLst>
                </a:gridCol>
                <a:gridCol w="350371">
                  <a:extLst>
                    <a:ext uri="{9D8B030D-6E8A-4147-A177-3AD203B41FA5}">
                      <a16:colId xmlns:a16="http://schemas.microsoft.com/office/drawing/2014/main" xmlns="" val="3948522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398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632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043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870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6875159"/>
                  </a:ext>
                </a:extLst>
              </a:tr>
            </a:tbl>
          </a:graphicData>
        </a:graphic>
      </p:graphicFrame>
      <p:sp>
        <p:nvSpPr>
          <p:cNvPr id="9" name="Multiply 8"/>
          <p:cNvSpPr/>
          <p:nvPr/>
        </p:nvSpPr>
        <p:spPr>
          <a:xfrm>
            <a:off x="2952798" y="4138820"/>
            <a:ext cx="432048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Equal 9"/>
          <p:cNvSpPr/>
          <p:nvPr/>
        </p:nvSpPr>
        <p:spPr>
          <a:xfrm>
            <a:off x="4932040" y="4193548"/>
            <a:ext cx="360040" cy="3784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2817333" y="4071942"/>
            <a:ext cx="683097" cy="69265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28596" y="1502150"/>
            <a:ext cx="7429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Convolutional</a:t>
            </a:r>
            <a:r>
              <a:rPr lang="en-US" sz="1600" dirty="0" smtClean="0"/>
              <a:t> layers are named after the convolution operation.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In mathematics, convolution is an operation on two functions that produces</a:t>
            </a:r>
          </a:p>
          <a:p>
            <a:r>
              <a:rPr lang="en-US" sz="1600" dirty="0" smtClean="0"/>
              <a:t>  a third function that is the modified (convoluted) version of one of the            original functions.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11367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428</Words>
  <Application>Microsoft Office PowerPoint</Application>
  <PresentationFormat>On-screen Show (4:3)</PresentationFormat>
  <Paragraphs>216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Fruit Detection</vt:lpstr>
      <vt:lpstr>Abstract</vt:lpstr>
      <vt:lpstr>INTRODUCTION</vt:lpstr>
      <vt:lpstr>Types of Neural Networks</vt:lpstr>
      <vt:lpstr>Convolutional Neural Network</vt:lpstr>
      <vt:lpstr>Convolutional neural network</vt:lpstr>
      <vt:lpstr>Image Processing in Neural Network</vt:lpstr>
      <vt:lpstr>Steps to create CNN</vt:lpstr>
      <vt:lpstr>Convolution</vt:lpstr>
      <vt:lpstr>Max Pooling</vt:lpstr>
      <vt:lpstr>Flattening</vt:lpstr>
      <vt:lpstr>Full Connection </vt:lpstr>
      <vt:lpstr>Imported libraries</vt:lpstr>
      <vt:lpstr>Activation Functions </vt:lpstr>
      <vt:lpstr>CNN Model Process for Fruit Detection</vt:lpstr>
      <vt:lpstr>Output Screens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Detection</dc:title>
  <dc:creator>Windows User</dc:creator>
  <cp:lastModifiedBy>Windows User</cp:lastModifiedBy>
  <cp:revision>48</cp:revision>
  <dcterms:created xsi:type="dcterms:W3CDTF">2019-06-13T09:11:23Z</dcterms:created>
  <dcterms:modified xsi:type="dcterms:W3CDTF">2019-06-15T05:03:15Z</dcterms:modified>
</cp:coreProperties>
</file>