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notesMasterIdLst>
    <p:notesMasterId r:id="rId21"/>
  </p:notesMasterIdLst>
  <p:sldIdLst>
    <p:sldId id="428" r:id="rId3"/>
    <p:sldId id="471" r:id="rId4"/>
    <p:sldId id="488" r:id="rId5"/>
    <p:sldId id="477" r:id="rId6"/>
    <p:sldId id="483" r:id="rId7"/>
    <p:sldId id="485" r:id="rId8"/>
    <p:sldId id="489" r:id="rId9"/>
    <p:sldId id="490" r:id="rId10"/>
    <p:sldId id="491" r:id="rId11"/>
    <p:sldId id="487" r:id="rId12"/>
    <p:sldId id="492" r:id="rId13"/>
    <p:sldId id="467" r:id="rId14"/>
    <p:sldId id="494" r:id="rId15"/>
    <p:sldId id="493" r:id="rId16"/>
    <p:sldId id="468" r:id="rId17"/>
    <p:sldId id="478" r:id="rId18"/>
    <p:sldId id="480" r:id="rId19"/>
    <p:sldId id="4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E55241-C360-44CD-AF65-010E28C27786}" v="416" dt="2025-04-02T02:29:02.417"/>
    <p1510:client id="{63381E8B-898E-41DE-9E64-B5FB71F8310E}" v="214" dt="2025-04-01T13:49:24.741"/>
    <p1510:client id="{A2F89E06-6C88-4D88-9EA5-68A57FED811C}" v="246" dt="2025-04-01T20:28:58.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A0E8F-6A69-4CED-B282-1A8B5F1DA430}" type="datetimeFigureOut">
              <a:rPr lang="en-IN" smtClean="0"/>
              <a:t>01-04-2025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19841-719B-4705-BBB7-44A222988CB6}" type="slidenum">
              <a:rPr lang="en-IN" smtClean="0"/>
              <a:t>‹#›</a:t>
            </a:fld>
            <a:endParaRPr lang="en-IN"/>
          </a:p>
        </p:txBody>
      </p:sp>
    </p:spTree>
    <p:extLst>
      <p:ext uri="{BB962C8B-B14F-4D97-AF65-F5344CB8AC3E}">
        <p14:creationId xmlns:p14="http://schemas.microsoft.com/office/powerpoint/2010/main" val="280566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2719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8511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4</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6290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5</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49877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B8269-A836-8FC2-05FA-6EC865F639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EC12DB-528E-B2EF-B518-499507C0F1D5}"/>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98CE8BDE-C5C4-9994-E37A-DB7ED4A5EF2D}"/>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5ABAA45-0148-44A2-171B-91EFEC685C11}"/>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6</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51868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08C72-84B0-718E-78C2-8E1C04834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9F634C-1F3B-815F-6415-B3B82D645ABF}"/>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2177CC5A-0B82-1D49-8BBD-B8F6315B1862}"/>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DDB9E2C-8C43-732D-E53F-775C9C933FFA}"/>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10</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6159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34035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76FE-2C3A-A0B6-13AF-DF3FF9A2F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36B8C5-B3CA-3C78-BFF9-65F8C0856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209D4D-71EF-C9AF-58EB-5FD5AF475EE7}"/>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5" name="Footer Placeholder 4">
            <a:extLst>
              <a:ext uri="{FF2B5EF4-FFF2-40B4-BE49-F238E27FC236}">
                <a16:creationId xmlns:a16="http://schemas.microsoft.com/office/drawing/2014/main" id="{4E1B6F25-22D3-70E3-F946-B30FABE81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2E623-4F1E-509A-231D-9AE714AF8DEA}"/>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49913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B4DE-14B4-7067-F3A1-32B61D5388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EBE084-83A6-3ED0-E39F-2442F8E8A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5D12E-A394-3FF2-E646-527211A47CAA}"/>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5" name="Footer Placeholder 4">
            <a:extLst>
              <a:ext uri="{FF2B5EF4-FFF2-40B4-BE49-F238E27FC236}">
                <a16:creationId xmlns:a16="http://schemas.microsoft.com/office/drawing/2014/main" id="{E8941F4C-1604-24C6-75DB-38D208AD1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8214F-00C5-06C2-5A55-0D469796E34B}"/>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85082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B5A3BB-C5AF-44A7-30B2-966F52934C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F8810B-15C7-C8B5-C6BE-63BCE941B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84BD67-3B7E-0288-A513-B5FD66C316C8}"/>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5" name="Footer Placeholder 4">
            <a:extLst>
              <a:ext uri="{FF2B5EF4-FFF2-40B4-BE49-F238E27FC236}">
                <a16:creationId xmlns:a16="http://schemas.microsoft.com/office/drawing/2014/main" id="{1AAE2DDF-D38B-7EEA-860E-C9A9639258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DE05A2-5925-AD1D-24F7-C5D51B4E632E}"/>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308743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39642401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949788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4/1/2025</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4069932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4/1/2025</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5533932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4/1/2025</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2407307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FAD1-95C8-6BC6-846F-AA0C82A8C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11D464-48AD-59D2-2815-1051C00041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75DF4-C41D-684E-2C81-F2CD35AD3019}"/>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5" name="Footer Placeholder 4">
            <a:extLst>
              <a:ext uri="{FF2B5EF4-FFF2-40B4-BE49-F238E27FC236}">
                <a16:creationId xmlns:a16="http://schemas.microsoft.com/office/drawing/2014/main" id="{9681E624-AFF2-58C6-E7D6-65E91B1079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A9E60-FAD0-A932-22FB-1EBE62FEE485}"/>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370618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0D2B-9428-E110-D59E-E340D7933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1237EB-5262-4527-DFBF-67FA6802D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09F50-5CF6-2036-783B-43A87B0599E5}"/>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5" name="Footer Placeholder 4">
            <a:extLst>
              <a:ext uri="{FF2B5EF4-FFF2-40B4-BE49-F238E27FC236}">
                <a16:creationId xmlns:a16="http://schemas.microsoft.com/office/drawing/2014/main" id="{7BCB601A-E0F2-5806-BA4E-539F8A62F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39DF6-9FA4-95BC-E525-FCC287E52ED2}"/>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12009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4924-E0EF-77A2-E0CF-5888DE9130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8CE75B-15E1-2D67-3620-9C33CC2817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D25AF1-31AE-EC9B-CA30-753B682F4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6CCD68-0D4A-B074-26BE-3B10251B2BFE}"/>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6" name="Footer Placeholder 5">
            <a:extLst>
              <a:ext uri="{FF2B5EF4-FFF2-40B4-BE49-F238E27FC236}">
                <a16:creationId xmlns:a16="http://schemas.microsoft.com/office/drawing/2014/main" id="{7C3B2D93-EB5D-541D-C49B-40620DCD7D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4E68A8-3DC3-124A-D2F5-1DF3EB51F4F1}"/>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78435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8AB3-A84D-EC70-C719-35ED68E0A5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55D0EB-724C-03D7-58CE-F623518DDB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E927D-1337-2C2E-F3E9-ABEF8E5E1D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900216-2376-14DB-AD64-E5421CDE9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CF293-AC80-D018-373F-E6063A17FD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2913C9-4C5C-161A-9A01-CFB02155CD74}"/>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8" name="Footer Placeholder 7">
            <a:extLst>
              <a:ext uri="{FF2B5EF4-FFF2-40B4-BE49-F238E27FC236}">
                <a16:creationId xmlns:a16="http://schemas.microsoft.com/office/drawing/2014/main" id="{DD5E33F0-7BF6-E4EE-B43D-193048EF36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64D8C2-1E7F-BBBA-D74D-79072E05E53A}"/>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258921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31A9-FBA5-B3F8-CE70-5FC81C30CB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DBB37-0D57-C909-143D-94637CF88BBC}"/>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4" name="Footer Placeholder 3">
            <a:extLst>
              <a:ext uri="{FF2B5EF4-FFF2-40B4-BE49-F238E27FC236}">
                <a16:creationId xmlns:a16="http://schemas.microsoft.com/office/drawing/2014/main" id="{188D4C3B-99B1-B3F1-D53E-F58A12FF11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F0E974-E890-52C9-9383-B80228C4C76D}"/>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402005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942DBD-4D30-C040-27BA-B0AC54220402}"/>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3" name="Footer Placeholder 2">
            <a:extLst>
              <a:ext uri="{FF2B5EF4-FFF2-40B4-BE49-F238E27FC236}">
                <a16:creationId xmlns:a16="http://schemas.microsoft.com/office/drawing/2014/main" id="{04DC86CA-7F3D-B32C-B501-7585149DD4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0CBCE2-5728-1262-D2EA-F5DFE6E619EE}"/>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179503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9ECD-7618-8B04-9564-A4785A492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BD2E99-1CA1-78D7-1CC1-A5884DCF9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0D4307-9108-A85A-58C0-BBA67A3A2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87AE-38BF-93A9-2E61-40FA8D62AF4B}"/>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6" name="Footer Placeholder 5">
            <a:extLst>
              <a:ext uri="{FF2B5EF4-FFF2-40B4-BE49-F238E27FC236}">
                <a16:creationId xmlns:a16="http://schemas.microsoft.com/office/drawing/2014/main" id="{801EA9BA-31ED-5890-20AC-749F25CDB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16FC6-8B4B-8835-AAFD-CE6667BA049A}"/>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49819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A3FC-FED2-B9EB-0325-5467198CF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77C46A-D2C3-F1A2-C76B-ECCD235B86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99D7E1-5E70-09F1-0F36-C8D145E0A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E7F6F-5299-B392-D0B7-4BCC5E4E6802}"/>
              </a:ext>
            </a:extLst>
          </p:cNvPr>
          <p:cNvSpPr>
            <a:spLocks noGrp="1"/>
          </p:cNvSpPr>
          <p:nvPr>
            <p:ph type="dt" sz="half" idx="10"/>
          </p:nvPr>
        </p:nvSpPr>
        <p:spPr/>
        <p:txBody>
          <a:bodyPr/>
          <a:lstStyle/>
          <a:p>
            <a:fld id="{0727508E-1E74-4B49-9D29-87BB8A96C48E}" type="datetimeFigureOut">
              <a:rPr lang="en-IN" smtClean="0"/>
              <a:t>01-04-2025</a:t>
            </a:fld>
            <a:endParaRPr lang="en-IN"/>
          </a:p>
        </p:txBody>
      </p:sp>
      <p:sp>
        <p:nvSpPr>
          <p:cNvPr id="6" name="Footer Placeholder 5">
            <a:extLst>
              <a:ext uri="{FF2B5EF4-FFF2-40B4-BE49-F238E27FC236}">
                <a16:creationId xmlns:a16="http://schemas.microsoft.com/office/drawing/2014/main" id="{AD654B9D-D62F-FDEC-868F-17E0F7A555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6E53B-AA42-897E-92DC-42EF97F1239C}"/>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365917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F7712A-B872-29D6-06E7-7004BA420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D42D18-9035-4CD1-A451-3AA8ACB70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4005D-25F4-186B-F8DD-6F8DE9EC5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7508E-1E74-4B49-9D29-87BB8A96C48E}" type="datetimeFigureOut">
              <a:rPr lang="en-IN" smtClean="0"/>
              <a:t>01-04-2025</a:t>
            </a:fld>
            <a:endParaRPr lang="en-IN"/>
          </a:p>
        </p:txBody>
      </p:sp>
      <p:sp>
        <p:nvSpPr>
          <p:cNvPr id="5" name="Footer Placeholder 4">
            <a:extLst>
              <a:ext uri="{FF2B5EF4-FFF2-40B4-BE49-F238E27FC236}">
                <a16:creationId xmlns:a16="http://schemas.microsoft.com/office/drawing/2014/main" id="{595D9651-CE3A-7D27-2C9B-4D92C3681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88D029-A0A3-9305-B188-1B3258184B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64C40-5AEC-4B75-B371-7E5524B16BA1}" type="slidenum">
              <a:rPr lang="en-IN" smtClean="0"/>
              <a:t>‹#›</a:t>
            </a:fld>
            <a:endParaRPr lang="en-IN"/>
          </a:p>
        </p:txBody>
      </p:sp>
    </p:spTree>
    <p:extLst>
      <p:ext uri="{BB962C8B-B14F-4D97-AF65-F5344CB8AC3E}">
        <p14:creationId xmlns:p14="http://schemas.microsoft.com/office/powerpoint/2010/main" val="39775366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8"/>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4/1/2025</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80142474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hyperlink" Target="https://arxiv.org/search/cs?searchtype=author&amp;query=Pascanu,+R" TargetMode="External"/><Relationship Id="rId3" Type="http://schemas.openxmlformats.org/officeDocument/2006/relationships/hyperlink" Target="https://doi.org/10.1016/j.heliyon.2024.e38319" TargetMode="External"/><Relationship Id="rId7" Type="http://schemas.openxmlformats.org/officeDocument/2006/relationships/hyperlink" Target="https://arxiv.org/search/cs?searchtype=author&amp;query=Ramchandran,+K"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arxiv.org/search/cs?searchtype=author&amp;query=Wei,+X" TargetMode="External"/><Relationship Id="rId11" Type="http://schemas.openxmlformats.org/officeDocument/2006/relationships/hyperlink" Target="https://arxiv.org/search/cs?searchtype=author&amp;query=Makkuva,+A+V" TargetMode="External"/><Relationship Id="rId5" Type="http://schemas.openxmlformats.org/officeDocument/2006/relationships/hyperlink" Target="https://arxiv.org/search/cs?searchtype=author&amp;query=Rajaraman,+N" TargetMode="External"/><Relationship Id="rId10" Type="http://schemas.openxmlformats.org/officeDocument/2006/relationships/hyperlink" Target="https://arxiv.org/search/cs?searchtype=author&amp;query=Gastpar,+M" TargetMode="External"/><Relationship Id="rId4" Type="http://schemas.openxmlformats.org/officeDocument/2006/relationships/hyperlink" Target="https://arxiv.org/search/cs?searchtype=author&amp;query=Bondaschi,+M" TargetMode="External"/><Relationship Id="rId9" Type="http://schemas.openxmlformats.org/officeDocument/2006/relationships/hyperlink" Target="https://arxiv.org/search/cs?searchtype=author&amp;query=Gulcehre,+C"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arxiv.org/search/cs?searchtype=author&amp;query=Ying,+C" TargetMode="External"/><Relationship Id="rId3" Type="http://schemas.openxmlformats.org/officeDocument/2006/relationships/hyperlink" Target="https://doi.org/10.1016/j.heliyon.2024.e38319" TargetMode="External"/><Relationship Id="rId7" Type="http://schemas.openxmlformats.org/officeDocument/2006/relationships/hyperlink" Target="https://arxiv.org/search/cs?searchtype=author&amp;query=Lu,+X"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arxiv.org/search/cs?searchtype=author&amp;query=Li,+X" TargetMode="External"/><Relationship Id="rId11" Type="http://schemas.openxmlformats.org/officeDocument/2006/relationships/hyperlink" Target="https://arxiv.org/search/cs?searchtype=author&amp;query=Yan,+S" TargetMode="External"/><Relationship Id="rId5" Type="http://schemas.openxmlformats.org/officeDocument/2006/relationships/hyperlink" Target="https://arxiv.org/search/cs?searchtype=author&amp;query=Zhou,+Q" TargetMode="External"/><Relationship Id="rId10" Type="http://schemas.openxmlformats.org/officeDocument/2006/relationships/hyperlink" Target="https://arxiv.org/search/cs?searchtype=author&amp;query=Ma,+L" TargetMode="External"/><Relationship Id="rId4" Type="http://schemas.openxmlformats.org/officeDocument/2006/relationships/hyperlink" Target="https://arxiv.org/search/cs?searchtype=author&amp;query=Long,+S" TargetMode="External"/><Relationship Id="rId9" Type="http://schemas.openxmlformats.org/officeDocument/2006/relationships/hyperlink" Target="https://arxiv.org/search/cs?searchtype=author&amp;query=Luo,+Y"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16/j.heliyon.2024.e38319"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DEE9203-D8CD-49E2-49A1-58500124FD01}"/>
              </a:ext>
            </a:extLst>
          </p:cNvPr>
          <p:cNvSpPr txBox="1">
            <a:spLocks noEditPoints="1"/>
          </p:cNvSpPr>
          <p:nvPr/>
        </p:nvSpPr>
        <p:spPr>
          <a:xfrm>
            <a:off x="0" y="0"/>
            <a:ext cx="12192000" cy="174031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671830" y="440469"/>
            <a:ext cx="10848340" cy="1120820"/>
          </a:xfrm>
          <a:prstGeom prst="rect">
            <a:avLst/>
          </a:prstGeom>
        </p:spPr>
        <p:txBody>
          <a:bodyPr vert="horz" wrap="square" lIns="0" tIns="12700" rIns="0" bIns="0" rtlCol="0" anchor="t">
            <a:spAutoFit/>
          </a:bodyPr>
          <a:lstStyle/>
          <a:p>
            <a:pPr algn="ctr"/>
            <a:r>
              <a:rPr lang="en-US" sz="4000" spc="-25">
                <a:latin typeface="Times New Roman"/>
                <a:cs typeface="Times New Roman"/>
              </a:rPr>
              <a:t> </a:t>
            </a:r>
            <a:r>
              <a:rPr lang="en-US" spc="-25">
                <a:latin typeface="Times New Roman"/>
                <a:cs typeface="Times New Roman"/>
              </a:rPr>
              <a:t>MAMBA WITH MARKOV CHAIN ON TIME SERIES DATASETS WITH DOMAIN GENERALIZATION</a:t>
            </a:r>
            <a:endParaRPr lang="en-US" spc="-25">
              <a:latin typeface="Times New Roman" panose="02020603050405020304" pitchFamily="18" charset="0"/>
              <a:cs typeface="Times New Roman" panose="02020603050405020304" pitchFamily="18" charset="0"/>
            </a:endParaRPr>
          </a:p>
        </p:txBody>
      </p:sp>
      <p:sp>
        <p:nvSpPr>
          <p:cNvPr id="4" name="object 4"/>
          <p:cNvSpPr txBox="1"/>
          <p:nvPr/>
        </p:nvSpPr>
        <p:spPr>
          <a:xfrm>
            <a:off x="1427744" y="2414951"/>
            <a:ext cx="8786259" cy="1011174"/>
          </a:xfrm>
          <a:prstGeom prst="rect">
            <a:avLst/>
          </a:prstGeom>
        </p:spPr>
        <p:txBody>
          <a:bodyPr vert="horz" wrap="square" lIns="0" tIns="13335" rIns="0" bIns="0" rtlCol="0" anchor="t">
            <a:spAutoFit/>
          </a:bodyPr>
          <a:lstStyle/>
          <a:p>
            <a:pPr algn="ctr">
              <a:spcBef>
                <a:spcPts val="105"/>
              </a:spcBef>
              <a:defRPr/>
            </a:pPr>
            <a:r>
              <a:rPr lang="en-US" sz="3200" b="1" kern="0" spc="-10">
                <a:solidFill>
                  <a:prstClr val="black">
                    <a:lumMod val="95000"/>
                    <a:lumOff val="5000"/>
                  </a:prstClr>
                </a:solidFill>
                <a:latin typeface="Times New Roman" panose="02020603050405020304"/>
                <a:cs typeface="Times New Roman" panose="02020603050405020304"/>
              </a:rPr>
              <a:t>22AIE213</a:t>
            </a:r>
            <a:r>
              <a:rPr kumimoji="0" lang="en-US" sz="3200" b="1" i="0" u="none" strike="noStrike" kern="0" cap="none" spc="-10" normalizeH="0" baseline="0" noProof="0">
                <a:ln>
                  <a:noFill/>
                </a:ln>
                <a:solidFill>
                  <a:prstClr val="black">
                    <a:lumMod val="95000"/>
                    <a:lumOff val="5000"/>
                  </a:prstClr>
                </a:solidFill>
                <a:effectLst/>
                <a:uLnTx/>
                <a:uFillTx/>
                <a:latin typeface="Times New Roman" panose="02020603050405020304"/>
                <a:cs typeface="Times New Roman" panose="02020603050405020304"/>
              </a:rPr>
              <a:t> – Machine Learning</a:t>
            </a:r>
            <a:endParaRPr lang="en-US">
              <a:solidFill>
                <a:prstClr val="black">
                  <a:lumMod val="95000"/>
                  <a:lumOff val="5000"/>
                </a:prstClr>
              </a:solidFill>
            </a:endParaRPr>
          </a:p>
          <a:p>
            <a:pPr algn="ctr">
              <a:spcBef>
                <a:spcPts val="105"/>
              </a:spcBef>
              <a:defRPr/>
            </a:pPr>
            <a:endParaRPr lang="en-US" sz="3200" b="1" kern="0" spc="-10">
              <a:solidFill>
                <a:prstClr val="black">
                  <a:lumMod val="95000"/>
                  <a:lumOff val="5000"/>
                </a:prstClr>
              </a:solidFill>
              <a:latin typeface="Times New Roman" panose="02020603050405020304"/>
              <a:cs typeface="Times New Roman" panose="02020603050405020304"/>
            </a:endParaRPr>
          </a:p>
        </p:txBody>
      </p:sp>
      <p:sp>
        <p:nvSpPr>
          <p:cNvPr id="6" name="TextBox 5">
            <a:extLst>
              <a:ext uri="{FF2B5EF4-FFF2-40B4-BE49-F238E27FC236}">
                <a16:creationId xmlns:a16="http://schemas.microsoft.com/office/drawing/2014/main" id="{CA02893A-5859-F6A8-ED83-1D2C2A3E5EF2}"/>
              </a:ext>
            </a:extLst>
          </p:cNvPr>
          <p:cNvSpPr txBox="1"/>
          <p:nvPr/>
        </p:nvSpPr>
        <p:spPr>
          <a:xfrm>
            <a:off x="2447162" y="3431239"/>
            <a:ext cx="709411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CH.SC.U4AIE23003 - </a:t>
            </a:r>
            <a:r>
              <a:rPr lang="en-US" sz="2800" b="1">
                <a:ea typeface="Calibri"/>
                <a:cs typeface="Calibri"/>
              </a:rPr>
              <a:t>ANIRUDH V</a:t>
            </a:r>
            <a:endParaRPr lang="en-US"/>
          </a:p>
          <a:p>
            <a:r>
              <a:rPr lang="en-US" sz="2800">
                <a:ea typeface="Calibri"/>
                <a:cs typeface="Calibri"/>
              </a:rPr>
              <a:t>CH.SC.U4AIE23048 - </a:t>
            </a:r>
            <a:r>
              <a:rPr lang="en-US" sz="2800" b="1">
                <a:ea typeface="Calibri"/>
                <a:cs typeface="Calibri"/>
              </a:rPr>
              <a:t>NITHYA SHANKAR S</a:t>
            </a:r>
            <a:endParaRPr lang="en-US"/>
          </a:p>
          <a:p>
            <a:r>
              <a:rPr lang="en-US" sz="2800">
                <a:ea typeface="Calibri"/>
                <a:cs typeface="Calibri"/>
              </a:rPr>
              <a:t>CH.SC.U4AIE23061 - </a:t>
            </a:r>
            <a:r>
              <a:rPr lang="en-US" sz="2800" b="1">
                <a:ea typeface="Calibri"/>
                <a:cs typeface="Calibri"/>
              </a:rPr>
              <a:t>VIGNESHWARRAN S</a:t>
            </a:r>
            <a:endParaRPr lang="en-US">
              <a:ea typeface="Calibri"/>
              <a:cs typeface="Calibri"/>
            </a:endParaRPr>
          </a:p>
        </p:txBody>
      </p:sp>
    </p:spTree>
    <p:extLst>
      <p:ext uri="{BB962C8B-B14F-4D97-AF65-F5344CB8AC3E}">
        <p14:creationId xmlns:p14="http://schemas.microsoft.com/office/powerpoint/2010/main" val="374695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731AF-A1BC-44B7-11F0-D201160EA3F0}"/>
            </a:ext>
          </a:extLst>
        </p:cNvPr>
        <p:cNvGrpSpPr/>
        <p:nvPr/>
      </p:nvGrpSpPr>
      <p:grpSpPr>
        <a:xfrm>
          <a:off x="0" y="0"/>
          <a:ext cx="0" cy="0"/>
          <a:chOff x="0" y="0"/>
          <a:chExt cx="0" cy="0"/>
        </a:xfrm>
      </p:grpSpPr>
      <p:sp>
        <p:nvSpPr>
          <p:cNvPr id="7" name="object 2">
            <a:extLst>
              <a:ext uri="{FF2B5EF4-FFF2-40B4-BE49-F238E27FC236}">
                <a16:creationId xmlns:a16="http://schemas.microsoft.com/office/drawing/2014/main" id="{E40BC032-CB29-C687-A7BD-7635BF10642C}"/>
              </a:ext>
            </a:extLst>
          </p:cNvPr>
          <p:cNvSpPr txBox="1">
            <a:spLocks noEditPoints="1"/>
          </p:cNvSpPr>
          <p:nvPr/>
        </p:nvSpPr>
        <p:spPr>
          <a:xfrm>
            <a:off x="0" y="14111"/>
            <a:ext cx="12192000" cy="174031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a:extLst>
              <a:ext uri="{FF2B5EF4-FFF2-40B4-BE49-F238E27FC236}">
                <a16:creationId xmlns:a16="http://schemas.microsoft.com/office/drawing/2014/main" id="{E986F6AD-9125-73DE-4EBE-337F022AD4C3}"/>
              </a:ext>
            </a:extLst>
          </p:cNvPr>
          <p:cNvPicPr/>
          <p:nvPr/>
        </p:nvPicPr>
        <p:blipFill>
          <a:blip r:embed="rId3"/>
          <a:srcRect/>
          <a:stretch>
            <a:fillRect/>
          </a:stretch>
        </p:blipFill>
        <p:spPr>
          <a:xfrm>
            <a:off x="9235557" y="6059775"/>
            <a:ext cx="1967483" cy="655319"/>
          </a:xfrm>
          <a:prstGeom prst="rect">
            <a:avLst/>
          </a:prstGeom>
        </p:spPr>
      </p:pic>
      <p:sp>
        <p:nvSpPr>
          <p:cNvPr id="3" name="object 3">
            <a:extLst>
              <a:ext uri="{FF2B5EF4-FFF2-40B4-BE49-F238E27FC236}">
                <a16:creationId xmlns:a16="http://schemas.microsoft.com/office/drawing/2014/main" id="{AFC3400A-9C2D-7C8F-CC68-0B7CE337F7AE}"/>
              </a:ext>
            </a:extLst>
          </p:cNvPr>
          <p:cNvSpPr>
            <a:spLocks noGrp="1" noEditPoints="1"/>
          </p:cNvSpPr>
          <p:nvPr>
            <p:ph type="title"/>
          </p:nvPr>
        </p:nvSpPr>
        <p:spPr>
          <a:xfrm>
            <a:off x="671830" y="656129"/>
            <a:ext cx="10848340" cy="443711"/>
          </a:xfrm>
          <a:prstGeom prst="rect">
            <a:avLst/>
          </a:prstGeom>
        </p:spPr>
        <p:txBody>
          <a:bodyPr vert="horz" wrap="square" lIns="0" tIns="12700" rIns="0" bIns="0" rtlCol="0" anchor="t">
            <a:spAutoFit/>
          </a:bodyPr>
          <a:lstStyle/>
          <a:p>
            <a:pPr algn="ctr"/>
            <a:r>
              <a:rPr lang="en-US" sz="2800" spc="-25" dirty="0">
                <a:latin typeface="Times New Roman"/>
                <a:cs typeface="Times New Roman"/>
              </a:rPr>
              <a:t>Results and Discussion</a:t>
            </a:r>
            <a:endParaRPr lang="en-US" sz="2800" spc="-25"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49C904-229C-82D4-A11E-A0B05A346FA0}"/>
              </a:ext>
            </a:extLst>
          </p:cNvPr>
          <p:cNvSpPr txBox="1"/>
          <p:nvPr/>
        </p:nvSpPr>
        <p:spPr>
          <a:xfrm>
            <a:off x="406401" y="1930400"/>
            <a:ext cx="101938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a:t>
            </a:r>
            <a:r>
              <a:rPr lang="en-US" b="1" dirty="0"/>
              <a:t>DG-Mamba</a:t>
            </a:r>
            <a:r>
              <a:rPr lang="en-US" dirty="0"/>
              <a:t> model excels in capturing short-term dependencies, making it highly effective for scenarios with rapid changes and domain shifts, such as weather prediction. It utilizes hidden state suppression to prevent overfitting to domain-specific variations, enhancing generalization. However, its ability to handle long-term dependencies is limited, as it does not model transitions over extended periods.</a:t>
            </a:r>
          </a:p>
          <a:p>
            <a:pPr algn="just"/>
            <a:endParaRPr lang="en-US" dirty="0"/>
          </a:p>
          <a:p>
            <a:pPr algn="just"/>
            <a:r>
              <a:rPr lang="en-US" dirty="0"/>
              <a:t>In contrast, the </a:t>
            </a:r>
            <a:r>
              <a:rPr lang="en-US" b="1" dirty="0"/>
              <a:t>Markov-Mamba</a:t>
            </a:r>
            <a:r>
              <a:rPr lang="en-US" dirty="0"/>
              <a:t> model is designed for long-term dependencies, using a Markovian transition process and a transition matrix to capture state changes over time. This makes it ideal for time-series data with cyclic or seasonal trends but less effective for short-term variations.</a:t>
            </a:r>
            <a:endParaRPr lang="en-US" dirty="0">
              <a:ea typeface="Calibri"/>
              <a:cs typeface="Calibri"/>
            </a:endParaRPr>
          </a:p>
          <a:p>
            <a:pPr algn="just"/>
            <a:endParaRPr lang="en-US" dirty="0"/>
          </a:p>
          <a:p>
            <a:pPr algn="just"/>
            <a:r>
              <a:rPr lang="en-US"/>
              <a:t>The </a:t>
            </a:r>
            <a:r>
              <a:rPr lang="en-US" b="1"/>
              <a:t>hybrid model</a:t>
            </a:r>
            <a:r>
              <a:rPr lang="en-US"/>
              <a:t>, combining DG-Mamba and Markov-Mamba, leverages the strengths of both approaches. It effectively handles both short-term and long-term dependencies, making it particularly suitable for applications like weather forecasting, where both rapid fluctuations and long-term patterns are crucial. However, it comes with higher computational costs and requires careful fine-tuning for optimal performance.</a:t>
            </a:r>
            <a:endParaRPr lang="en-US">
              <a:ea typeface="Calibri"/>
              <a:cs typeface="Calibri"/>
            </a:endParaRPr>
          </a:p>
        </p:txBody>
      </p:sp>
    </p:spTree>
    <p:extLst>
      <p:ext uri="{BB962C8B-B14F-4D97-AF65-F5344CB8AC3E}">
        <p14:creationId xmlns:p14="http://schemas.microsoft.com/office/powerpoint/2010/main" val="1248139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table with black text&#10;&#10;AI-generated content may be incorrect.">
            <a:extLst>
              <a:ext uri="{FF2B5EF4-FFF2-40B4-BE49-F238E27FC236}">
                <a16:creationId xmlns:a16="http://schemas.microsoft.com/office/drawing/2014/main" id="{80EA832B-0AA8-E17E-3A8B-E229FA8EDAF2}"/>
              </a:ext>
            </a:extLst>
          </p:cNvPr>
          <p:cNvPicPr>
            <a:picLocks noChangeAspect="1"/>
          </p:cNvPicPr>
          <p:nvPr/>
        </p:nvPicPr>
        <p:blipFill>
          <a:blip r:embed="rId2"/>
          <a:stretch>
            <a:fillRect/>
          </a:stretch>
        </p:blipFill>
        <p:spPr>
          <a:xfrm>
            <a:off x="2224087" y="176213"/>
            <a:ext cx="7743825" cy="6505575"/>
          </a:xfrm>
          <a:prstGeom prst="rect">
            <a:avLst/>
          </a:prstGeom>
        </p:spPr>
      </p:pic>
    </p:spTree>
    <p:extLst>
      <p:ext uri="{BB962C8B-B14F-4D97-AF65-F5344CB8AC3E}">
        <p14:creationId xmlns:p14="http://schemas.microsoft.com/office/powerpoint/2010/main" val="381770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CD0F0985-DFD0-DAEF-63B9-F4F7E6DD3943}"/>
              </a:ext>
            </a:extLst>
          </p:cNvPr>
          <p:cNvPicPr/>
          <p:nvPr/>
        </p:nvPicPr>
        <p:blipFill>
          <a:blip r:embed="rId2"/>
          <a:srcRect/>
          <a:stretch>
            <a:fillRect/>
          </a:stretch>
        </p:blipFill>
        <p:spPr>
          <a:xfrm>
            <a:off x="9235557" y="6059775"/>
            <a:ext cx="1967483" cy="655319"/>
          </a:xfrm>
          <a:prstGeom prst="rect">
            <a:avLst/>
          </a:prstGeom>
        </p:spPr>
      </p:pic>
      <p:sp>
        <p:nvSpPr>
          <p:cNvPr id="16" name="Text Placeholder 15">
            <a:extLst>
              <a:ext uri="{FF2B5EF4-FFF2-40B4-BE49-F238E27FC236}">
                <a16:creationId xmlns:a16="http://schemas.microsoft.com/office/drawing/2014/main" id="{BBBB8E40-55B6-B234-AB96-0BDE2349827A}"/>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9767008E-1B27-9E82-E6D5-D57A3D8C116F}"/>
              </a:ext>
            </a:extLst>
          </p:cNvPr>
          <p:cNvGraphicFramePr>
            <a:graphicFrameLocks noGrp="1"/>
          </p:cNvGraphicFramePr>
          <p:nvPr>
            <p:extLst>
              <p:ext uri="{D42A27DB-BD31-4B8C-83A1-F6EECF244321}">
                <p14:modId xmlns:p14="http://schemas.microsoft.com/office/powerpoint/2010/main" val="3401883409"/>
              </p:ext>
            </p:extLst>
          </p:nvPr>
        </p:nvGraphicFramePr>
        <p:xfrm>
          <a:off x="0" y="596746"/>
          <a:ext cx="12191988" cy="6657575"/>
        </p:xfrm>
        <a:graphic>
          <a:graphicData uri="http://schemas.openxmlformats.org/drawingml/2006/table">
            <a:tbl>
              <a:tblPr firstRow="1" bandRow="1">
                <a:tableStyleId>{21E4AEA4-8DFA-4A89-87EB-49C32662AFE0}</a:tableStyleId>
              </a:tblPr>
              <a:tblGrid>
                <a:gridCol w="713230">
                  <a:extLst>
                    <a:ext uri="{9D8B030D-6E8A-4147-A177-3AD203B41FA5}">
                      <a16:colId xmlns:a16="http://schemas.microsoft.com/office/drawing/2014/main" val="3220144604"/>
                    </a:ext>
                  </a:extLst>
                </a:gridCol>
                <a:gridCol w="1797843">
                  <a:extLst>
                    <a:ext uri="{9D8B030D-6E8A-4147-A177-3AD203B41FA5}">
                      <a16:colId xmlns:a16="http://schemas.microsoft.com/office/drawing/2014/main" val="405831761"/>
                    </a:ext>
                  </a:extLst>
                </a:gridCol>
                <a:gridCol w="1529905">
                  <a:extLst>
                    <a:ext uri="{9D8B030D-6E8A-4147-A177-3AD203B41FA5}">
                      <a16:colId xmlns:a16="http://schemas.microsoft.com/office/drawing/2014/main" val="3290863450"/>
                    </a:ext>
                  </a:extLst>
                </a:gridCol>
                <a:gridCol w="2041037">
                  <a:extLst>
                    <a:ext uri="{9D8B030D-6E8A-4147-A177-3AD203B41FA5}">
                      <a16:colId xmlns:a16="http://schemas.microsoft.com/office/drawing/2014/main" val="2155619221"/>
                    </a:ext>
                  </a:extLst>
                </a:gridCol>
                <a:gridCol w="2028707">
                  <a:extLst>
                    <a:ext uri="{9D8B030D-6E8A-4147-A177-3AD203B41FA5}">
                      <a16:colId xmlns:a16="http://schemas.microsoft.com/office/drawing/2014/main" val="2972712502"/>
                    </a:ext>
                  </a:extLst>
                </a:gridCol>
                <a:gridCol w="1993385">
                  <a:extLst>
                    <a:ext uri="{9D8B030D-6E8A-4147-A177-3AD203B41FA5}">
                      <a16:colId xmlns:a16="http://schemas.microsoft.com/office/drawing/2014/main" val="303764300"/>
                    </a:ext>
                  </a:extLst>
                </a:gridCol>
                <a:gridCol w="2087881">
                  <a:extLst>
                    <a:ext uri="{9D8B030D-6E8A-4147-A177-3AD203B41FA5}">
                      <a16:colId xmlns:a16="http://schemas.microsoft.com/office/drawing/2014/main" val="1719198593"/>
                    </a:ext>
                  </a:extLst>
                </a:gridCol>
              </a:tblGrid>
              <a:tr h="1201655">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S.NO</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Title</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tx1"/>
                          </a:solidFill>
                          <a:latin typeface="Times New Roman"/>
                          <a:cs typeface="Times New Roman"/>
                        </a:rPr>
                        <a:t>Author </a:t>
                      </a:r>
                    </a:p>
                    <a:p>
                      <a:pPr algn="ctr"/>
                      <a:r>
                        <a:rPr lang="en-IN" dirty="0">
                          <a:solidFill>
                            <a:schemeClr val="tx1"/>
                          </a:solidFill>
                          <a:latin typeface="Times New Roman"/>
                          <a:cs typeface="Times New Roman"/>
                        </a:rPr>
                        <a:t>Journal </a:t>
                      </a:r>
                    </a:p>
                    <a:p>
                      <a:pPr algn="ctr"/>
                      <a:r>
                        <a:rPr lang="en-IN" dirty="0">
                          <a:solidFill>
                            <a:schemeClr val="tx1"/>
                          </a:solidFill>
                          <a:latin typeface="Times New Roman"/>
                          <a:cs typeface="Times New Roman"/>
                        </a:rPr>
                        <a:t>Year</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Methodology/Algorithms/Architecture used</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Merits </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Demerits</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Research gap</a:t>
                      </a:r>
                    </a:p>
                    <a:p>
                      <a:pPr algn="ctr"/>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5059597">
                <a:tc>
                  <a:txBody>
                    <a:bodyPr/>
                    <a:lstStyle/>
                    <a:p>
                      <a:pPr algn="ctr"/>
                      <a:r>
                        <a:rPr lang="en-US" dirty="0">
                          <a:solidFill>
                            <a:schemeClr val="tx1"/>
                          </a:solidFill>
                          <a:latin typeface="Times New Roman"/>
                          <a:cs typeface="Times New Roman"/>
                        </a:rPr>
                        <a:t>01</a:t>
                      </a:r>
                    </a:p>
                  </a:txBody>
                  <a:tcPr/>
                </a:tc>
                <a:tc>
                  <a:txBody>
                    <a:bodyPr/>
                    <a:lstStyle/>
                    <a:p>
                      <a:pPr lvl="0" algn="l">
                        <a:lnSpc>
                          <a:spcPct val="100000"/>
                        </a:lnSpc>
                        <a:spcBef>
                          <a:spcPts val="0"/>
                        </a:spcBef>
                        <a:spcAft>
                          <a:spcPts val="0"/>
                        </a:spcAft>
                        <a:buNone/>
                      </a:pPr>
                      <a:r>
                        <a:rPr lang="en-US" sz="1600" b="0" i="0" u="none" strike="noStrike" noProof="0" dirty="0">
                          <a:latin typeface="Calibri"/>
                        </a:rPr>
                        <a:t>From Markov to Laplace: How Mamba In-Context Learns Markov</a:t>
                      </a:r>
                      <a:endParaRPr lang="en-US" dirty="0"/>
                    </a:p>
                    <a:p>
                      <a:pPr marL="0" lvl="0" indent="0" algn="l">
                        <a:lnSpc>
                          <a:spcPct val="100000"/>
                        </a:lnSpc>
                        <a:buNone/>
                      </a:pPr>
                      <a:r>
                        <a:rPr lang="en-US" sz="1600" b="0" i="0" u="none" strike="noStrike" noProof="0" dirty="0">
                          <a:latin typeface="Calibri"/>
                        </a:rPr>
                        <a:t>Chains</a:t>
                      </a:r>
                      <a:endParaRPr lang="en-US" dirty="0"/>
                    </a:p>
                    <a:p>
                      <a:pPr marL="0" lvl="0" indent="0" algn="l">
                        <a:lnSpc>
                          <a:spcPct val="100000"/>
                        </a:lnSpc>
                        <a:buNone/>
                      </a:pPr>
                      <a:r>
                        <a:rPr lang="en-US" sz="1500" b="0" i="0" u="none" strike="noStrike" kern="1200" baseline="0" noProof="0" dirty="0" err="1">
                          <a:solidFill>
                            <a:srgbClr val="000000"/>
                          </a:solidFill>
                          <a:latin typeface="Calibri"/>
                        </a:rPr>
                        <a:t>DOI:</a:t>
                      </a:r>
                      <a:r>
                        <a:rPr lang="en-US" sz="1500" b="0" i="0" u="none" strike="noStrike" kern="1200" baseline="0" noProof="0" dirty="0" err="1">
                          <a:solidFill>
                            <a:srgbClr val="000000"/>
                          </a:solidFill>
                        </a:rPr>
                        <a:t>https</a:t>
                      </a:r>
                      <a:r>
                        <a:rPr lang="en-US" sz="1500" b="0" i="0" u="none" strike="noStrike" kern="1200" baseline="0" noProof="0" dirty="0">
                          <a:solidFill>
                            <a:srgbClr val="000000"/>
                          </a:solidFill>
                        </a:rPr>
                        <a:t>://doi.org/10.48550/arXiv.2502.10178</a:t>
                      </a:r>
                    </a:p>
                    <a:p>
                      <a:pPr marL="0" lvl="0" indent="0" algn="l">
                        <a:lnSpc>
                          <a:spcPct val="100000"/>
                        </a:lnSpc>
                        <a:buNone/>
                      </a:pPr>
                      <a:endParaRPr lang="en-US" sz="1500" b="0" i="0" u="none" strike="noStrike" kern="1200" baseline="0" noProof="0">
                        <a:solidFill>
                          <a:srgbClr val="000000"/>
                        </a:solidFill>
                        <a:hlinkClick r:id="rId3"/>
                      </a:endParaRPr>
                    </a:p>
                    <a:p>
                      <a:pPr marL="0" lvl="0" indent="0" algn="l">
                        <a:lnSpc>
                          <a:spcPct val="100000"/>
                        </a:lnSpc>
                        <a:buNone/>
                      </a:pPr>
                      <a:endParaRPr lang="en-US" sz="1500" b="0" i="0" u="none" strike="noStrike" kern="1200" baseline="0" noProof="0">
                        <a:solidFill>
                          <a:srgbClr val="000000"/>
                        </a:solidFill>
                      </a:endParaRPr>
                    </a:p>
                  </a:txBody>
                  <a:tcPr/>
                </a:tc>
                <a:tc>
                  <a:txBody>
                    <a:bodyPr/>
                    <a:lstStyle/>
                    <a:p>
                      <a:pPr lvl="0" algn="l">
                        <a:lnSpc>
                          <a:spcPct val="100000"/>
                        </a:lnSpc>
                        <a:spcBef>
                          <a:spcPts val="0"/>
                        </a:spcBef>
                        <a:spcAft>
                          <a:spcPts val="0"/>
                        </a:spcAft>
                        <a:buNone/>
                      </a:pPr>
                      <a:r>
                        <a:rPr lang="en-IN" sz="1800" b="0" i="0" u="none" strike="noStrike" noProof="0" dirty="0">
                          <a:latin typeface="Calibri"/>
                          <a:hlinkClick r:id="rId4"/>
                        </a:rPr>
                        <a:t>Marco Bondaschi</a:t>
                      </a:r>
                      <a:r>
                        <a:rPr lang="en-IN" sz="1800" b="0" i="0" u="none" strike="noStrike" noProof="0" dirty="0">
                          <a:latin typeface="Calibri"/>
                        </a:rPr>
                        <a:t>, </a:t>
                      </a:r>
                      <a:r>
                        <a:rPr lang="en-IN" sz="1800" b="0" i="0" u="none" strike="noStrike" noProof="0" dirty="0">
                          <a:latin typeface="Calibri"/>
                          <a:hlinkClick r:id="rId5"/>
                        </a:rPr>
                        <a:t>Nived Rajaraman</a:t>
                      </a:r>
                      <a:r>
                        <a:rPr lang="en-IN" sz="1800" b="0" i="0" u="none" strike="noStrike" noProof="0" dirty="0">
                          <a:latin typeface="Calibri"/>
                        </a:rPr>
                        <a:t>, </a:t>
                      </a:r>
                      <a:r>
                        <a:rPr lang="en-IN" sz="1800" b="0" i="0" u="none" strike="noStrike" noProof="0" dirty="0">
                          <a:latin typeface="Calibri"/>
                          <a:hlinkClick r:id="rId6"/>
                        </a:rPr>
                        <a:t>Xiuying Wei</a:t>
                      </a:r>
                      <a:r>
                        <a:rPr lang="en-IN" sz="1800" b="0" i="0" u="none" strike="noStrike" noProof="0" dirty="0">
                          <a:latin typeface="Calibri"/>
                        </a:rPr>
                        <a:t>, </a:t>
                      </a:r>
                      <a:r>
                        <a:rPr lang="en-IN" sz="1800" b="0" i="0" u="none" strike="noStrike" noProof="0" dirty="0">
                          <a:latin typeface="Calibri"/>
                          <a:hlinkClick r:id="rId7"/>
                        </a:rPr>
                        <a:t>Kannan Ramchandran</a:t>
                      </a:r>
                      <a:r>
                        <a:rPr lang="en-IN" sz="1800" b="0" i="0" u="none" strike="noStrike" noProof="0" dirty="0">
                          <a:latin typeface="Calibri"/>
                        </a:rPr>
                        <a:t>, </a:t>
                      </a:r>
                      <a:r>
                        <a:rPr lang="en-IN" sz="1800" b="0" i="0" u="none" strike="noStrike" noProof="0" dirty="0">
                          <a:latin typeface="Calibri"/>
                          <a:hlinkClick r:id="rId8"/>
                        </a:rPr>
                        <a:t>Razvan Pascanu</a:t>
                      </a:r>
                      <a:r>
                        <a:rPr lang="en-IN" sz="1800" b="0" i="0" u="none" strike="noStrike" noProof="0" dirty="0">
                          <a:latin typeface="Calibri"/>
                        </a:rPr>
                        <a:t>, </a:t>
                      </a:r>
                      <a:r>
                        <a:rPr lang="en-IN" sz="1800" b="0" i="0" u="none" strike="noStrike" noProof="0" dirty="0">
                          <a:latin typeface="Calibri"/>
                          <a:hlinkClick r:id="rId9"/>
                        </a:rPr>
                        <a:t>Caglar Gulcehre</a:t>
                      </a:r>
                      <a:r>
                        <a:rPr lang="en-IN" sz="1800" b="0" i="0" u="none" strike="noStrike" noProof="0" dirty="0">
                          <a:latin typeface="Calibri"/>
                        </a:rPr>
                        <a:t>, </a:t>
                      </a:r>
                      <a:r>
                        <a:rPr lang="en-IN" sz="1800" b="0" i="0" u="none" strike="noStrike" noProof="0" dirty="0">
                          <a:latin typeface="Calibri"/>
                          <a:hlinkClick r:id="rId10"/>
                        </a:rPr>
                        <a:t>Michael Gastpar</a:t>
                      </a:r>
                      <a:r>
                        <a:rPr lang="en-IN" sz="1800" b="0" i="0" u="none" strike="noStrike" noProof="0" dirty="0">
                          <a:latin typeface="Calibri"/>
                        </a:rPr>
                        <a:t>, </a:t>
                      </a:r>
                      <a:r>
                        <a:rPr lang="en-IN" sz="1800" b="0" i="0" u="none" strike="noStrike" noProof="0" dirty="0">
                          <a:latin typeface="Calibri"/>
                          <a:hlinkClick r:id="rId11"/>
                        </a:rPr>
                        <a:t>Ashok Vardhan Makkuva</a:t>
                      </a:r>
                      <a:endParaRPr lang="en-US"/>
                    </a:p>
                    <a:p>
                      <a:pPr lvl="0" algn="l">
                        <a:lnSpc>
                          <a:spcPct val="100000"/>
                        </a:lnSpc>
                        <a:spcBef>
                          <a:spcPts val="0"/>
                        </a:spcBef>
                        <a:spcAft>
                          <a:spcPts val="0"/>
                        </a:spcAft>
                        <a:buNone/>
                      </a:pPr>
                      <a:r>
                        <a:rPr lang="en-US" sz="1800" b="0" i="0" u="none" strike="noStrike" kern="1200" noProof="0" dirty="0">
                          <a:solidFill>
                            <a:srgbClr val="000000"/>
                          </a:solidFill>
                        </a:rPr>
                        <a:t>2025</a:t>
                      </a:r>
                      <a:endParaRPr lang="en-IN" sz="1800" b="0" i="0" u="none" strike="noStrike" kern="1200" noProof="0" dirty="0">
                        <a:solidFill>
                          <a:srgbClr val="000000"/>
                        </a:solidFill>
                      </a:endParaRPr>
                    </a:p>
                  </a:txBody>
                  <a:tcPr/>
                </a:tc>
                <a:tc>
                  <a:txBody>
                    <a:bodyPr/>
                    <a:lstStyle/>
                    <a:p>
                      <a:pPr marL="285750" marR="0" lvl="0" indent="-285750" algn="l">
                        <a:lnSpc>
                          <a:spcPct val="100000"/>
                        </a:lnSpc>
                        <a:spcBef>
                          <a:spcPts val="0"/>
                        </a:spcBef>
                        <a:spcAft>
                          <a:spcPts val="0"/>
                        </a:spcAft>
                        <a:buClrTx/>
                        <a:buSzTx/>
                        <a:buFont typeface="Arial" panose="020B0604020202020204" pitchFamily="34" charset="0"/>
                        <a:buChar char="•"/>
                      </a:pPr>
                      <a:r>
                        <a:rPr lang="en-US" sz="1800" b="0" i="0" u="none" strike="noStrike" noProof="0" dirty="0">
                          <a:solidFill>
                            <a:srgbClr val="000000"/>
                          </a:solidFill>
                          <a:latin typeface="Calibri"/>
                        </a:rPr>
                        <a:t>The paper uses  </a:t>
                      </a:r>
                      <a:r>
                        <a:rPr lang="en-US" sz="1800" b="0" i="0" u="none" strike="noStrike" noProof="0" dirty="0" err="1">
                          <a:solidFill>
                            <a:srgbClr val="000000"/>
                          </a:solidFill>
                          <a:latin typeface="Calibri"/>
                        </a:rPr>
                        <a:t>MambaZero</a:t>
                      </a:r>
                      <a:r>
                        <a:rPr lang="en-US" sz="1800" b="0" i="0" u="none" strike="noStrike" noProof="0" dirty="0">
                          <a:solidFill>
                            <a:srgbClr val="000000"/>
                          </a:solidFill>
                          <a:latin typeface="Calibri"/>
                        </a:rPr>
                        <a:t>, to theoretically analyze how Mamba can represent Laplacian smoothing. </a:t>
                      </a:r>
                      <a:r>
                        <a:rPr lang="en-US" sz="1800" b="0" i="0" u="none" strike="noStrike" noProof="0" dirty="0" err="1">
                          <a:solidFill>
                            <a:srgbClr val="000000"/>
                          </a:solidFill>
                          <a:latin typeface="Calibri"/>
                        </a:rPr>
                        <a:t>MambaZero</a:t>
                      </a:r>
                      <a:r>
                        <a:rPr lang="en-US" sz="1800" b="0" i="0" u="none" strike="noStrike" noProof="0" dirty="0">
                          <a:solidFill>
                            <a:srgbClr val="000000"/>
                          </a:solidFill>
                          <a:latin typeface="Calibri"/>
                        </a:rPr>
                        <a:t> retains only the embedding layer, convolution within the Mamba block, and the linear layer</a:t>
                      </a:r>
                      <a:endParaRPr lang="en-US" dirty="0"/>
                    </a:p>
                    <a:p>
                      <a:pPr marL="0" lvl="0" indent="0" algn="l">
                        <a:lnSpc>
                          <a:spcPct val="100000"/>
                        </a:lnSpc>
                        <a:spcBef>
                          <a:spcPts val="0"/>
                        </a:spcBef>
                        <a:spcAft>
                          <a:spcPts val="0"/>
                        </a:spcAft>
                        <a:buFont typeface="Arial"/>
                        <a:buNone/>
                      </a:pPr>
                      <a:endParaRPr lang="en-US" sz="1800" b="0" i="0" u="none" strike="noStrike" kern="1200" noProof="0">
                        <a:solidFill>
                          <a:schemeClr val="dk1"/>
                        </a:solidFill>
                      </a:endParaRPr>
                    </a:p>
                  </a:txBody>
                  <a:tcPr/>
                </a:tc>
                <a:tc>
                  <a:txBody>
                    <a:bodyPr/>
                    <a:lstStyle/>
                    <a:p>
                      <a:pPr marL="0" lvl="0" indent="0" algn="l">
                        <a:lnSpc>
                          <a:spcPct val="100000"/>
                        </a:lnSpc>
                        <a:spcBef>
                          <a:spcPts val="0"/>
                        </a:spcBef>
                        <a:spcAft>
                          <a:spcPts val="0"/>
                        </a:spcAft>
                        <a:buNone/>
                      </a:pPr>
                      <a:r>
                        <a:rPr lang="en-US" sz="1800" b="0" i="0" u="none" strike="noStrike" noProof="0" dirty="0">
                          <a:solidFill>
                            <a:srgbClr val="000000"/>
                          </a:solidFill>
                          <a:latin typeface="Calibri"/>
                        </a:rPr>
                        <a:t>It provides a novel framework for a precise theoretical and empirical study of Mamba's in-context learning (ICL) via random Markov chains. </a:t>
                      </a:r>
                      <a:endParaRPr lang="en-US" dirty="0"/>
                    </a:p>
                  </a:txBody>
                  <a:tcPr/>
                </a:tc>
                <a:tc>
                  <a:txBody>
                    <a:bodyPr/>
                    <a:lstStyle/>
                    <a:p>
                      <a:pPr marL="285750" lvl="0" indent="-285750" algn="l">
                        <a:lnSpc>
                          <a:spcPct val="100000"/>
                        </a:lnSpc>
                        <a:spcBef>
                          <a:spcPts val="0"/>
                        </a:spcBef>
                        <a:spcAft>
                          <a:spcPts val="0"/>
                        </a:spcAft>
                        <a:buFont typeface="Arial"/>
                        <a:buChar char="•"/>
                      </a:pPr>
                      <a:r>
                        <a:rPr lang="en-US" sz="1800" b="0" i="0" u="none" strike="noStrike" noProof="0" dirty="0">
                          <a:latin typeface="Calibri"/>
                        </a:rPr>
                        <a:t>Bad at Short-term Dependencies</a:t>
                      </a:r>
                      <a:endParaRPr lang="en-US" b="0" dirty="0"/>
                    </a:p>
                    <a:p>
                      <a:pPr marL="285750" lvl="0" indent="-285750" algn="l">
                        <a:lnSpc>
                          <a:spcPct val="100000"/>
                        </a:lnSpc>
                        <a:spcBef>
                          <a:spcPts val="0"/>
                        </a:spcBef>
                        <a:spcAft>
                          <a:spcPts val="0"/>
                        </a:spcAft>
                        <a:buFont typeface="Arial"/>
                        <a:buChar char="•"/>
                      </a:pPr>
                      <a:endParaRPr lang="en-US" sz="1500" b="0" i="0" u="none" strike="noStrike" kern="1200" noProof="0">
                        <a:solidFill>
                          <a:schemeClr val="dk1"/>
                        </a:solidFill>
                        <a:latin typeface="Calibri"/>
                      </a:endParaRPr>
                    </a:p>
                    <a:p>
                      <a:pPr marL="285750" lvl="0" indent="-285750" algn="l">
                        <a:lnSpc>
                          <a:spcPct val="100000"/>
                        </a:lnSpc>
                        <a:spcBef>
                          <a:spcPts val="0"/>
                        </a:spcBef>
                        <a:spcAft>
                          <a:spcPts val="0"/>
                        </a:spcAft>
                        <a:buFont typeface="Arial"/>
                        <a:buChar char="•"/>
                      </a:pPr>
                      <a:r>
                        <a:rPr lang="en-US" sz="1500" b="0" i="0" u="none" strike="noStrike" kern="1200" noProof="0" dirty="0">
                          <a:solidFill>
                            <a:schemeClr val="dk1"/>
                          </a:solidFill>
                        </a:rPr>
                        <a:t>.</a:t>
                      </a:r>
                      <a:r>
                        <a:rPr lang="en-US" sz="1500" b="0" i="0" u="none" strike="noStrike" kern="1200" noProof="0" dirty="0">
                          <a:solidFill>
                            <a:schemeClr val="dk1"/>
                          </a:solidFill>
                          <a:latin typeface="Calibri"/>
                        </a:rPr>
                        <a:t>Mamba's in-context learning (ICL) can be worse than transformers.</a:t>
                      </a:r>
                      <a:endParaRPr lang="en-US" sz="1500" dirty="0"/>
                    </a:p>
                  </a:txBody>
                  <a:tcPr/>
                </a:tc>
                <a:tc>
                  <a:txBody>
                    <a:bodyPr/>
                    <a:lstStyle/>
                    <a:p>
                      <a:pPr marL="285750" lvl="0" indent="-285750" algn="l">
                        <a:lnSpc>
                          <a:spcPct val="100000"/>
                        </a:lnSpc>
                        <a:spcBef>
                          <a:spcPts val="0"/>
                        </a:spcBef>
                        <a:spcAft>
                          <a:spcPts val="0"/>
                        </a:spcAft>
                        <a:buFont typeface="Arial"/>
                        <a:buChar char="•"/>
                      </a:pPr>
                      <a:r>
                        <a:rPr lang="en-US" sz="1600" b="0" i="0" u="none" strike="noStrike" noProof="0" dirty="0">
                          <a:latin typeface="Calibri"/>
                        </a:rPr>
                        <a:t>There is a lack of a fundamental understanding of Mamba and its underlying learning mechanisms, especially regarding its in-context learning (ICL) abilities.</a:t>
                      </a:r>
                      <a:endParaRPr lang="en-US" dirty="0"/>
                    </a:p>
                    <a:p>
                      <a:pPr marL="285750" lvl="0" indent="-285750" algn="l">
                        <a:lnSpc>
                          <a:spcPct val="100000"/>
                        </a:lnSpc>
                        <a:spcBef>
                          <a:spcPts val="0"/>
                        </a:spcBef>
                        <a:spcAft>
                          <a:spcPts val="0"/>
                        </a:spcAft>
                        <a:buFont typeface="Arial"/>
                        <a:buChar char="•"/>
                      </a:pPr>
                      <a:r>
                        <a:rPr lang="en-US" sz="1600" b="0" i="0" u="none" strike="noStrike" noProof="0" dirty="0">
                          <a:latin typeface="Calibri"/>
                        </a:rPr>
                        <a:t>The theoretical analysis of Mamba's capabilities, particularly in handling higher-order Markov chains, is limited and becomes intractable as the order increases.</a:t>
                      </a:r>
                      <a:endParaRPr lang="en-US" i="0" u="none" strike="noStrike" noProof="0" dirty="0">
                        <a:latin typeface="Calibri"/>
                      </a:endParaRPr>
                    </a:p>
                    <a:p>
                      <a:pPr lvl="0" algn="l">
                        <a:lnSpc>
                          <a:spcPct val="100000"/>
                        </a:lnSpc>
                        <a:spcBef>
                          <a:spcPts val="0"/>
                        </a:spcBef>
                        <a:spcAft>
                          <a:spcPts val="0"/>
                        </a:spcAft>
                        <a:buNone/>
                      </a:pPr>
                      <a:endParaRPr lang="en-US" sz="1600" b="0" dirty="0"/>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0B29225B-D00A-DA64-26DC-7D9ADA186775}"/>
              </a:ext>
            </a:extLst>
          </p:cNvPr>
          <p:cNvSpPr txBox="1">
            <a:spLocks noEditPoints="1"/>
          </p:cNvSpPr>
          <p:nvPr/>
        </p:nvSpPr>
        <p:spPr>
          <a:xfrm>
            <a:off x="3894" y="-864"/>
            <a:ext cx="12192533"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spTree>
    <p:extLst>
      <p:ext uri="{BB962C8B-B14F-4D97-AF65-F5344CB8AC3E}">
        <p14:creationId xmlns:p14="http://schemas.microsoft.com/office/powerpoint/2010/main" val="426078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ABCDD-19DD-E815-A3DB-D4F352058A9A}"/>
            </a:ext>
          </a:extLst>
        </p:cNvPr>
        <p:cNvGrpSpPr/>
        <p:nvPr/>
      </p:nvGrpSpPr>
      <p:grpSpPr>
        <a:xfrm>
          <a:off x="0" y="0"/>
          <a:ext cx="0" cy="0"/>
          <a:chOff x="0" y="0"/>
          <a:chExt cx="0" cy="0"/>
        </a:xfrm>
      </p:grpSpPr>
      <p:pic>
        <p:nvPicPr>
          <p:cNvPr id="6" name="object 2">
            <a:extLst>
              <a:ext uri="{FF2B5EF4-FFF2-40B4-BE49-F238E27FC236}">
                <a16:creationId xmlns:a16="http://schemas.microsoft.com/office/drawing/2014/main" id="{5835D2CB-1535-07A3-EB21-694378C7746D}"/>
              </a:ext>
            </a:extLst>
          </p:cNvPr>
          <p:cNvPicPr/>
          <p:nvPr/>
        </p:nvPicPr>
        <p:blipFill>
          <a:blip r:embed="rId2"/>
          <a:srcRect/>
          <a:stretch>
            <a:fillRect/>
          </a:stretch>
        </p:blipFill>
        <p:spPr>
          <a:xfrm>
            <a:off x="9235557" y="6059775"/>
            <a:ext cx="1967483" cy="655319"/>
          </a:xfrm>
          <a:prstGeom prst="rect">
            <a:avLst/>
          </a:prstGeom>
        </p:spPr>
      </p:pic>
      <p:sp>
        <p:nvSpPr>
          <p:cNvPr id="16" name="Text Placeholder 15">
            <a:extLst>
              <a:ext uri="{FF2B5EF4-FFF2-40B4-BE49-F238E27FC236}">
                <a16:creationId xmlns:a16="http://schemas.microsoft.com/office/drawing/2014/main" id="{812AB699-C6B2-7081-9A80-DCE8C017A93F}"/>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14B583EE-EFA1-BA09-C481-F82D08922B9B}"/>
              </a:ext>
            </a:extLst>
          </p:cNvPr>
          <p:cNvGraphicFramePr>
            <a:graphicFrameLocks noGrp="1"/>
          </p:cNvGraphicFramePr>
          <p:nvPr>
            <p:extLst>
              <p:ext uri="{D42A27DB-BD31-4B8C-83A1-F6EECF244321}">
                <p14:modId xmlns:p14="http://schemas.microsoft.com/office/powerpoint/2010/main" val="3171692786"/>
              </p:ext>
            </p:extLst>
          </p:nvPr>
        </p:nvGraphicFramePr>
        <p:xfrm>
          <a:off x="0" y="596746"/>
          <a:ext cx="12191987" cy="7053815"/>
        </p:xfrm>
        <a:graphic>
          <a:graphicData uri="http://schemas.openxmlformats.org/drawingml/2006/table">
            <a:tbl>
              <a:tblPr firstRow="1" bandRow="1">
                <a:tableStyleId>{21E4AEA4-8DFA-4A89-87EB-49C32662AFE0}</a:tableStyleId>
              </a:tblPr>
              <a:tblGrid>
                <a:gridCol w="713230">
                  <a:extLst>
                    <a:ext uri="{9D8B030D-6E8A-4147-A177-3AD203B41FA5}">
                      <a16:colId xmlns:a16="http://schemas.microsoft.com/office/drawing/2014/main" val="3220144604"/>
                    </a:ext>
                  </a:extLst>
                </a:gridCol>
                <a:gridCol w="1595437">
                  <a:extLst>
                    <a:ext uri="{9D8B030D-6E8A-4147-A177-3AD203B41FA5}">
                      <a16:colId xmlns:a16="http://schemas.microsoft.com/office/drawing/2014/main" val="405831761"/>
                    </a:ext>
                  </a:extLst>
                </a:gridCol>
                <a:gridCol w="1547811">
                  <a:extLst>
                    <a:ext uri="{9D8B030D-6E8A-4147-A177-3AD203B41FA5}">
                      <a16:colId xmlns:a16="http://schemas.microsoft.com/office/drawing/2014/main" val="3290863450"/>
                    </a:ext>
                  </a:extLst>
                </a:gridCol>
                <a:gridCol w="2225536">
                  <a:extLst>
                    <a:ext uri="{9D8B030D-6E8A-4147-A177-3AD203B41FA5}">
                      <a16:colId xmlns:a16="http://schemas.microsoft.com/office/drawing/2014/main" val="2155619221"/>
                    </a:ext>
                  </a:extLst>
                </a:gridCol>
                <a:gridCol w="2028707">
                  <a:extLst>
                    <a:ext uri="{9D8B030D-6E8A-4147-A177-3AD203B41FA5}">
                      <a16:colId xmlns:a16="http://schemas.microsoft.com/office/drawing/2014/main" val="2972712502"/>
                    </a:ext>
                  </a:extLst>
                </a:gridCol>
                <a:gridCol w="1993385">
                  <a:extLst>
                    <a:ext uri="{9D8B030D-6E8A-4147-A177-3AD203B41FA5}">
                      <a16:colId xmlns:a16="http://schemas.microsoft.com/office/drawing/2014/main" val="303764300"/>
                    </a:ext>
                  </a:extLst>
                </a:gridCol>
                <a:gridCol w="2087881">
                  <a:extLst>
                    <a:ext uri="{9D8B030D-6E8A-4147-A177-3AD203B41FA5}">
                      <a16:colId xmlns:a16="http://schemas.microsoft.com/office/drawing/2014/main" val="1719198593"/>
                    </a:ext>
                  </a:extLst>
                </a:gridCol>
              </a:tblGrid>
              <a:tr h="1201655">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S.NO</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Title</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tx1"/>
                          </a:solidFill>
                          <a:latin typeface="Times New Roman"/>
                          <a:cs typeface="Times New Roman"/>
                        </a:rPr>
                        <a:t>Author </a:t>
                      </a:r>
                    </a:p>
                    <a:p>
                      <a:pPr algn="ctr"/>
                      <a:r>
                        <a:rPr lang="en-IN" dirty="0">
                          <a:solidFill>
                            <a:schemeClr val="tx1"/>
                          </a:solidFill>
                          <a:latin typeface="Times New Roman"/>
                          <a:cs typeface="Times New Roman"/>
                        </a:rPr>
                        <a:t>Journal </a:t>
                      </a:r>
                    </a:p>
                    <a:p>
                      <a:pPr algn="ctr"/>
                      <a:r>
                        <a:rPr lang="en-IN" dirty="0">
                          <a:solidFill>
                            <a:schemeClr val="tx1"/>
                          </a:solidFill>
                          <a:latin typeface="Times New Roman"/>
                          <a:cs typeface="Times New Roman"/>
                        </a:rPr>
                        <a:t>Year</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Methodology/Algorithms/Architecture used</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Merits </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Demerits</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Research gap</a:t>
                      </a:r>
                    </a:p>
                    <a:p>
                      <a:pPr algn="ctr"/>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5059597">
                <a:tc>
                  <a:txBody>
                    <a:bodyPr/>
                    <a:lstStyle/>
                    <a:p>
                      <a:pPr algn="ctr"/>
                      <a:r>
                        <a:rPr lang="en-US" dirty="0">
                          <a:solidFill>
                            <a:schemeClr val="tx1"/>
                          </a:solidFill>
                          <a:latin typeface="Times New Roman"/>
                          <a:cs typeface="Times New Roman"/>
                        </a:rPr>
                        <a:t>02</a:t>
                      </a:r>
                      <a:endParaRPr lang="en-US" dirty="0"/>
                    </a:p>
                  </a:txBody>
                  <a:tcPr/>
                </a:tc>
                <a:tc>
                  <a:txBody>
                    <a:bodyPr/>
                    <a:lstStyle/>
                    <a:p>
                      <a:pPr lvl="0" algn="l">
                        <a:lnSpc>
                          <a:spcPct val="100000"/>
                        </a:lnSpc>
                        <a:spcBef>
                          <a:spcPts val="0"/>
                        </a:spcBef>
                        <a:spcAft>
                          <a:spcPts val="0"/>
                        </a:spcAft>
                        <a:buNone/>
                      </a:pPr>
                      <a:r>
                        <a:rPr lang="en-US" sz="1600" b="0" i="0" u="none" strike="noStrike" noProof="0" err="1">
                          <a:latin typeface="Calibri"/>
                        </a:rPr>
                        <a:t>DGMamba</a:t>
                      </a:r>
                      <a:r>
                        <a:rPr lang="en-US" sz="1600" b="0" i="0" u="none" strike="noStrike" noProof="0" dirty="0">
                          <a:latin typeface="Calibri"/>
                        </a:rPr>
                        <a:t>: Domain Generalization via</a:t>
                      </a:r>
                      <a:endParaRPr lang="en-US" dirty="0"/>
                    </a:p>
                    <a:p>
                      <a:pPr marL="0" lvl="0" indent="0" algn="l">
                        <a:lnSpc>
                          <a:spcPct val="100000"/>
                        </a:lnSpc>
                        <a:buNone/>
                      </a:pPr>
                      <a:r>
                        <a:rPr lang="en-US" sz="1600" b="0" i="0" u="none" strike="noStrike" noProof="0" dirty="0">
                          <a:latin typeface="Calibri"/>
                        </a:rPr>
                        <a:t>Generalized State Space Model</a:t>
                      </a:r>
                      <a:endParaRPr lang="en-US" dirty="0"/>
                    </a:p>
                    <a:p>
                      <a:pPr marL="0" lvl="0" indent="0" algn="l">
                        <a:lnSpc>
                          <a:spcPct val="100000"/>
                        </a:lnSpc>
                        <a:buNone/>
                      </a:pPr>
                      <a:r>
                        <a:rPr lang="en-US" sz="1500" b="0" i="0" u="none" strike="noStrike" kern="1200" baseline="0" noProof="0" dirty="0">
                          <a:solidFill>
                            <a:srgbClr val="000000"/>
                          </a:solidFill>
                          <a:latin typeface="Calibri"/>
                        </a:rPr>
                        <a:t>DOI:</a:t>
                      </a:r>
                    </a:p>
                    <a:p>
                      <a:pPr marL="0" lvl="0" indent="0" algn="l">
                        <a:lnSpc>
                          <a:spcPct val="100000"/>
                        </a:lnSpc>
                        <a:buNone/>
                      </a:pPr>
                      <a:endParaRPr lang="en-US" sz="1500" b="0" i="0" u="none" strike="noStrike" kern="1200" baseline="0" noProof="0">
                        <a:solidFill>
                          <a:srgbClr val="000000"/>
                        </a:solidFill>
                        <a:hlinkClick r:id="rId3"/>
                      </a:endParaRPr>
                    </a:p>
                    <a:p>
                      <a:pPr marL="0" lvl="0" indent="0" algn="l">
                        <a:lnSpc>
                          <a:spcPct val="100000"/>
                        </a:lnSpc>
                        <a:buNone/>
                      </a:pPr>
                      <a:endParaRPr lang="en-US" sz="1500" b="0" i="0" u="none" strike="noStrike" kern="1200" baseline="0" noProof="0">
                        <a:solidFill>
                          <a:srgbClr val="000000"/>
                        </a:solidFill>
                      </a:endParaRPr>
                    </a:p>
                  </a:txBody>
                  <a:tcPr/>
                </a:tc>
                <a:tc>
                  <a:txBody>
                    <a:bodyPr/>
                    <a:lstStyle/>
                    <a:p>
                      <a:pPr lvl="0" algn="l">
                        <a:lnSpc>
                          <a:spcPct val="100000"/>
                        </a:lnSpc>
                        <a:spcBef>
                          <a:spcPts val="0"/>
                        </a:spcBef>
                        <a:spcAft>
                          <a:spcPts val="0"/>
                        </a:spcAft>
                        <a:buNone/>
                      </a:pPr>
                      <a:r>
                        <a:rPr lang="en-IN" sz="1800" b="0" i="0" u="none" strike="noStrike" noProof="0" dirty="0">
                          <a:latin typeface="Calibri"/>
                          <a:hlinkClick r:id="rId4"/>
                        </a:rPr>
                        <a:t>Shaocong Long</a:t>
                      </a:r>
                      <a:r>
                        <a:rPr lang="en-IN" sz="1800" b="0" i="0" u="none" strike="noStrike" noProof="0" dirty="0">
                          <a:latin typeface="Calibri"/>
                        </a:rPr>
                        <a:t>, </a:t>
                      </a:r>
                      <a:r>
                        <a:rPr lang="en-IN" sz="1800" b="0" i="0" u="none" strike="noStrike" noProof="0" dirty="0">
                          <a:latin typeface="Calibri"/>
                          <a:hlinkClick r:id="rId5"/>
                        </a:rPr>
                        <a:t>Qianyu Zhou</a:t>
                      </a:r>
                      <a:r>
                        <a:rPr lang="en-IN" sz="1800" b="0" i="0" u="none" strike="noStrike" noProof="0" dirty="0">
                          <a:latin typeface="Calibri"/>
                        </a:rPr>
                        <a:t>, </a:t>
                      </a:r>
                      <a:r>
                        <a:rPr lang="en-IN" sz="1800" b="0" i="0" u="none" strike="noStrike" noProof="0" dirty="0">
                          <a:latin typeface="Calibri"/>
                          <a:hlinkClick r:id="rId6"/>
                        </a:rPr>
                        <a:t>Xiangtai Li</a:t>
                      </a:r>
                      <a:r>
                        <a:rPr lang="en-IN" sz="1800" b="0" i="0" u="none" strike="noStrike" noProof="0" dirty="0">
                          <a:latin typeface="Calibri"/>
                        </a:rPr>
                        <a:t>, </a:t>
                      </a:r>
                      <a:r>
                        <a:rPr lang="en-IN" sz="1800" b="0" i="0" u="none" strike="noStrike" noProof="0" dirty="0">
                          <a:latin typeface="Calibri"/>
                          <a:hlinkClick r:id="rId7"/>
                        </a:rPr>
                        <a:t>Xuequan Lu</a:t>
                      </a:r>
                      <a:r>
                        <a:rPr lang="en-IN" sz="1800" b="0" i="0" u="none" strike="noStrike" noProof="0" dirty="0">
                          <a:latin typeface="Calibri"/>
                        </a:rPr>
                        <a:t>, </a:t>
                      </a:r>
                      <a:r>
                        <a:rPr lang="en-IN" sz="1800" b="0" i="0" u="none" strike="noStrike" noProof="0" dirty="0">
                          <a:latin typeface="Calibri"/>
                          <a:hlinkClick r:id="rId8"/>
                        </a:rPr>
                        <a:t>Chenhao Ying</a:t>
                      </a:r>
                      <a:r>
                        <a:rPr lang="en-IN" sz="1800" b="0" i="0" u="none" strike="noStrike" noProof="0" dirty="0">
                          <a:latin typeface="Calibri"/>
                        </a:rPr>
                        <a:t>, </a:t>
                      </a:r>
                      <a:r>
                        <a:rPr lang="en-IN" sz="1800" b="0" i="0" u="none" strike="noStrike" noProof="0" dirty="0">
                          <a:latin typeface="Calibri"/>
                          <a:hlinkClick r:id="rId9"/>
                        </a:rPr>
                        <a:t>Yuan Luo</a:t>
                      </a:r>
                      <a:r>
                        <a:rPr lang="en-IN" sz="1800" b="0" i="0" u="none" strike="noStrike" noProof="0" dirty="0">
                          <a:latin typeface="Calibri"/>
                        </a:rPr>
                        <a:t>, </a:t>
                      </a:r>
                      <a:r>
                        <a:rPr lang="en-IN" sz="1800" b="0" i="0" u="none" strike="noStrike" noProof="0" dirty="0">
                          <a:latin typeface="Calibri"/>
                          <a:hlinkClick r:id="rId10"/>
                        </a:rPr>
                        <a:t>Lizhuang Ma</a:t>
                      </a:r>
                      <a:r>
                        <a:rPr lang="en-IN" sz="1800" b="0" i="0" u="none" strike="noStrike" noProof="0" dirty="0">
                          <a:latin typeface="Calibri"/>
                        </a:rPr>
                        <a:t>, </a:t>
                      </a:r>
                      <a:r>
                        <a:rPr lang="en-IN" sz="1800" b="0" i="0" u="none" strike="noStrike" noProof="0" dirty="0">
                          <a:latin typeface="Calibri"/>
                          <a:hlinkClick r:id="rId11"/>
                        </a:rPr>
                        <a:t>Shuicheng Yan</a:t>
                      </a:r>
                      <a:endParaRPr lang="en-US"/>
                    </a:p>
                    <a:p>
                      <a:pPr lvl="0" algn="l">
                        <a:lnSpc>
                          <a:spcPct val="100000"/>
                        </a:lnSpc>
                        <a:spcBef>
                          <a:spcPts val="0"/>
                        </a:spcBef>
                        <a:spcAft>
                          <a:spcPts val="0"/>
                        </a:spcAft>
                        <a:buNone/>
                      </a:pPr>
                      <a:r>
                        <a:rPr lang="en-US" sz="1800" b="0" i="0" u="none" strike="noStrike" kern="1200" noProof="0" dirty="0">
                          <a:solidFill>
                            <a:srgbClr val="000000"/>
                          </a:solidFill>
                        </a:rPr>
                        <a:t>2024</a:t>
                      </a:r>
                      <a:endParaRPr lang="en-IN" sz="1800" b="0" i="0" u="none" strike="noStrike" kern="1200" noProof="0" dirty="0">
                        <a:solidFill>
                          <a:srgbClr val="000000"/>
                        </a:solidFill>
                      </a:endParaRPr>
                    </a:p>
                  </a:txBody>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800" b="1" i="0" u="none" strike="noStrike" noProof="0" dirty="0">
                          <a:latin typeface="Calibri"/>
                        </a:rPr>
                        <a:t>Hidden State Suppressing (HSS)</a:t>
                      </a:r>
                      <a:r>
                        <a:rPr lang="en-US" sz="1800" b="0" i="0" u="none" strike="noStrike" noProof="0" dirty="0">
                          <a:latin typeface="Calibri"/>
                        </a:rPr>
                        <a:t>: This component mitigates the influence of hidden states associated with domain-specific features during output prediction.   </a:t>
                      </a:r>
                      <a:endParaRPr lang="en-US" sz="1800" b="0" i="0" u="none" strike="noStrike" noProof="0" dirty="0"/>
                    </a:p>
                    <a:p>
                      <a:pPr marL="285750" marR="0" lvl="0" indent="-285750" algn="l">
                        <a:lnSpc>
                          <a:spcPct val="100000"/>
                        </a:lnSpc>
                        <a:spcBef>
                          <a:spcPts val="0"/>
                        </a:spcBef>
                        <a:spcAft>
                          <a:spcPts val="0"/>
                        </a:spcAft>
                        <a:buClrTx/>
                        <a:buSzTx/>
                        <a:buFont typeface="Arial" panose="020B0604020202020204" pitchFamily="34" charset="0"/>
                        <a:buChar char="•"/>
                      </a:pPr>
                      <a:r>
                        <a:rPr lang="en-US" sz="1800" b="1" i="0" u="none" strike="noStrike" noProof="0" dirty="0"/>
                        <a:t>Semantic-aware Patch Refining (SPR)</a:t>
                      </a:r>
                      <a:r>
                        <a:rPr lang="en-US" sz="1800" b="0" i="0" u="none" strike="noStrike" noProof="0" dirty="0"/>
                        <a:t>: This component encourages the model to concentrate more on objects rather than context</a:t>
                      </a:r>
                      <a:endParaRPr lang="en-US" sz="1800" b="0" i="0" u="none" strike="noStrike" noProof="0" dirty="0">
                        <a:latin typeface="Calibri"/>
                      </a:endParaRPr>
                    </a:p>
                    <a:p>
                      <a:pPr marL="0" lvl="0" indent="0" algn="l">
                        <a:lnSpc>
                          <a:spcPct val="100000"/>
                        </a:lnSpc>
                        <a:spcBef>
                          <a:spcPts val="0"/>
                        </a:spcBef>
                        <a:spcAft>
                          <a:spcPts val="0"/>
                        </a:spcAft>
                        <a:buFont typeface="Arial"/>
                        <a:buNone/>
                      </a:pPr>
                      <a:endParaRPr lang="en-US" sz="1800" b="0" i="0" u="none" strike="noStrike" kern="1200" noProof="0">
                        <a:solidFill>
                          <a:schemeClr val="dk1"/>
                        </a:solidFill>
                      </a:endParaRPr>
                    </a:p>
                  </a:txBody>
                  <a:tcPr/>
                </a:tc>
                <a:tc>
                  <a:txBody>
                    <a:bodyPr/>
                    <a:lstStyle/>
                    <a:p>
                      <a:pPr marL="285750" lvl="0" indent="-285750" algn="l">
                        <a:lnSpc>
                          <a:spcPct val="100000"/>
                        </a:lnSpc>
                        <a:spcBef>
                          <a:spcPts val="0"/>
                        </a:spcBef>
                        <a:spcAft>
                          <a:spcPts val="0"/>
                        </a:spcAft>
                        <a:buFont typeface="Arial"/>
                        <a:buChar char="•"/>
                      </a:pPr>
                      <a:r>
                        <a:rPr lang="en-US" sz="1800" b="0" i="0" u="none" strike="noStrike" noProof="0" dirty="0">
                          <a:latin typeface="Calibri"/>
                        </a:rPr>
                        <a:t>  </a:t>
                      </a:r>
                      <a:r>
                        <a:rPr lang="en-US" sz="1800" b="0" i="0" u="none" strike="noStrike" noProof="0" dirty="0" err="1"/>
                        <a:t>DGMamba</a:t>
                      </a:r>
                      <a:r>
                        <a:rPr lang="en-US" sz="1800" b="0" i="0" u="none" strike="noStrike" noProof="0" dirty="0"/>
                        <a:t> achieves strong generalizability with global receptive fields and linear complexity. </a:t>
                      </a:r>
                      <a:endParaRPr lang="en-US" dirty="0"/>
                    </a:p>
                    <a:p>
                      <a:pPr marL="0" lvl="0" indent="0" algn="l">
                        <a:lnSpc>
                          <a:spcPct val="100000"/>
                        </a:lnSpc>
                        <a:spcBef>
                          <a:spcPts val="0"/>
                        </a:spcBef>
                        <a:spcAft>
                          <a:spcPts val="0"/>
                        </a:spcAft>
                        <a:buNone/>
                      </a:pPr>
                      <a:r>
                        <a:rPr lang="en-US" sz="1800" b="0" i="0" u="none" strike="noStrike" noProof="0" dirty="0"/>
                        <a:t>  </a:t>
                      </a:r>
                    </a:p>
                    <a:p>
                      <a:pPr marL="285750" lvl="0" indent="-285750" algn="l">
                        <a:lnSpc>
                          <a:spcPct val="100000"/>
                        </a:lnSpc>
                        <a:spcBef>
                          <a:spcPts val="0"/>
                        </a:spcBef>
                        <a:spcAft>
                          <a:spcPts val="0"/>
                        </a:spcAft>
                        <a:buFont typeface="Arial"/>
                        <a:buChar char="•"/>
                      </a:pPr>
                      <a:r>
                        <a:rPr lang="en-US" sz="1800" b="0" i="0" u="none" strike="noStrike" noProof="0" dirty="0">
                          <a:latin typeface="Calibri"/>
                        </a:rPr>
                        <a:t>It introduces HSS and SPR to improve generalizability by focusing on objects over context. </a:t>
                      </a:r>
                      <a:endParaRPr lang="en-US" dirty="0"/>
                    </a:p>
                  </a:txBody>
                  <a:tcPr/>
                </a:tc>
                <a:tc>
                  <a:txBody>
                    <a:bodyPr/>
                    <a:lstStyle/>
                    <a:p>
                      <a:pPr marL="0" lvl="0" indent="0" algn="l">
                        <a:lnSpc>
                          <a:spcPct val="100000"/>
                        </a:lnSpc>
                        <a:spcBef>
                          <a:spcPts val="0"/>
                        </a:spcBef>
                        <a:spcAft>
                          <a:spcPts val="0"/>
                        </a:spcAft>
                        <a:buNone/>
                      </a:pPr>
                      <a:r>
                        <a:rPr lang="en-US" b="0" dirty="0"/>
                        <a:t>They didn’t explicitly mention any demerits but it is not good at long term dependencies.</a:t>
                      </a:r>
                    </a:p>
                    <a:p>
                      <a:pPr marL="285750" lvl="0" indent="-285750" algn="l">
                        <a:lnSpc>
                          <a:spcPct val="100000"/>
                        </a:lnSpc>
                        <a:spcBef>
                          <a:spcPts val="0"/>
                        </a:spcBef>
                        <a:spcAft>
                          <a:spcPts val="0"/>
                        </a:spcAft>
                        <a:buFont typeface="Arial"/>
                        <a:buChar char="•"/>
                      </a:pPr>
                      <a:endParaRPr lang="en-US" sz="1500" b="0" i="0" u="none" strike="noStrike" kern="1200" noProof="0">
                        <a:solidFill>
                          <a:schemeClr val="dk1"/>
                        </a:solidFill>
                        <a:latin typeface="Calibri"/>
                      </a:endParaRPr>
                    </a:p>
                    <a:p>
                      <a:pPr lvl="0" algn="l">
                        <a:lnSpc>
                          <a:spcPct val="100000"/>
                        </a:lnSpc>
                        <a:spcBef>
                          <a:spcPts val="0"/>
                        </a:spcBef>
                        <a:spcAft>
                          <a:spcPts val="0"/>
                        </a:spcAft>
                        <a:buNone/>
                      </a:pPr>
                      <a:r>
                        <a:rPr lang="en-US" sz="1500" b="0" i="0" u="none" strike="noStrike" kern="1200" noProof="0" dirty="0">
                          <a:solidFill>
                            <a:schemeClr val="dk1"/>
                          </a:solidFill>
                        </a:rPr>
                        <a:t>.</a:t>
                      </a:r>
                      <a:endParaRPr lang="en-US" sz="1500" dirty="0"/>
                    </a:p>
                  </a:txBody>
                  <a:tcPr/>
                </a:tc>
                <a:tc>
                  <a:txBody>
                    <a:bodyPr/>
                    <a:lstStyle/>
                    <a:p>
                      <a:pPr marL="285750" lvl="0" indent="-285750" algn="l">
                        <a:lnSpc>
                          <a:spcPct val="100000"/>
                        </a:lnSpc>
                        <a:spcBef>
                          <a:spcPts val="0"/>
                        </a:spcBef>
                        <a:spcAft>
                          <a:spcPts val="0"/>
                        </a:spcAft>
                        <a:buFont typeface="Arial"/>
                        <a:buChar char="•"/>
                      </a:pPr>
                      <a:r>
                        <a:rPr lang="en-US" sz="1600" b="0" i="0" u="none" strike="noStrike" noProof="0" dirty="0">
                          <a:latin typeface="Calibri"/>
                        </a:rPr>
                        <a:t>Mamba, with its linear complexity and global receptive fields, has potential in DG but faces challenges due to hidden state issues and inappropriate scan mechanisms.   </a:t>
                      </a:r>
                    </a:p>
                    <a:p>
                      <a:pPr marL="285750" lvl="0" indent="-285750" algn="l">
                        <a:lnSpc>
                          <a:spcPct val="100000"/>
                        </a:lnSpc>
                        <a:spcBef>
                          <a:spcPts val="0"/>
                        </a:spcBef>
                        <a:spcAft>
                          <a:spcPts val="0"/>
                        </a:spcAft>
                        <a:buFont typeface="Arial"/>
                        <a:buChar char="•"/>
                      </a:pPr>
                      <a:r>
                        <a:rPr lang="en-US" sz="1600" b="0" i="0" u="none" strike="noStrike" noProof="0" dirty="0"/>
                        <a:t>There is a need to improve the generalizability of Mamba-based models and understand what hinders Mamba from addressing distribution shifts in DG</a:t>
                      </a:r>
                      <a:endParaRPr lang="en-US" dirty="0"/>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20E71278-D094-05E6-5D5D-B675A20E63E1}"/>
              </a:ext>
            </a:extLst>
          </p:cNvPr>
          <p:cNvSpPr txBox="1">
            <a:spLocks noEditPoints="1"/>
          </p:cNvSpPr>
          <p:nvPr/>
        </p:nvSpPr>
        <p:spPr>
          <a:xfrm>
            <a:off x="3894" y="-864"/>
            <a:ext cx="12192533"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spTree>
    <p:extLst>
      <p:ext uri="{BB962C8B-B14F-4D97-AF65-F5344CB8AC3E}">
        <p14:creationId xmlns:p14="http://schemas.microsoft.com/office/powerpoint/2010/main" val="370464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466CE-0C46-25F9-F188-5C561735D106}"/>
            </a:ext>
          </a:extLst>
        </p:cNvPr>
        <p:cNvGrpSpPr/>
        <p:nvPr/>
      </p:nvGrpSpPr>
      <p:grpSpPr>
        <a:xfrm>
          <a:off x="0" y="0"/>
          <a:ext cx="0" cy="0"/>
          <a:chOff x="0" y="0"/>
          <a:chExt cx="0" cy="0"/>
        </a:xfrm>
      </p:grpSpPr>
      <p:pic>
        <p:nvPicPr>
          <p:cNvPr id="6" name="object 2">
            <a:extLst>
              <a:ext uri="{FF2B5EF4-FFF2-40B4-BE49-F238E27FC236}">
                <a16:creationId xmlns:a16="http://schemas.microsoft.com/office/drawing/2014/main" id="{EB03610D-BF95-E559-1BBD-018AFEA544BD}"/>
              </a:ext>
            </a:extLst>
          </p:cNvPr>
          <p:cNvPicPr/>
          <p:nvPr/>
        </p:nvPicPr>
        <p:blipFill>
          <a:blip r:embed="rId2"/>
          <a:srcRect/>
          <a:stretch>
            <a:fillRect/>
          </a:stretch>
        </p:blipFill>
        <p:spPr>
          <a:xfrm>
            <a:off x="9235557" y="6059775"/>
            <a:ext cx="1967483" cy="655319"/>
          </a:xfrm>
          <a:prstGeom prst="rect">
            <a:avLst/>
          </a:prstGeom>
        </p:spPr>
      </p:pic>
      <p:sp>
        <p:nvSpPr>
          <p:cNvPr id="16" name="Text Placeholder 15">
            <a:extLst>
              <a:ext uri="{FF2B5EF4-FFF2-40B4-BE49-F238E27FC236}">
                <a16:creationId xmlns:a16="http://schemas.microsoft.com/office/drawing/2014/main" id="{4C8E38AC-874C-0EF4-1D17-623E75AE49FC}"/>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4B65AE28-1BFF-B395-2FE6-25554916A304}"/>
              </a:ext>
            </a:extLst>
          </p:cNvPr>
          <p:cNvGraphicFramePr>
            <a:graphicFrameLocks noGrp="1"/>
          </p:cNvGraphicFramePr>
          <p:nvPr>
            <p:extLst>
              <p:ext uri="{D42A27DB-BD31-4B8C-83A1-F6EECF244321}">
                <p14:modId xmlns:p14="http://schemas.microsoft.com/office/powerpoint/2010/main" val="3603708143"/>
              </p:ext>
            </p:extLst>
          </p:nvPr>
        </p:nvGraphicFramePr>
        <p:xfrm>
          <a:off x="0" y="596746"/>
          <a:ext cx="12191991" cy="8974055"/>
        </p:xfrm>
        <a:graphic>
          <a:graphicData uri="http://schemas.openxmlformats.org/drawingml/2006/table">
            <a:tbl>
              <a:tblPr firstRow="1" bandRow="1">
                <a:tableStyleId>{21E4AEA4-8DFA-4A89-87EB-49C32662AFE0}</a:tableStyleId>
              </a:tblPr>
              <a:tblGrid>
                <a:gridCol w="713230">
                  <a:extLst>
                    <a:ext uri="{9D8B030D-6E8A-4147-A177-3AD203B41FA5}">
                      <a16:colId xmlns:a16="http://schemas.microsoft.com/office/drawing/2014/main" val="3220144604"/>
                    </a:ext>
                  </a:extLst>
                </a:gridCol>
                <a:gridCol w="2029968">
                  <a:extLst>
                    <a:ext uri="{9D8B030D-6E8A-4147-A177-3AD203B41FA5}">
                      <a16:colId xmlns:a16="http://schemas.microsoft.com/office/drawing/2014/main" val="405831761"/>
                    </a:ext>
                  </a:extLst>
                </a:gridCol>
                <a:gridCol w="1515949">
                  <a:extLst>
                    <a:ext uri="{9D8B030D-6E8A-4147-A177-3AD203B41FA5}">
                      <a16:colId xmlns:a16="http://schemas.microsoft.com/office/drawing/2014/main" val="3290863450"/>
                    </a:ext>
                  </a:extLst>
                </a:gridCol>
                <a:gridCol w="1822871">
                  <a:extLst>
                    <a:ext uri="{9D8B030D-6E8A-4147-A177-3AD203B41FA5}">
                      <a16:colId xmlns:a16="http://schemas.microsoft.com/office/drawing/2014/main" val="2155619221"/>
                    </a:ext>
                  </a:extLst>
                </a:gridCol>
                <a:gridCol w="2028707">
                  <a:extLst>
                    <a:ext uri="{9D8B030D-6E8A-4147-A177-3AD203B41FA5}">
                      <a16:colId xmlns:a16="http://schemas.microsoft.com/office/drawing/2014/main" val="2972712502"/>
                    </a:ext>
                  </a:extLst>
                </a:gridCol>
                <a:gridCol w="1993385">
                  <a:extLst>
                    <a:ext uri="{9D8B030D-6E8A-4147-A177-3AD203B41FA5}">
                      <a16:colId xmlns:a16="http://schemas.microsoft.com/office/drawing/2014/main" val="303764300"/>
                    </a:ext>
                  </a:extLst>
                </a:gridCol>
                <a:gridCol w="2087881">
                  <a:extLst>
                    <a:ext uri="{9D8B030D-6E8A-4147-A177-3AD203B41FA5}">
                      <a16:colId xmlns:a16="http://schemas.microsoft.com/office/drawing/2014/main" val="1719198593"/>
                    </a:ext>
                  </a:extLst>
                </a:gridCol>
              </a:tblGrid>
              <a:tr h="1201655">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S.NO</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Title</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tx1"/>
                          </a:solidFill>
                          <a:latin typeface="Times New Roman"/>
                          <a:cs typeface="Times New Roman"/>
                        </a:rPr>
                        <a:t>Author </a:t>
                      </a:r>
                    </a:p>
                    <a:p>
                      <a:pPr algn="ctr"/>
                      <a:r>
                        <a:rPr lang="en-IN" dirty="0">
                          <a:solidFill>
                            <a:schemeClr val="tx1"/>
                          </a:solidFill>
                          <a:latin typeface="Times New Roman"/>
                          <a:cs typeface="Times New Roman"/>
                        </a:rPr>
                        <a:t>Journal </a:t>
                      </a:r>
                    </a:p>
                    <a:p>
                      <a:pPr algn="ctr"/>
                      <a:r>
                        <a:rPr lang="en-IN" dirty="0">
                          <a:solidFill>
                            <a:schemeClr val="tx1"/>
                          </a:solidFill>
                          <a:latin typeface="Times New Roman"/>
                          <a:cs typeface="Times New Roman"/>
                        </a:rPr>
                        <a:t>Year</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Methodology/Algorithms/Architecture used</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Merits </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Demerits</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Research gap</a:t>
                      </a:r>
                    </a:p>
                    <a:p>
                      <a:pPr algn="ctr"/>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5059597">
                <a:tc>
                  <a:txBody>
                    <a:bodyPr/>
                    <a:lstStyle/>
                    <a:p>
                      <a:pPr algn="ctr"/>
                      <a:r>
                        <a:rPr lang="en-US" dirty="0">
                          <a:solidFill>
                            <a:schemeClr val="tx1"/>
                          </a:solidFill>
                          <a:latin typeface="Times New Roman"/>
                          <a:cs typeface="Times New Roman"/>
                        </a:rPr>
                        <a:t>03</a:t>
                      </a:r>
                    </a:p>
                  </a:txBody>
                  <a:tcPr/>
                </a:tc>
                <a:tc>
                  <a:txBody>
                    <a:bodyPr/>
                    <a:lstStyle/>
                    <a:p>
                      <a:pPr marL="0" lvl="0" indent="0" algn="l">
                        <a:lnSpc>
                          <a:spcPct val="100000"/>
                        </a:lnSpc>
                        <a:buNone/>
                      </a:pPr>
                      <a:r>
                        <a:rPr lang="en-US" sz="1600" dirty="0"/>
                        <a:t>Sequential Order-Robust Mamba for Time Series Forecasting</a:t>
                      </a:r>
                      <a:endParaRPr lang="en-US" sz="1500" b="0" i="0" u="none" strike="noStrike" kern="1200" baseline="0" noProof="0" dirty="0">
                        <a:solidFill>
                          <a:srgbClr val="000000"/>
                        </a:solidFill>
                        <a:latin typeface="Calibri"/>
                      </a:endParaRPr>
                    </a:p>
                    <a:p>
                      <a:pPr marL="0" lvl="0" indent="0" algn="l">
                        <a:lnSpc>
                          <a:spcPct val="100000"/>
                        </a:lnSpc>
                        <a:buNone/>
                      </a:pPr>
                      <a:r>
                        <a:rPr lang="en-US" sz="1500" b="0" i="0" u="none" strike="noStrike" kern="1200" baseline="0" noProof="0" dirty="0">
                          <a:solidFill>
                            <a:srgbClr val="000000"/>
                          </a:solidFill>
                          <a:latin typeface="Calibri"/>
                        </a:rPr>
                        <a:t>DOI:</a:t>
                      </a:r>
                    </a:p>
                    <a:p>
                      <a:pPr marL="0" lvl="0" indent="0" algn="l">
                        <a:lnSpc>
                          <a:spcPct val="100000"/>
                        </a:lnSpc>
                        <a:buNone/>
                      </a:pPr>
                      <a:endParaRPr lang="en-US" sz="1500" b="0" i="0" u="none" strike="noStrike" kern="1200" baseline="0" noProof="0">
                        <a:solidFill>
                          <a:srgbClr val="000000"/>
                        </a:solidFill>
                        <a:hlinkClick r:id="rId3"/>
                      </a:endParaRPr>
                    </a:p>
                    <a:p>
                      <a:pPr marL="0" lvl="0" indent="0" algn="l">
                        <a:lnSpc>
                          <a:spcPct val="100000"/>
                        </a:lnSpc>
                        <a:buNone/>
                      </a:pPr>
                      <a:endParaRPr lang="en-US" sz="1500" b="0" i="0" u="none" strike="noStrike" kern="1200" baseline="0" noProof="0">
                        <a:solidFill>
                          <a:srgbClr val="000000"/>
                        </a:solidFill>
                      </a:endParaRPr>
                    </a:p>
                  </a:txBody>
                  <a:tcPr/>
                </a:tc>
                <a:tc>
                  <a:txBody>
                    <a:bodyPr/>
                    <a:lstStyle/>
                    <a:p>
                      <a:pPr lvl="0" algn="l">
                        <a:lnSpc>
                          <a:spcPct val="100000"/>
                        </a:lnSpc>
                        <a:spcBef>
                          <a:spcPts val="0"/>
                        </a:spcBef>
                        <a:spcAft>
                          <a:spcPts val="0"/>
                        </a:spcAft>
                        <a:buNone/>
                      </a:pPr>
                      <a:r>
                        <a:rPr lang="en-IN" dirty="0" err="1"/>
                        <a:t>Seunghan</a:t>
                      </a:r>
                      <a:r>
                        <a:rPr lang="en-IN" dirty="0"/>
                        <a:t> Lee, Juri Hong, </a:t>
                      </a:r>
                      <a:r>
                        <a:rPr lang="en-IN" dirty="0" err="1"/>
                        <a:t>Kibok</a:t>
                      </a:r>
                      <a:r>
                        <a:rPr lang="en-IN" dirty="0"/>
                        <a:t> Lee, and </a:t>
                      </a:r>
                      <a:r>
                        <a:rPr lang="en-IN" dirty="0" err="1"/>
                        <a:t>Taeyoung</a:t>
                      </a:r>
                      <a:r>
                        <a:rPr lang="en-IN" dirty="0"/>
                        <a:t> Park.</a:t>
                      </a:r>
                      <a:endParaRPr lang="en-IN" sz="1800" b="0" i="0" u="none" strike="noStrike" kern="1200" noProof="0" dirty="0">
                        <a:solidFill>
                          <a:srgbClr val="000000"/>
                        </a:solidFill>
                      </a:endParaRPr>
                    </a:p>
                    <a:p>
                      <a:pPr lvl="0" algn="l">
                        <a:lnSpc>
                          <a:spcPct val="100000"/>
                        </a:lnSpc>
                        <a:spcBef>
                          <a:spcPts val="0"/>
                        </a:spcBef>
                        <a:spcAft>
                          <a:spcPts val="0"/>
                        </a:spcAft>
                        <a:buNone/>
                      </a:pPr>
                      <a:r>
                        <a:rPr lang="en-US" sz="1800" b="0" i="0" u="none" strike="noStrike" kern="1200" noProof="0" dirty="0">
                          <a:solidFill>
                            <a:srgbClr val="000000"/>
                          </a:solidFill>
                        </a:rPr>
                        <a:t>2024</a:t>
                      </a:r>
                      <a:endParaRPr lang="en-IN" sz="1800" b="0" i="0" u="none" strike="noStrike" kern="1200" noProof="0" dirty="0">
                        <a:solidFill>
                          <a:srgbClr val="000000"/>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SOR-Mamba addresses sequential order bias in Mamba-based time series forecasting by using a regularization strategy to align embeddings from original and reversed channel orders.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removes 1D-convolutions and employs channel correlation modeling to improve forecasting accuracy and efficiency.</a:t>
                      </a:r>
                    </a:p>
                    <a:p>
                      <a:pPr marL="0" lvl="0" indent="0" algn="l">
                        <a:lnSpc>
                          <a:spcPct val="100000"/>
                        </a:lnSpc>
                        <a:spcBef>
                          <a:spcPts val="0"/>
                        </a:spcBef>
                        <a:spcAft>
                          <a:spcPts val="0"/>
                        </a:spcAft>
                        <a:buFont typeface="Arial"/>
                        <a:buNone/>
                      </a:pPr>
                      <a:endParaRPr lang="en-US" sz="1800" b="0" i="0" u="none" strike="noStrike" kern="1200" noProof="0">
                        <a:solidFill>
                          <a:schemeClr val="dk1"/>
                        </a:solidFill>
                      </a:endParaRPr>
                    </a:p>
                  </a:txBody>
                  <a:tcPr/>
                </a:tc>
                <a:tc>
                  <a:txBody>
                    <a:bodyPr/>
                    <a:lstStyle/>
                    <a:p>
                      <a:pPr marL="0" lvl="0" indent="0" algn="l">
                        <a:lnSpc>
                          <a:spcPct val="100000"/>
                        </a:lnSpc>
                        <a:spcBef>
                          <a:spcPts val="0"/>
                        </a:spcBef>
                        <a:spcAft>
                          <a:spcPts val="0"/>
                        </a:spcAft>
                        <a:buFont typeface="Arial"/>
                        <a:buNone/>
                      </a:pPr>
                      <a:r>
                        <a:rPr lang="en-US" dirty="0"/>
                        <a:t>SOR-Mamba improves time-series forecasting by reducing </a:t>
                      </a:r>
                      <a:r>
                        <a:rPr lang="en-US" b="0" dirty="0"/>
                        <a:t>sequential order bias, enhancing robustness, and achieving higher efficiency with fewer parameters.</a:t>
                      </a:r>
                      <a:endParaRPr lang="en-US" b="0" dirty="0">
                        <a:latin typeface="Calibri"/>
                      </a:endParaRPr>
                    </a:p>
                  </a:txBody>
                  <a:tcPr/>
                </a:tc>
                <a:tc>
                  <a:txBody>
                    <a:bodyPr/>
                    <a:lstStyle/>
                    <a:p>
                      <a:pPr marL="0" lvl="0" indent="0" algn="l">
                        <a:lnSpc>
                          <a:spcPct val="100000"/>
                        </a:lnSpc>
                        <a:spcBef>
                          <a:spcPts val="0"/>
                        </a:spcBef>
                        <a:spcAft>
                          <a:spcPts val="0"/>
                        </a:spcAft>
                        <a:buNone/>
                      </a:pPr>
                      <a:r>
                        <a:rPr lang="en-US" b="0" dirty="0"/>
                        <a:t>The removal of 1D convolution may impact datasets with strict sequential order (e.g., traffic sensor data).</a:t>
                      </a:r>
                      <a:br>
                        <a:rPr lang="en-US" b="0" dirty="0"/>
                      </a:br>
                      <a:r>
                        <a:rPr lang="en-US" b="0" dirty="0"/>
                        <a:t>Its performance is best when a fixed channel order is maintained, limiting flexibility for highly dynamic data.</a:t>
                      </a:r>
                      <a:endParaRPr lang="en-US" sz="1800" b="0" i="0" u="none" strike="noStrike" kern="1200" noProof="0" dirty="0">
                        <a:solidFill>
                          <a:srgbClr val="000000"/>
                        </a:solidFill>
                        <a:latin typeface="Calibri"/>
                      </a:endParaRPr>
                    </a:p>
                    <a:p>
                      <a:pPr marL="285750" lvl="0" indent="-285750" algn="l">
                        <a:lnSpc>
                          <a:spcPct val="100000"/>
                        </a:lnSpc>
                        <a:spcBef>
                          <a:spcPts val="0"/>
                        </a:spcBef>
                        <a:spcAft>
                          <a:spcPts val="0"/>
                        </a:spcAft>
                        <a:buFont typeface="Arial"/>
                        <a:buChar char="•"/>
                      </a:pPr>
                      <a:endParaRPr lang="en-US" sz="1500" b="0" i="0" u="none" strike="noStrike" kern="1200" noProof="0">
                        <a:solidFill>
                          <a:schemeClr val="dk1"/>
                        </a:solidFill>
                        <a:latin typeface="Calibri"/>
                      </a:endParaRPr>
                    </a:p>
                    <a:p>
                      <a:pPr lvl="0" algn="l">
                        <a:lnSpc>
                          <a:spcPct val="100000"/>
                        </a:lnSpc>
                        <a:spcBef>
                          <a:spcPts val="0"/>
                        </a:spcBef>
                        <a:spcAft>
                          <a:spcPts val="0"/>
                        </a:spcAft>
                        <a:buNone/>
                      </a:pPr>
                      <a:r>
                        <a:rPr lang="en-US" sz="1500" b="0" i="0" u="none" strike="noStrike" kern="1200" noProof="0" dirty="0">
                          <a:solidFill>
                            <a:schemeClr val="dk1"/>
                          </a:solidFill>
                        </a:rPr>
                        <a:t>.</a:t>
                      </a:r>
                      <a:endParaRPr lang="en-US" sz="1500" dirty="0"/>
                    </a:p>
                  </a:txBody>
                  <a:tcPr/>
                </a:tc>
                <a:tc>
                  <a:txBody>
                    <a:bodyPr/>
                    <a:lstStyle/>
                    <a:p>
                      <a:pPr lvl="0" algn="l">
                        <a:lnSpc>
                          <a:spcPct val="100000"/>
                        </a:lnSpc>
                        <a:spcBef>
                          <a:spcPts val="0"/>
                        </a:spcBef>
                        <a:spcAft>
                          <a:spcPts val="0"/>
                        </a:spcAft>
                        <a:buNone/>
                      </a:pPr>
                      <a:r>
                        <a:rPr lang="en-US" sz="1600" b="0" dirty="0"/>
                        <a:t>Existing time-series forecasting models struggle with sequential order bias, especially when capturing channel dependencies (CD) in unordered data. SOR-Mamba addresses this gap by introducing a regularization strategy and removing 1D convolution, but further improvements are needed for datasets with inherently ordered channels.</a:t>
                      </a:r>
                      <a:endParaRPr lang="en-US" sz="1500" b="0" i="0" u="none" strike="noStrike" kern="1200" noProof="0" dirty="0">
                        <a:solidFill>
                          <a:schemeClr val="dk1"/>
                        </a:solidFill>
                        <a:latin typeface="Calibri"/>
                      </a:endParaRPr>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50B5131A-A709-DAD7-40E8-D76A5803219B}"/>
              </a:ext>
            </a:extLst>
          </p:cNvPr>
          <p:cNvSpPr txBox="1">
            <a:spLocks noEditPoints="1"/>
          </p:cNvSpPr>
          <p:nvPr/>
        </p:nvSpPr>
        <p:spPr>
          <a:xfrm>
            <a:off x="3894" y="-864"/>
            <a:ext cx="12192533"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spTree>
    <p:extLst>
      <p:ext uri="{BB962C8B-B14F-4D97-AF65-F5344CB8AC3E}">
        <p14:creationId xmlns:p14="http://schemas.microsoft.com/office/powerpoint/2010/main" val="285792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CD0F0985-DFD0-DAEF-63B9-F4F7E6DD3943}"/>
              </a:ext>
            </a:extLst>
          </p:cNvPr>
          <p:cNvPicPr/>
          <p:nvPr/>
        </p:nvPicPr>
        <p:blipFill>
          <a:blip r:embed="rId2"/>
          <a:srcRect/>
          <a:stretch>
            <a:fillRect/>
          </a:stretch>
        </p:blipFill>
        <p:spPr>
          <a:xfrm>
            <a:off x="9235557" y="6059775"/>
            <a:ext cx="1967483" cy="655319"/>
          </a:xfrm>
          <a:prstGeom prst="rect">
            <a:avLst/>
          </a:prstGeom>
        </p:spPr>
      </p:pic>
      <p:sp>
        <p:nvSpPr>
          <p:cNvPr id="16" name="Text Placeholder 15">
            <a:extLst>
              <a:ext uri="{FF2B5EF4-FFF2-40B4-BE49-F238E27FC236}">
                <a16:creationId xmlns:a16="http://schemas.microsoft.com/office/drawing/2014/main" id="{BBBB8E40-55B6-B234-AB96-0BDE2349827A}"/>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9767008E-1B27-9E82-E6D5-D57A3D8C116F}"/>
              </a:ext>
            </a:extLst>
          </p:cNvPr>
          <p:cNvGraphicFramePr>
            <a:graphicFrameLocks noGrp="1"/>
          </p:cNvGraphicFramePr>
          <p:nvPr>
            <p:extLst>
              <p:ext uri="{D42A27DB-BD31-4B8C-83A1-F6EECF244321}">
                <p14:modId xmlns:p14="http://schemas.microsoft.com/office/powerpoint/2010/main" val="347937599"/>
              </p:ext>
            </p:extLst>
          </p:nvPr>
        </p:nvGraphicFramePr>
        <p:xfrm>
          <a:off x="0" y="596746"/>
          <a:ext cx="12465185" cy="6261252"/>
        </p:xfrm>
        <a:graphic>
          <a:graphicData uri="http://schemas.openxmlformats.org/drawingml/2006/table">
            <a:tbl>
              <a:tblPr firstRow="1" bandRow="1">
                <a:tableStyleId>{21E4AEA4-8DFA-4A89-87EB-49C32662AFE0}</a:tableStyleId>
              </a:tblPr>
              <a:tblGrid>
                <a:gridCol w="536619">
                  <a:extLst>
                    <a:ext uri="{9D8B030D-6E8A-4147-A177-3AD203B41FA5}">
                      <a16:colId xmlns:a16="http://schemas.microsoft.com/office/drawing/2014/main" val="3220144604"/>
                    </a:ext>
                  </a:extLst>
                </a:gridCol>
                <a:gridCol w="1542779">
                  <a:extLst>
                    <a:ext uri="{9D8B030D-6E8A-4147-A177-3AD203B41FA5}">
                      <a16:colId xmlns:a16="http://schemas.microsoft.com/office/drawing/2014/main" val="405831761"/>
                    </a:ext>
                  </a:extLst>
                </a:gridCol>
                <a:gridCol w="1489119">
                  <a:extLst>
                    <a:ext uri="{9D8B030D-6E8A-4147-A177-3AD203B41FA5}">
                      <a16:colId xmlns:a16="http://schemas.microsoft.com/office/drawing/2014/main" val="3290863450"/>
                    </a:ext>
                  </a:extLst>
                </a:gridCol>
                <a:gridCol w="2253443">
                  <a:extLst>
                    <a:ext uri="{9D8B030D-6E8A-4147-A177-3AD203B41FA5}">
                      <a16:colId xmlns:a16="http://schemas.microsoft.com/office/drawing/2014/main" val="2155619221"/>
                    </a:ext>
                  </a:extLst>
                </a:gridCol>
                <a:gridCol w="2206304">
                  <a:extLst>
                    <a:ext uri="{9D8B030D-6E8A-4147-A177-3AD203B41FA5}">
                      <a16:colId xmlns:a16="http://schemas.microsoft.com/office/drawing/2014/main" val="2972712502"/>
                    </a:ext>
                  </a:extLst>
                </a:gridCol>
                <a:gridCol w="2315362">
                  <a:extLst>
                    <a:ext uri="{9D8B030D-6E8A-4147-A177-3AD203B41FA5}">
                      <a16:colId xmlns:a16="http://schemas.microsoft.com/office/drawing/2014/main" val="303764300"/>
                    </a:ext>
                  </a:extLst>
                </a:gridCol>
                <a:gridCol w="2121559">
                  <a:extLst>
                    <a:ext uri="{9D8B030D-6E8A-4147-A177-3AD203B41FA5}">
                      <a16:colId xmlns:a16="http://schemas.microsoft.com/office/drawing/2014/main" val="1719198593"/>
                    </a:ext>
                  </a:extLst>
                </a:gridCol>
              </a:tblGrid>
              <a:tr h="1201655">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S.NO</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Title</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tx1"/>
                          </a:solidFill>
                          <a:latin typeface="Times New Roman"/>
                          <a:cs typeface="Times New Roman"/>
                        </a:rPr>
                        <a:t>Author </a:t>
                      </a:r>
                    </a:p>
                    <a:p>
                      <a:pPr algn="ctr"/>
                      <a:r>
                        <a:rPr lang="en-IN" dirty="0">
                          <a:solidFill>
                            <a:schemeClr val="tx1"/>
                          </a:solidFill>
                          <a:latin typeface="Times New Roman"/>
                          <a:cs typeface="Times New Roman"/>
                        </a:rPr>
                        <a:t>Journal </a:t>
                      </a:r>
                    </a:p>
                    <a:p>
                      <a:pPr algn="ctr"/>
                      <a:r>
                        <a:rPr lang="en-IN" dirty="0">
                          <a:solidFill>
                            <a:schemeClr val="tx1"/>
                          </a:solidFill>
                          <a:latin typeface="Times New Roman"/>
                          <a:cs typeface="Times New Roman"/>
                        </a:rPr>
                        <a:t>Year</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Methodology/Algorithms/Architecture used</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Merits </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Demerits</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Research gap</a:t>
                      </a:r>
                    </a:p>
                    <a:p>
                      <a:pPr algn="ctr"/>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5059597">
                <a:tc>
                  <a:txBody>
                    <a:bodyPr/>
                    <a:lstStyle/>
                    <a:p>
                      <a:pPr algn="ctr"/>
                      <a:r>
                        <a:rPr lang="en-US" dirty="0">
                          <a:solidFill>
                            <a:schemeClr val="tx1"/>
                          </a:solidFill>
                          <a:latin typeface="Times New Roman"/>
                          <a:cs typeface="Times New Roman"/>
                        </a:rPr>
                        <a:t>04</a:t>
                      </a:r>
                    </a:p>
                  </a:txBody>
                  <a:tcPr/>
                </a:tc>
                <a:tc>
                  <a:txBody>
                    <a:bodyPr/>
                    <a:lstStyle/>
                    <a:p>
                      <a:pPr lvl="0" algn="l">
                        <a:lnSpc>
                          <a:spcPct val="100000"/>
                        </a:lnSpc>
                        <a:spcBef>
                          <a:spcPts val="0"/>
                        </a:spcBef>
                        <a:spcAft>
                          <a:spcPts val="0"/>
                        </a:spcAft>
                        <a:buNone/>
                      </a:pPr>
                      <a:r>
                        <a:rPr lang="en-US" dirty="0"/>
                        <a:t>A Mamba Foundation Model for Time Series</a:t>
                      </a:r>
                      <a:endParaRPr lang="en-US" sz="1800" b="0" i="0" u="none" strike="noStrike" noProof="0" dirty="0">
                        <a:solidFill>
                          <a:srgbClr val="1F1F1F"/>
                        </a:solidFill>
                        <a:latin typeface="Calibri"/>
                      </a:endParaRPr>
                    </a:p>
                    <a:p>
                      <a:pPr lvl="0" algn="l">
                        <a:lnSpc>
                          <a:spcPct val="100000"/>
                        </a:lnSpc>
                        <a:spcBef>
                          <a:spcPts val="0"/>
                        </a:spcBef>
                        <a:spcAft>
                          <a:spcPts val="0"/>
                        </a:spcAft>
                        <a:buNone/>
                      </a:pPr>
                      <a:r>
                        <a:rPr lang="en-US" sz="1800" b="0" i="0" u="none" strike="noStrike" noProof="0" dirty="0">
                          <a:solidFill>
                            <a:srgbClr val="1F1F1F"/>
                          </a:solidFill>
                          <a:latin typeface="Calibri"/>
                        </a:rPr>
                        <a:t>Doi:</a:t>
                      </a:r>
                    </a:p>
                    <a:p>
                      <a:pPr lvl="0" algn="l">
                        <a:lnSpc>
                          <a:spcPct val="100000"/>
                        </a:lnSpc>
                        <a:spcBef>
                          <a:spcPts val="0"/>
                        </a:spcBef>
                        <a:spcAft>
                          <a:spcPts val="0"/>
                        </a:spcAft>
                        <a:buNone/>
                      </a:pPr>
                      <a:endParaRPr lang="en-US" sz="1800" b="0" i="0" u="none" strike="noStrike" noProof="0">
                        <a:solidFill>
                          <a:srgbClr val="1F1F1F"/>
                        </a:solidFill>
                      </a:endParaRPr>
                    </a:p>
                  </a:txBody>
                  <a:tcPr/>
                </a:tc>
                <a:tc>
                  <a:txBody>
                    <a:bodyPr/>
                    <a:lstStyle/>
                    <a:p>
                      <a:pPr lvl="0" algn="l">
                        <a:lnSpc>
                          <a:spcPct val="100000"/>
                        </a:lnSpc>
                        <a:spcBef>
                          <a:spcPts val="0"/>
                        </a:spcBef>
                        <a:spcAft>
                          <a:spcPts val="0"/>
                        </a:spcAft>
                        <a:buNone/>
                      </a:pPr>
                      <a:r>
                        <a:rPr lang="en-IN" sz="1600" dirty="0"/>
                        <a:t>Haoyu Ma, Yushu Chen, </a:t>
                      </a:r>
                      <a:r>
                        <a:rPr lang="en-IN" sz="1600" dirty="0" err="1"/>
                        <a:t>Wenlai</a:t>
                      </a:r>
                      <a:r>
                        <a:rPr lang="en-IN" sz="1600" dirty="0"/>
                        <a:t> Zhao, </a:t>
                      </a:r>
                      <a:r>
                        <a:rPr lang="en-IN" sz="1600" dirty="0" err="1"/>
                        <a:t>Jinzhe</a:t>
                      </a:r>
                      <a:r>
                        <a:rPr lang="en-IN" sz="1600" dirty="0"/>
                        <a:t> Yang, </a:t>
                      </a:r>
                      <a:r>
                        <a:rPr lang="en-IN" sz="1600" dirty="0" err="1"/>
                        <a:t>Yingsheng</a:t>
                      </a:r>
                      <a:r>
                        <a:rPr lang="en-IN" sz="1600" dirty="0"/>
                        <a:t> Ji, Xinghua Xu, Xiaozhu Liu, Hao Jing, </a:t>
                      </a:r>
                      <a:r>
                        <a:rPr lang="en-IN" sz="1600" dirty="0" err="1"/>
                        <a:t>Shengzhuo</a:t>
                      </a:r>
                      <a:r>
                        <a:rPr lang="en-IN" sz="1600" dirty="0"/>
                        <a:t> Liu, </a:t>
                      </a:r>
                      <a:r>
                        <a:rPr lang="en-IN" sz="1600" dirty="0" err="1"/>
                        <a:t>Guangwen</a:t>
                      </a:r>
                      <a:r>
                        <a:rPr lang="en-IN" sz="1600" dirty="0"/>
                        <a:t> Yang​</a:t>
                      </a:r>
                      <a:endParaRPr lang="en-US" sz="1600" b="0" i="0" u="none" strike="noStrike" kern="1200" baseline="30000" noProof="0" dirty="0">
                        <a:solidFill>
                          <a:srgbClr val="000000"/>
                        </a:solidFill>
                        <a:latin typeface="Arial"/>
                      </a:endParaRPr>
                    </a:p>
                    <a:p>
                      <a:pPr lvl="0" algn="l">
                        <a:lnSpc>
                          <a:spcPct val="100000"/>
                        </a:lnSpc>
                        <a:spcBef>
                          <a:spcPts val="0"/>
                        </a:spcBef>
                        <a:spcAft>
                          <a:spcPts val="0"/>
                        </a:spcAft>
                        <a:buNone/>
                      </a:pPr>
                      <a:r>
                        <a:rPr lang="en-US" sz="2400" b="0" i="0" u="none" strike="noStrike" kern="1200" baseline="30000" noProof="0" dirty="0">
                          <a:solidFill>
                            <a:srgbClr val="000000"/>
                          </a:solidFill>
                          <a:latin typeface="Arial"/>
                        </a:rPr>
                        <a:t> </a:t>
                      </a:r>
                      <a:r>
                        <a:rPr lang="en-US" sz="1800" b="0" i="0" u="none" strike="noStrike" kern="1200" baseline="30000" noProof="0" dirty="0">
                          <a:solidFill>
                            <a:srgbClr val="000000"/>
                          </a:solidFill>
                          <a:latin typeface="Arial"/>
                        </a:rPr>
                        <a:t>2024</a:t>
                      </a:r>
                      <a:endParaRPr lang="en-US" sz="1800" dirty="0">
                        <a:latin typeface="Arial"/>
                      </a:endParaRPr>
                    </a:p>
                  </a:txBody>
                  <a:tcPr/>
                </a:tc>
                <a:tc>
                  <a:txBody>
                    <a:bodyPr/>
                    <a:lstStyle/>
                    <a:p>
                      <a:pPr lvl="0">
                        <a:buNone/>
                      </a:pPr>
                      <a:r>
                        <a:rPr lang="en-US" sz="1600" b="0" dirty="0" err="1"/>
                        <a:t>TSMamba</a:t>
                      </a:r>
                      <a:r>
                        <a:rPr lang="en-US" sz="1600" b="0" dirty="0"/>
                        <a:t>, a Mamba-based foundation model that captures temporal dependencies using forward and backward encoders. A two-stage transfer learning approach allows the model to generalize across different datasets while incorporating a compressed attention module for cross-channel relations​</a:t>
                      </a:r>
                      <a:endParaRPr lang="en-US" sz="1500" b="0" kern="1200" dirty="0">
                        <a:solidFill>
                          <a:schemeClr val="dk1"/>
                        </a:solidFill>
                        <a:latin typeface="Times New Roman"/>
                        <a:ea typeface="+mn-ea"/>
                        <a:cs typeface="Times New Roman"/>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1600" b="0" dirty="0" err="1"/>
                        <a:t>TSMamba</a:t>
                      </a:r>
                      <a:r>
                        <a:rPr lang="en-US" sz="1600" b="0" dirty="0"/>
                        <a:t> reduces computational complexity with a linear-time Mamba architecture, making it highly efficient for long-term time-series forecasting.</a:t>
                      </a:r>
                    </a:p>
                    <a:p>
                      <a:pPr marL="285750" lvl="0" indent="-285750" algn="l">
                        <a:lnSpc>
                          <a:spcPct val="100000"/>
                        </a:lnSpc>
                        <a:spcBef>
                          <a:spcPts val="0"/>
                        </a:spcBef>
                        <a:spcAft>
                          <a:spcPts val="0"/>
                        </a:spcAft>
                        <a:buFont typeface="Arial" panose="020B0604020202020204" pitchFamily="34" charset="0"/>
                        <a:buChar char="•"/>
                      </a:pPr>
                      <a:r>
                        <a:rPr lang="en-US" sz="1600" b="0" dirty="0"/>
                        <a:t> It also enhances data efficiency using two-stage transfer learning, allowing adaptation with minimal training data</a:t>
                      </a:r>
                      <a:r>
                        <a:rPr lang="en-US" b="0" dirty="0"/>
                        <a:t>​</a:t>
                      </a:r>
                      <a:endParaRPr lang="en-US" sz="1800" b="0" i="0" u="none" strike="noStrike" kern="1200" noProof="0" dirty="0">
                        <a:solidFill>
                          <a:schemeClr val="dk1"/>
                        </a:solidFill>
                        <a:latin typeface="Calibri"/>
                      </a:endParaRPr>
                    </a:p>
                  </a:txBody>
                  <a:tcPr/>
                </a:tc>
                <a:tc>
                  <a:txBody>
                    <a:bodyPr/>
                    <a:lstStyle/>
                    <a:p>
                      <a:pPr lvl="0" algn="l">
                        <a:lnSpc>
                          <a:spcPct val="100000"/>
                        </a:lnSpc>
                        <a:spcBef>
                          <a:spcPts val="0"/>
                        </a:spcBef>
                        <a:spcAft>
                          <a:spcPts val="0"/>
                        </a:spcAft>
                        <a:buNone/>
                      </a:pPr>
                      <a:r>
                        <a:rPr lang="en-US" sz="1600" b="0" dirty="0"/>
                        <a:t>While </a:t>
                      </a:r>
                      <a:r>
                        <a:rPr lang="en-US" sz="1600" b="0" dirty="0" err="1"/>
                        <a:t>TSMamba</a:t>
                      </a:r>
                      <a:r>
                        <a:rPr lang="en-US" sz="1600" b="0" dirty="0"/>
                        <a:t> improves efficiency, its assumption of channel independence may limit cross-channel dependency learning. Additionally, it relies on large-scale pretraining, making fine-tuning necessary for certain datasets</a:t>
                      </a:r>
                      <a:endParaRPr lang="en-US" sz="1600" b="0" i="0" u="none" strike="noStrike" kern="1200" noProof="0" dirty="0">
                        <a:solidFill>
                          <a:schemeClr val="dk1"/>
                        </a:solidFill>
                      </a:endParaRPr>
                    </a:p>
                  </a:txBody>
                  <a:tcPr/>
                </a:tc>
                <a:tc>
                  <a:txBody>
                    <a:bodyPr/>
                    <a:lstStyle/>
                    <a:p>
                      <a:pPr lvl="0">
                        <a:buNone/>
                      </a:pPr>
                      <a:r>
                        <a:rPr lang="en-US" sz="1600" dirty="0"/>
                        <a:t>Most time-series forecasting models depend on </a:t>
                      </a:r>
                      <a:r>
                        <a:rPr lang="en-US" sz="1600" b="1" dirty="0"/>
                        <a:t>Transformer-based architectures</a:t>
                      </a:r>
                      <a:r>
                        <a:rPr lang="en-US" sz="1600" dirty="0"/>
                        <a:t>, which suffer from </a:t>
                      </a:r>
                      <a:r>
                        <a:rPr lang="en-US" sz="1600" b="1" dirty="0"/>
                        <a:t>quadratic complexity</a:t>
                      </a:r>
                      <a:r>
                        <a:rPr lang="en-US" sz="1600" dirty="0"/>
                        <a:t> and struggle with long-range dependencies. This paper proposes </a:t>
                      </a:r>
                      <a:r>
                        <a:rPr lang="en-US" sz="1600" dirty="0" err="1"/>
                        <a:t>TSMamba</a:t>
                      </a:r>
                      <a:r>
                        <a:rPr lang="en-US" sz="1600" dirty="0"/>
                        <a:t> to overcome these challenges by using a </a:t>
                      </a:r>
                      <a:r>
                        <a:rPr lang="en-US" sz="1600" b="1" dirty="0"/>
                        <a:t>state-space model (SSM)</a:t>
                      </a:r>
                      <a:r>
                        <a:rPr lang="en-US" sz="1600" dirty="0"/>
                        <a:t> with </a:t>
                      </a:r>
                      <a:r>
                        <a:rPr lang="en-US" sz="1600" b="1" dirty="0"/>
                        <a:t>linear complexity</a:t>
                      </a:r>
                      <a:r>
                        <a:rPr lang="en-US" sz="1600" dirty="0"/>
                        <a:t>, improving forecasting accuracy while reducing computational costs</a:t>
                      </a:r>
                      <a:endParaRPr lang="en-US" sz="1500" b="0" i="0" u="none" strike="noStrike" kern="1200" noProof="0" dirty="0">
                        <a:solidFill>
                          <a:schemeClr val="dk1"/>
                        </a:solidFill>
                      </a:endParaRPr>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0B29225B-D00A-DA64-26DC-7D9ADA186775}"/>
              </a:ext>
            </a:extLst>
          </p:cNvPr>
          <p:cNvSpPr txBox="1">
            <a:spLocks noEditPoints="1"/>
          </p:cNvSpPr>
          <p:nvPr/>
        </p:nvSpPr>
        <p:spPr>
          <a:xfrm>
            <a:off x="3894" y="-864"/>
            <a:ext cx="12471575"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spTree>
    <p:extLst>
      <p:ext uri="{BB962C8B-B14F-4D97-AF65-F5344CB8AC3E}">
        <p14:creationId xmlns:p14="http://schemas.microsoft.com/office/powerpoint/2010/main" val="353522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CD0F0985-DFD0-DAEF-63B9-F4F7E6DD3943}"/>
              </a:ext>
            </a:extLst>
          </p:cNvPr>
          <p:cNvPicPr/>
          <p:nvPr/>
        </p:nvPicPr>
        <p:blipFill>
          <a:blip r:embed="rId2"/>
          <a:srcRect/>
          <a:stretch>
            <a:fillRect/>
          </a:stretch>
        </p:blipFill>
        <p:spPr>
          <a:xfrm>
            <a:off x="9235557" y="6059775"/>
            <a:ext cx="1967483" cy="655319"/>
          </a:xfrm>
          <a:prstGeom prst="rect">
            <a:avLst/>
          </a:prstGeom>
        </p:spPr>
      </p:pic>
      <p:sp>
        <p:nvSpPr>
          <p:cNvPr id="16" name="Text Placeholder 15">
            <a:extLst>
              <a:ext uri="{FF2B5EF4-FFF2-40B4-BE49-F238E27FC236}">
                <a16:creationId xmlns:a16="http://schemas.microsoft.com/office/drawing/2014/main" id="{BBBB8E40-55B6-B234-AB96-0BDE2349827A}"/>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9767008E-1B27-9E82-E6D5-D57A3D8C116F}"/>
              </a:ext>
            </a:extLst>
          </p:cNvPr>
          <p:cNvGraphicFramePr>
            <a:graphicFrameLocks noGrp="1"/>
          </p:cNvGraphicFramePr>
          <p:nvPr>
            <p:extLst>
              <p:ext uri="{D42A27DB-BD31-4B8C-83A1-F6EECF244321}">
                <p14:modId xmlns:p14="http://schemas.microsoft.com/office/powerpoint/2010/main" val="702695038"/>
              </p:ext>
            </p:extLst>
          </p:nvPr>
        </p:nvGraphicFramePr>
        <p:xfrm>
          <a:off x="0" y="596746"/>
          <a:ext cx="12191993" cy="6779495"/>
        </p:xfrm>
        <a:graphic>
          <a:graphicData uri="http://schemas.openxmlformats.org/drawingml/2006/table">
            <a:tbl>
              <a:tblPr firstRow="1" bandRow="1">
                <a:tableStyleId>{21E4AEA4-8DFA-4A89-87EB-49C32662AFE0}</a:tableStyleId>
              </a:tblPr>
              <a:tblGrid>
                <a:gridCol w="713230">
                  <a:extLst>
                    <a:ext uri="{9D8B030D-6E8A-4147-A177-3AD203B41FA5}">
                      <a16:colId xmlns:a16="http://schemas.microsoft.com/office/drawing/2014/main" val="3220144604"/>
                    </a:ext>
                  </a:extLst>
                </a:gridCol>
                <a:gridCol w="2029968">
                  <a:extLst>
                    <a:ext uri="{9D8B030D-6E8A-4147-A177-3AD203B41FA5}">
                      <a16:colId xmlns:a16="http://schemas.microsoft.com/office/drawing/2014/main" val="405831761"/>
                    </a:ext>
                  </a:extLst>
                </a:gridCol>
                <a:gridCol w="1882588">
                  <a:extLst>
                    <a:ext uri="{9D8B030D-6E8A-4147-A177-3AD203B41FA5}">
                      <a16:colId xmlns:a16="http://schemas.microsoft.com/office/drawing/2014/main" val="3290863450"/>
                    </a:ext>
                  </a:extLst>
                </a:gridCol>
                <a:gridCol w="1864896">
                  <a:extLst>
                    <a:ext uri="{9D8B030D-6E8A-4147-A177-3AD203B41FA5}">
                      <a16:colId xmlns:a16="http://schemas.microsoft.com/office/drawing/2014/main" val="2155619221"/>
                    </a:ext>
                  </a:extLst>
                </a:gridCol>
                <a:gridCol w="1839586">
                  <a:extLst>
                    <a:ext uri="{9D8B030D-6E8A-4147-A177-3AD203B41FA5}">
                      <a16:colId xmlns:a16="http://schemas.microsoft.com/office/drawing/2014/main" val="2972712502"/>
                    </a:ext>
                  </a:extLst>
                </a:gridCol>
                <a:gridCol w="1773844">
                  <a:extLst>
                    <a:ext uri="{9D8B030D-6E8A-4147-A177-3AD203B41FA5}">
                      <a16:colId xmlns:a16="http://schemas.microsoft.com/office/drawing/2014/main" val="303764300"/>
                    </a:ext>
                  </a:extLst>
                </a:gridCol>
                <a:gridCol w="2087881">
                  <a:extLst>
                    <a:ext uri="{9D8B030D-6E8A-4147-A177-3AD203B41FA5}">
                      <a16:colId xmlns:a16="http://schemas.microsoft.com/office/drawing/2014/main" val="1719198593"/>
                    </a:ext>
                  </a:extLst>
                </a:gridCol>
              </a:tblGrid>
              <a:tr h="1201655">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S.NO</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Title</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tx1"/>
                          </a:solidFill>
                          <a:latin typeface="Times New Roman"/>
                          <a:cs typeface="Times New Roman"/>
                        </a:rPr>
                        <a:t>Author </a:t>
                      </a:r>
                    </a:p>
                    <a:p>
                      <a:pPr algn="ctr"/>
                      <a:r>
                        <a:rPr lang="en-IN" dirty="0">
                          <a:solidFill>
                            <a:schemeClr val="tx1"/>
                          </a:solidFill>
                          <a:latin typeface="Times New Roman"/>
                          <a:cs typeface="Times New Roman"/>
                        </a:rPr>
                        <a:t>Journal </a:t>
                      </a:r>
                    </a:p>
                    <a:p>
                      <a:pPr algn="ctr"/>
                      <a:r>
                        <a:rPr lang="en-IN" dirty="0">
                          <a:solidFill>
                            <a:schemeClr val="tx1"/>
                          </a:solidFill>
                          <a:latin typeface="Times New Roman"/>
                          <a:cs typeface="Times New Roman"/>
                        </a:rPr>
                        <a:t>Year</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Methodology/Algorithms/Architecture used</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Merits </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Demerits</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Research gap</a:t>
                      </a:r>
                    </a:p>
                    <a:p>
                      <a:pPr algn="ctr"/>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5059597">
                <a:tc>
                  <a:txBody>
                    <a:bodyPr/>
                    <a:lstStyle/>
                    <a:p>
                      <a:pPr algn="ctr"/>
                      <a:r>
                        <a:rPr lang="en-US" dirty="0">
                          <a:solidFill>
                            <a:schemeClr val="tx1"/>
                          </a:solidFill>
                          <a:latin typeface="Times New Roman"/>
                          <a:cs typeface="Times New Roman"/>
                        </a:rPr>
                        <a:t>05</a:t>
                      </a:r>
                    </a:p>
                  </a:txBody>
                  <a:tcPr/>
                </a:tc>
                <a:tc>
                  <a:txBody>
                    <a:bodyPr/>
                    <a:lstStyle/>
                    <a:p>
                      <a:pPr marL="0" lvl="0" indent="0" algn="l">
                        <a:lnSpc>
                          <a:spcPct val="100000"/>
                        </a:lnSpc>
                        <a:buNone/>
                      </a:pPr>
                      <a:r>
                        <a:rPr lang="en-US" dirty="0"/>
                        <a:t>Is Mamba Effective for Time Series Forecasting?</a:t>
                      </a:r>
                    </a:p>
                  </a:txBody>
                  <a:tcPr/>
                </a:tc>
                <a:tc>
                  <a:txBody>
                    <a:bodyPr/>
                    <a:lstStyle/>
                    <a:p>
                      <a:pPr lvl="0" algn="l">
                        <a:lnSpc>
                          <a:spcPct val="100000"/>
                        </a:lnSpc>
                        <a:spcBef>
                          <a:spcPts val="0"/>
                        </a:spcBef>
                        <a:spcAft>
                          <a:spcPts val="0"/>
                        </a:spcAft>
                        <a:buNone/>
                      </a:pPr>
                      <a:r>
                        <a:rPr lang="en-IN" sz="1800" b="0" dirty="0"/>
                        <a:t>Zihan Wang, </a:t>
                      </a:r>
                      <a:r>
                        <a:rPr lang="en-IN" sz="1800" b="0" dirty="0" err="1"/>
                        <a:t>Fanheng</a:t>
                      </a:r>
                      <a:r>
                        <a:rPr lang="en-IN" sz="1800" b="0" dirty="0"/>
                        <a:t> Kong, Shi Feng, Ming Wang, </a:t>
                      </a:r>
                      <a:r>
                        <a:rPr lang="en-IN" sz="1800" b="0" dirty="0" err="1"/>
                        <a:t>Xiaocui</a:t>
                      </a:r>
                      <a:r>
                        <a:rPr lang="en-IN" sz="1800" b="0" dirty="0"/>
                        <a:t> Yang, Han Zhao, Daling Wang, and Yifei Zhang </a:t>
                      </a:r>
                      <a:br>
                        <a:rPr lang="en-IN" sz="1800" b="0" dirty="0"/>
                      </a:br>
                      <a:r>
                        <a:rPr lang="en-IN" sz="1800" dirty="0"/>
                        <a:t>2024</a:t>
                      </a:r>
                      <a:endParaRPr lang="en-IN" sz="1800" b="0" i="0" u="none" strike="noStrike" kern="1200" noProof="0" dirty="0">
                        <a:solidFill>
                          <a:schemeClr val="dk1"/>
                        </a:solidFill>
                        <a:latin typeface="Calibri"/>
                      </a:endParaRPr>
                    </a:p>
                  </a:txBody>
                  <a:tcPr/>
                </a:tc>
                <a:tc>
                  <a:txBody>
                    <a:bodyPr/>
                    <a:lstStyle/>
                    <a:p>
                      <a:pPr lvl="0">
                        <a:buNone/>
                      </a:pPr>
                      <a:r>
                        <a:rPr lang="en-US" sz="1800" b="0" dirty="0"/>
                        <a:t>Simple-Mamba (S-Mamba), which utilizes bidirectional Mamba layers to capture inter-variable correlations, a feed-forward network to encode temporal dependencies, and a linear mapping layer for final predictions</a:t>
                      </a:r>
                      <a:endParaRPr lang="en-US" sz="1800" b="0" i="0" u="none" strike="noStrike" kern="1200" noProof="0" dirty="0">
                        <a:solidFill>
                          <a:schemeClr val="dk1"/>
                        </a:solidFill>
                      </a:endParaRPr>
                    </a:p>
                  </a:txBody>
                  <a:tcPr/>
                </a:tc>
                <a:tc>
                  <a:txBody>
                    <a:bodyPr/>
                    <a:lstStyle/>
                    <a:p>
                      <a:pPr marL="0" lvl="0" indent="0" algn="l">
                        <a:lnSpc>
                          <a:spcPct val="100000"/>
                        </a:lnSpc>
                        <a:spcBef>
                          <a:spcPts val="0"/>
                        </a:spcBef>
                        <a:spcAft>
                          <a:spcPts val="0"/>
                        </a:spcAft>
                        <a:buNone/>
                      </a:pPr>
                      <a:r>
                        <a:rPr lang="en-US" dirty="0"/>
                        <a:t>S-Mamba improves time-series forecasting by reducing computational overhead while maintaining high accuracy, making it more efficient than Transformer-based models. It also requires lower memory usage and training time, making it suitable for real-time applications​</a:t>
                      </a:r>
                      <a:endParaRPr lang="en-US" sz="1800" b="0" i="0" u="none" strike="noStrike" kern="1200" noProof="0" dirty="0">
                        <a:solidFill>
                          <a:schemeClr val="dk1"/>
                        </a:solidFill>
                        <a:latin typeface="Calibri"/>
                      </a:endParaRPr>
                    </a:p>
                  </a:txBody>
                  <a:tcPr/>
                </a:tc>
                <a:tc>
                  <a:txBody>
                    <a:bodyPr/>
                    <a:lstStyle/>
                    <a:p>
                      <a:pPr lvl="0" algn="l">
                        <a:lnSpc>
                          <a:spcPct val="100000"/>
                        </a:lnSpc>
                        <a:spcBef>
                          <a:spcPts val="0"/>
                        </a:spcBef>
                        <a:spcAft>
                          <a:spcPts val="0"/>
                        </a:spcAft>
                        <a:buNone/>
                      </a:pPr>
                      <a:r>
                        <a:rPr lang="en-US" dirty="0"/>
                        <a:t>Despite its efficiency, S-Mamba struggles with datasets that have weak inter-variable correlations, limiting its adaptability. Additionally, its performance declines when handling non-periodic data, making it less effective for certain time-series forecasting tasks​</a:t>
                      </a:r>
                      <a:endParaRPr lang="en-US" sz="1800" b="0" i="0" u="none" strike="noStrike" kern="1200" noProof="0" dirty="0">
                        <a:solidFill>
                          <a:schemeClr val="dk1"/>
                        </a:solidFill>
                        <a:latin typeface="Calibri"/>
                      </a:endParaRPr>
                    </a:p>
                  </a:txBody>
                  <a:tcPr/>
                </a:tc>
                <a:tc>
                  <a:txBody>
                    <a:bodyPr/>
                    <a:lstStyle/>
                    <a:p>
                      <a:pPr lvl="0" algn="l">
                        <a:lnSpc>
                          <a:spcPct val="100000"/>
                        </a:lnSpc>
                        <a:spcBef>
                          <a:spcPts val="0"/>
                        </a:spcBef>
                        <a:spcAft>
                          <a:spcPts val="0"/>
                        </a:spcAft>
                        <a:buNone/>
                      </a:pPr>
                      <a:r>
                        <a:rPr lang="en-US" sz="1800" b="0" dirty="0"/>
                        <a:t>Existing models face high computational costs and inefficiency in handling diverse time-series structures; the study highlights the need for improved adaptability to non-periodic and weakly correlated data​</a:t>
                      </a:r>
                      <a:endParaRPr lang="en-US" sz="1800" b="0" i="0" u="none" strike="noStrike" kern="1200" noProof="0" dirty="0">
                        <a:solidFill>
                          <a:schemeClr val="dk1"/>
                        </a:solidFill>
                      </a:endParaRPr>
                    </a:p>
                    <a:p>
                      <a:pPr lvl="0">
                        <a:buNone/>
                      </a:pPr>
                      <a:endParaRPr lang="en-US" sz="1500" kern="1200">
                        <a:solidFill>
                          <a:schemeClr val="dk1"/>
                        </a:solidFill>
                        <a:latin typeface="Times New Roman"/>
                        <a:ea typeface="+mn-ea"/>
                        <a:cs typeface="Times New Roman"/>
                      </a:endParaRPr>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0B29225B-D00A-DA64-26DC-7D9ADA186775}"/>
              </a:ext>
            </a:extLst>
          </p:cNvPr>
          <p:cNvSpPr txBox="1">
            <a:spLocks noEditPoints="1"/>
          </p:cNvSpPr>
          <p:nvPr/>
        </p:nvSpPr>
        <p:spPr>
          <a:xfrm>
            <a:off x="3894" y="-864"/>
            <a:ext cx="12192533"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spTree>
    <p:extLst>
      <p:ext uri="{BB962C8B-B14F-4D97-AF65-F5344CB8AC3E}">
        <p14:creationId xmlns:p14="http://schemas.microsoft.com/office/powerpoint/2010/main" val="368507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CD0F0985-DFD0-DAEF-63B9-F4F7E6DD3943}"/>
              </a:ext>
            </a:extLst>
          </p:cNvPr>
          <p:cNvPicPr/>
          <p:nvPr/>
        </p:nvPicPr>
        <p:blipFill>
          <a:blip r:embed="rId2"/>
          <a:srcRect/>
          <a:stretch>
            <a:fillRect/>
          </a:stretch>
        </p:blipFill>
        <p:spPr>
          <a:xfrm>
            <a:off x="9235557" y="6059775"/>
            <a:ext cx="1967483" cy="655319"/>
          </a:xfrm>
          <a:prstGeom prst="rect">
            <a:avLst/>
          </a:prstGeom>
        </p:spPr>
      </p:pic>
      <p:sp>
        <p:nvSpPr>
          <p:cNvPr id="16" name="Text Placeholder 15">
            <a:extLst>
              <a:ext uri="{FF2B5EF4-FFF2-40B4-BE49-F238E27FC236}">
                <a16:creationId xmlns:a16="http://schemas.microsoft.com/office/drawing/2014/main" id="{BBBB8E40-55B6-B234-AB96-0BDE2349827A}"/>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9767008E-1B27-9E82-E6D5-D57A3D8C116F}"/>
              </a:ext>
            </a:extLst>
          </p:cNvPr>
          <p:cNvGraphicFramePr>
            <a:graphicFrameLocks noGrp="1"/>
          </p:cNvGraphicFramePr>
          <p:nvPr>
            <p:extLst>
              <p:ext uri="{D42A27DB-BD31-4B8C-83A1-F6EECF244321}">
                <p14:modId xmlns:p14="http://schemas.microsoft.com/office/powerpoint/2010/main" val="2061681411"/>
              </p:ext>
            </p:extLst>
          </p:nvPr>
        </p:nvGraphicFramePr>
        <p:xfrm>
          <a:off x="0" y="596746"/>
          <a:ext cx="12191993" cy="6261252"/>
        </p:xfrm>
        <a:graphic>
          <a:graphicData uri="http://schemas.openxmlformats.org/drawingml/2006/table">
            <a:tbl>
              <a:tblPr firstRow="1" bandRow="1">
                <a:tableStyleId>{21E4AEA4-8DFA-4A89-87EB-49C32662AFE0}</a:tableStyleId>
              </a:tblPr>
              <a:tblGrid>
                <a:gridCol w="713230">
                  <a:extLst>
                    <a:ext uri="{9D8B030D-6E8A-4147-A177-3AD203B41FA5}">
                      <a16:colId xmlns:a16="http://schemas.microsoft.com/office/drawing/2014/main" val="3220144604"/>
                    </a:ext>
                  </a:extLst>
                </a:gridCol>
                <a:gridCol w="2029970">
                  <a:extLst>
                    <a:ext uri="{9D8B030D-6E8A-4147-A177-3AD203B41FA5}">
                      <a16:colId xmlns:a16="http://schemas.microsoft.com/office/drawing/2014/main" val="405831761"/>
                    </a:ext>
                  </a:extLst>
                </a:gridCol>
                <a:gridCol w="1882586">
                  <a:extLst>
                    <a:ext uri="{9D8B030D-6E8A-4147-A177-3AD203B41FA5}">
                      <a16:colId xmlns:a16="http://schemas.microsoft.com/office/drawing/2014/main" val="3290863450"/>
                    </a:ext>
                  </a:extLst>
                </a:gridCol>
                <a:gridCol w="2127352">
                  <a:extLst>
                    <a:ext uri="{9D8B030D-6E8A-4147-A177-3AD203B41FA5}">
                      <a16:colId xmlns:a16="http://schemas.microsoft.com/office/drawing/2014/main" val="2155619221"/>
                    </a:ext>
                  </a:extLst>
                </a:gridCol>
                <a:gridCol w="1635853">
                  <a:extLst>
                    <a:ext uri="{9D8B030D-6E8A-4147-A177-3AD203B41FA5}">
                      <a16:colId xmlns:a16="http://schemas.microsoft.com/office/drawing/2014/main" val="2972712502"/>
                    </a:ext>
                  </a:extLst>
                </a:gridCol>
                <a:gridCol w="1715121">
                  <a:extLst>
                    <a:ext uri="{9D8B030D-6E8A-4147-A177-3AD203B41FA5}">
                      <a16:colId xmlns:a16="http://schemas.microsoft.com/office/drawing/2014/main" val="303764300"/>
                    </a:ext>
                  </a:extLst>
                </a:gridCol>
                <a:gridCol w="2087881">
                  <a:extLst>
                    <a:ext uri="{9D8B030D-6E8A-4147-A177-3AD203B41FA5}">
                      <a16:colId xmlns:a16="http://schemas.microsoft.com/office/drawing/2014/main" val="1719198593"/>
                    </a:ext>
                  </a:extLst>
                </a:gridCol>
              </a:tblGrid>
              <a:tr h="1201655">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S.NO</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Title</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tx1"/>
                          </a:solidFill>
                          <a:latin typeface="Times New Roman"/>
                          <a:cs typeface="Times New Roman"/>
                        </a:rPr>
                        <a:t>Author </a:t>
                      </a:r>
                    </a:p>
                    <a:p>
                      <a:pPr algn="ctr"/>
                      <a:r>
                        <a:rPr lang="en-IN" dirty="0">
                          <a:solidFill>
                            <a:schemeClr val="tx1"/>
                          </a:solidFill>
                          <a:latin typeface="Times New Roman"/>
                          <a:cs typeface="Times New Roman"/>
                        </a:rPr>
                        <a:t>Journal </a:t>
                      </a:r>
                    </a:p>
                    <a:p>
                      <a:pPr algn="ctr"/>
                      <a:r>
                        <a:rPr lang="en-IN" dirty="0">
                          <a:solidFill>
                            <a:schemeClr val="tx1"/>
                          </a:solidFill>
                          <a:latin typeface="Times New Roman"/>
                          <a:cs typeface="Times New Roman"/>
                        </a:rPr>
                        <a:t>Year</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Methodology/Algorithms/Architecture used</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Merits </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Demerits</a:t>
                      </a:r>
                    </a:p>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a:cs typeface="Times New Roman"/>
                        </a:rPr>
                        <a:t>Research gap</a:t>
                      </a:r>
                    </a:p>
                    <a:p>
                      <a:pPr algn="ctr"/>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5059597">
                <a:tc>
                  <a:txBody>
                    <a:bodyPr/>
                    <a:lstStyle/>
                    <a:p>
                      <a:pPr algn="ctr"/>
                      <a:r>
                        <a:rPr lang="en-US" sz="1600" dirty="0">
                          <a:solidFill>
                            <a:schemeClr val="tx1"/>
                          </a:solidFill>
                          <a:latin typeface="Times New Roman"/>
                          <a:cs typeface="Times New Roman"/>
                        </a:rPr>
                        <a:t>06</a:t>
                      </a:r>
                    </a:p>
                  </a:txBody>
                  <a:tcPr/>
                </a:tc>
                <a:tc>
                  <a:txBody>
                    <a:bodyPr/>
                    <a:lstStyle/>
                    <a:p>
                      <a:pPr marL="0" lvl="0" indent="0" algn="l">
                        <a:lnSpc>
                          <a:spcPct val="100000"/>
                        </a:lnSpc>
                        <a:buNone/>
                      </a:pPr>
                      <a:r>
                        <a:rPr lang="en-US" sz="1600" dirty="0"/>
                        <a:t>Learning Interpretable Deep State Space Model for Probabilistic Time Series Forecasting</a:t>
                      </a:r>
                      <a:endParaRPr lang="en-US" sz="1600" dirty="0">
                        <a:latin typeface="Times New Roman"/>
                      </a:endParaRPr>
                    </a:p>
                  </a:txBody>
                  <a:tcPr/>
                </a:tc>
                <a:tc>
                  <a:txBody>
                    <a:bodyPr/>
                    <a:lstStyle/>
                    <a:p>
                      <a:pPr lvl="0" algn="l">
                        <a:lnSpc>
                          <a:spcPct val="100000"/>
                        </a:lnSpc>
                        <a:spcBef>
                          <a:spcPts val="0"/>
                        </a:spcBef>
                        <a:spcAft>
                          <a:spcPts val="0"/>
                        </a:spcAft>
                        <a:buNone/>
                      </a:pPr>
                      <a:r>
                        <a:rPr lang="en-US" sz="1600" b="0" dirty="0" err="1"/>
                        <a:t>Longyuan</a:t>
                      </a:r>
                      <a:r>
                        <a:rPr lang="en-US" sz="1600" b="0" dirty="0"/>
                        <a:t> Li, </a:t>
                      </a:r>
                      <a:r>
                        <a:rPr lang="en-US" sz="1600" b="0" dirty="0" err="1"/>
                        <a:t>Junchi</a:t>
                      </a:r>
                      <a:r>
                        <a:rPr lang="en-US" sz="1600" b="0" dirty="0"/>
                        <a:t> Yan, </a:t>
                      </a:r>
                      <a:r>
                        <a:rPr lang="en-US" sz="1600" b="0" dirty="0" err="1"/>
                        <a:t>Xiaokang</a:t>
                      </a:r>
                      <a:r>
                        <a:rPr lang="en-US" sz="1600" b="0" dirty="0"/>
                        <a:t> Yang, and </a:t>
                      </a:r>
                      <a:r>
                        <a:rPr lang="en-US" sz="1600" b="0" dirty="0" err="1"/>
                        <a:t>Yaohui</a:t>
                      </a:r>
                      <a:r>
                        <a:rPr lang="en-US" sz="1600" b="0" dirty="0"/>
                        <a:t> Jin Shanghai Jiao Tong University</a:t>
                      </a:r>
                      <a:br>
                        <a:rPr lang="en-US" sz="1600" b="0" dirty="0"/>
                      </a:br>
                      <a:r>
                        <a:rPr lang="en-US" sz="1600" b="0" dirty="0"/>
                        <a:t>2024</a:t>
                      </a:r>
                      <a:endParaRPr lang="en-IN" sz="1600" b="0" i="0" u="none" strike="noStrike" kern="1200" noProof="0" dirty="0">
                        <a:solidFill>
                          <a:schemeClr val="dk1"/>
                        </a:solidFill>
                        <a:latin typeface="Times New Roman"/>
                      </a:endParaRPr>
                    </a:p>
                    <a:p>
                      <a:pPr lvl="0" algn="l">
                        <a:lnSpc>
                          <a:spcPct val="100000"/>
                        </a:lnSpc>
                        <a:spcBef>
                          <a:spcPts val="0"/>
                        </a:spcBef>
                        <a:spcAft>
                          <a:spcPts val="0"/>
                        </a:spcAft>
                        <a:buNone/>
                      </a:pPr>
                      <a:endParaRPr lang="en-IN" sz="1200" b="0" i="0" u="none" strike="noStrike" kern="1200" noProof="0">
                        <a:solidFill>
                          <a:schemeClr val="dk1"/>
                        </a:solidFill>
                        <a:latin typeface="Times New Roman"/>
                      </a:endParaRPr>
                    </a:p>
                  </a:txBody>
                  <a:tcPr/>
                </a:tc>
                <a:tc>
                  <a:txBody>
                    <a:bodyPr/>
                    <a:lstStyle/>
                    <a:p>
                      <a:pPr marL="0" lvl="0" indent="0" algn="l">
                        <a:lnSpc>
                          <a:spcPct val="100000"/>
                        </a:lnSpc>
                        <a:spcBef>
                          <a:spcPts val="0"/>
                        </a:spcBef>
                        <a:spcAft>
                          <a:spcPts val="0"/>
                        </a:spcAft>
                        <a:buNone/>
                      </a:pPr>
                      <a:r>
                        <a:rPr lang="en-US" sz="1600" b="0" dirty="0"/>
                        <a:t>The approach integrates a deep state-space model with a nonlinear emission and transition network, utilizes recurrent neural networks (RNNs) for capturing dependencies, and employs Monte Carlo simulations to generate probabilistic forecasts while incorporating the ARD network to filter relevant exogenous variables</a:t>
                      </a:r>
                      <a:r>
                        <a:rPr lang="en-US" sz="1600" dirty="0"/>
                        <a:t>​</a:t>
                      </a:r>
                      <a:endParaRPr lang="en-US" sz="1600" dirty="0">
                        <a:latin typeface="Times New Roman"/>
                      </a:endParaRPr>
                    </a:p>
                  </a:txBody>
                  <a:tcPr/>
                </a:tc>
                <a:tc>
                  <a:txBody>
                    <a:bodyPr/>
                    <a:lstStyle/>
                    <a:p>
                      <a:pPr marL="0" lvl="0" indent="0" algn="l">
                        <a:lnSpc>
                          <a:spcPct val="100000"/>
                        </a:lnSpc>
                        <a:spcBef>
                          <a:spcPts val="0"/>
                        </a:spcBef>
                        <a:spcAft>
                          <a:spcPts val="0"/>
                        </a:spcAft>
                        <a:buNone/>
                      </a:pPr>
                      <a:r>
                        <a:rPr lang="en-US" sz="1600" b="0" dirty="0"/>
                        <a:t>The proposed model handles arbitrary data distributions, provides interpretable forecasts by leveraging an automatic relevance determination (ARD) network, and effectively models uncertainty in exogenous variables, leading to more robust and accurate predictions</a:t>
                      </a:r>
                      <a:r>
                        <a:rPr lang="en-US" sz="1600" dirty="0"/>
                        <a:t>​</a:t>
                      </a:r>
                      <a:endParaRPr lang="en-US" sz="1600" b="0" i="0" u="none" strike="noStrike" kern="1200" noProof="0" dirty="0">
                        <a:solidFill>
                          <a:schemeClr val="dk1"/>
                        </a:solidFill>
                        <a:latin typeface="Times New Roman"/>
                      </a:endParaRPr>
                    </a:p>
                  </a:txBody>
                  <a:tcPr/>
                </a:tc>
                <a:tc>
                  <a:txBody>
                    <a:bodyPr/>
                    <a:lstStyle/>
                    <a:p>
                      <a:pPr lvl="0" algn="l">
                        <a:lnSpc>
                          <a:spcPct val="100000"/>
                        </a:lnSpc>
                        <a:spcBef>
                          <a:spcPts val="0"/>
                        </a:spcBef>
                        <a:spcAft>
                          <a:spcPts val="0"/>
                        </a:spcAft>
                        <a:buNone/>
                      </a:pPr>
                      <a:r>
                        <a:rPr lang="en-US" sz="1600" b="0" dirty="0"/>
                        <a:t>Despite its advantages, the model relies heavily on Monte Carlo simulations, which can be computationally expensive, and its performance may degrade when dealing with highly sparse or unpredictable exogenous variables​</a:t>
                      </a:r>
                      <a:endParaRPr lang="en-US" sz="1600" b="0" dirty="0">
                        <a:latin typeface="Times New Roman"/>
                      </a:endParaRPr>
                    </a:p>
                    <a:p>
                      <a:pPr lvl="0" algn="l">
                        <a:lnSpc>
                          <a:spcPct val="100000"/>
                        </a:lnSpc>
                        <a:spcBef>
                          <a:spcPts val="0"/>
                        </a:spcBef>
                        <a:spcAft>
                          <a:spcPts val="0"/>
                        </a:spcAft>
                        <a:buNone/>
                      </a:pPr>
                      <a:endParaRPr lang="en-US" sz="1600">
                        <a:latin typeface="Times New Roman"/>
                      </a:endParaRPr>
                    </a:p>
                    <a:p>
                      <a:pPr lvl="0" algn="l">
                        <a:lnSpc>
                          <a:spcPct val="100000"/>
                        </a:lnSpc>
                        <a:spcBef>
                          <a:spcPts val="0"/>
                        </a:spcBef>
                        <a:spcAft>
                          <a:spcPts val="0"/>
                        </a:spcAft>
                        <a:buNone/>
                      </a:pPr>
                      <a:endParaRPr lang="en-US" sz="1600" b="0" i="0" u="none" strike="noStrike" kern="1200" noProof="0">
                        <a:solidFill>
                          <a:schemeClr val="dk1"/>
                        </a:solidFill>
                        <a:latin typeface="Times New Roman"/>
                      </a:endParaRPr>
                    </a:p>
                  </a:txBody>
                  <a:tcPr/>
                </a:tc>
                <a:tc>
                  <a:txBody>
                    <a:bodyPr/>
                    <a:lstStyle/>
                    <a:p>
                      <a:pPr lvl="0">
                        <a:buNone/>
                      </a:pPr>
                      <a:r>
                        <a:rPr lang="en-US" sz="1800" dirty="0"/>
                        <a:t>Existing probabilistic time-series models struggle with incorporating exogenous variables while ensuring interpretability. This paper proposes a deep state-space model that automatically identifies relevant factors and models their uncertainty.</a:t>
                      </a:r>
                      <a:endParaRPr lang="en-US" sz="1800" kern="1200" dirty="0">
                        <a:solidFill>
                          <a:schemeClr val="dk1"/>
                        </a:solidFill>
                        <a:latin typeface="Times New Roman"/>
                        <a:ea typeface="+mn-ea"/>
                        <a:cs typeface="Times New Roman"/>
                      </a:endParaRPr>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0B29225B-D00A-DA64-26DC-7D9ADA186775}"/>
              </a:ext>
            </a:extLst>
          </p:cNvPr>
          <p:cNvSpPr txBox="1">
            <a:spLocks noEditPoints="1"/>
          </p:cNvSpPr>
          <p:nvPr/>
        </p:nvSpPr>
        <p:spPr>
          <a:xfrm>
            <a:off x="3894" y="-864"/>
            <a:ext cx="12192533"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spTree>
    <p:extLst>
      <p:ext uri="{BB962C8B-B14F-4D97-AF65-F5344CB8AC3E}">
        <p14:creationId xmlns:p14="http://schemas.microsoft.com/office/powerpoint/2010/main" val="1953627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DEE9203-D8CD-49E2-49A1-58500124FD01}"/>
              </a:ext>
            </a:extLst>
          </p:cNvPr>
          <p:cNvSpPr txBox="1">
            <a:spLocks noEditPoints="1"/>
          </p:cNvSpPr>
          <p:nvPr/>
        </p:nvSpPr>
        <p:spPr>
          <a:xfrm>
            <a:off x="0" y="0"/>
            <a:ext cx="12192000" cy="174031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671830" y="440469"/>
            <a:ext cx="10848340" cy="751488"/>
          </a:xfrm>
          <a:prstGeom prst="rect">
            <a:avLst/>
          </a:prstGeom>
        </p:spPr>
        <p:txBody>
          <a:bodyPr vert="horz" wrap="square" lIns="0" tIns="12700" rIns="0" bIns="0" rtlCol="0" anchor="t">
            <a:spAutoFit/>
          </a:bodyPr>
          <a:lstStyle/>
          <a:p>
            <a:pPr algn="ctr"/>
            <a:r>
              <a:rPr lang="en-US" sz="4800" spc="-25">
                <a:latin typeface="Times New Roman"/>
                <a:cs typeface="Times New Roman"/>
              </a:rPr>
              <a:t>Conclusion</a:t>
            </a:r>
            <a:endParaRPr lang="en-US" sz="4800" spc="-25">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5E1A059-48A1-7F14-33C5-A336C33026E6}"/>
              </a:ext>
            </a:extLst>
          </p:cNvPr>
          <p:cNvSpPr txBox="1"/>
          <p:nvPr/>
        </p:nvSpPr>
        <p:spPr>
          <a:xfrm>
            <a:off x="131059" y="2092987"/>
            <a:ext cx="1116667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ea typeface="+mn-lt"/>
                <a:cs typeface="+mn-lt"/>
              </a:rPr>
              <a:t>Mamba-based models offer a promising approach for time-series forecasting with domain generalization, combining state space models' efficiency and scalability with robustness across varied domains. Future research should focus on temporal-specific architectures, domain-invariant learning, and benchmarking across real-world data. This could enable Mamba to deliver consistent predictions in dynamic environments where traditional models struggle. Potential applications include healthcare, climate science, and other fields requiring cross-domain adaptability.</a:t>
            </a:r>
            <a:endParaRPr lang="en-US" dirty="0">
              <a:ea typeface="+mn-lt"/>
              <a:cs typeface="+mn-lt"/>
            </a:endParaRPr>
          </a:p>
          <a:p>
            <a:pPr algn="just"/>
            <a:endParaRPr lang="en-US" sz="2400" dirty="0">
              <a:ea typeface="Calibri"/>
              <a:cs typeface="Calibri"/>
            </a:endParaRPr>
          </a:p>
          <a:p>
            <a:pPr algn="just"/>
            <a:endParaRPr lang="en-US" sz="2400" dirty="0">
              <a:ea typeface="Calibri"/>
              <a:cs typeface="Calibri"/>
            </a:endParaRPr>
          </a:p>
          <a:p>
            <a:pPr algn="l"/>
            <a:endParaRPr lang="en-US" sz="2400">
              <a:ea typeface="Calibri"/>
              <a:cs typeface="Calibri"/>
            </a:endParaRPr>
          </a:p>
        </p:txBody>
      </p:sp>
    </p:spTree>
    <p:extLst>
      <p:ext uri="{BB962C8B-B14F-4D97-AF65-F5344CB8AC3E}">
        <p14:creationId xmlns:p14="http://schemas.microsoft.com/office/powerpoint/2010/main" val="88496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DEE9203-D8CD-49E2-49A1-58500124FD01}"/>
              </a:ext>
            </a:extLst>
          </p:cNvPr>
          <p:cNvSpPr txBox="1">
            <a:spLocks noEditPoints="1"/>
          </p:cNvSpPr>
          <p:nvPr/>
        </p:nvSpPr>
        <p:spPr>
          <a:xfrm>
            <a:off x="0" y="0"/>
            <a:ext cx="12192000" cy="174031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671830" y="656129"/>
            <a:ext cx="10848340" cy="443711"/>
          </a:xfrm>
          <a:prstGeom prst="rect">
            <a:avLst/>
          </a:prstGeom>
        </p:spPr>
        <p:txBody>
          <a:bodyPr vert="horz" wrap="square" lIns="0" tIns="12700" rIns="0" bIns="0" rtlCol="0" anchor="t">
            <a:spAutoFit/>
          </a:bodyPr>
          <a:lstStyle/>
          <a:p>
            <a:pPr algn="ctr"/>
            <a:r>
              <a:rPr lang="en-US" sz="2800" spc="-25">
                <a:latin typeface="Times New Roman"/>
                <a:cs typeface="Times New Roman"/>
              </a:rPr>
              <a:t>INTRODUCTION</a:t>
            </a:r>
            <a:endParaRPr lang="en-US" sz="2800" spc="-25">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3F32B9D-544B-5164-113C-4F36ED688EB2}"/>
              </a:ext>
            </a:extLst>
          </p:cNvPr>
          <p:cNvSpPr txBox="1"/>
          <p:nvPr/>
        </p:nvSpPr>
        <p:spPr>
          <a:xfrm>
            <a:off x="489787" y="1988228"/>
            <a:ext cx="1060649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ea typeface="+mn-lt"/>
                <a:cs typeface="+mn-lt"/>
              </a:rPr>
              <a:t>Time series forecasting is crucial in fields like finance, healthcare, and climate science, but existing models are inefficient and inflexible. While Mamba, a state-space sequence model, is good at modeling long-term dependencies in an efficient manner, it is unresponsive to sudden changes. Markov Chains, on the other hand, are adept at modeling short-term changes in state utilizing probabilistic methods. In this work, we integrate Markov Chains with Mamba to achieve better forecasting accuracy, flexibility, and computational efficiency.</a:t>
            </a:r>
            <a:endParaRPr lang="en-US">
              <a:ea typeface="+mn-lt"/>
              <a:cs typeface="+mn-lt"/>
            </a:endParaRPr>
          </a:p>
        </p:txBody>
      </p:sp>
    </p:spTree>
    <p:extLst>
      <p:ext uri="{BB962C8B-B14F-4D97-AF65-F5344CB8AC3E}">
        <p14:creationId xmlns:p14="http://schemas.microsoft.com/office/powerpoint/2010/main" val="36916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flowchart&#10;&#10;AI-generated content may be incorrect.">
            <a:extLst>
              <a:ext uri="{FF2B5EF4-FFF2-40B4-BE49-F238E27FC236}">
                <a16:creationId xmlns:a16="http://schemas.microsoft.com/office/drawing/2014/main" id="{BAE2FEBE-2CA6-DB4A-663D-290B8B864BF1}"/>
              </a:ext>
            </a:extLst>
          </p:cNvPr>
          <p:cNvPicPr>
            <a:picLocks noChangeAspect="1"/>
          </p:cNvPicPr>
          <p:nvPr/>
        </p:nvPicPr>
        <p:blipFill>
          <a:blip r:embed="rId2"/>
          <a:stretch>
            <a:fillRect/>
          </a:stretch>
        </p:blipFill>
        <p:spPr>
          <a:xfrm>
            <a:off x="4191000" y="238125"/>
            <a:ext cx="3810000" cy="6381750"/>
          </a:xfrm>
          <a:prstGeom prst="rect">
            <a:avLst/>
          </a:prstGeom>
        </p:spPr>
      </p:pic>
    </p:spTree>
    <p:extLst>
      <p:ext uri="{BB962C8B-B14F-4D97-AF65-F5344CB8AC3E}">
        <p14:creationId xmlns:p14="http://schemas.microsoft.com/office/powerpoint/2010/main" val="236093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DEE9203-D8CD-49E2-49A1-58500124FD01}"/>
              </a:ext>
            </a:extLst>
          </p:cNvPr>
          <p:cNvSpPr txBox="1">
            <a:spLocks noEditPoints="1"/>
          </p:cNvSpPr>
          <p:nvPr/>
        </p:nvSpPr>
        <p:spPr>
          <a:xfrm>
            <a:off x="0" y="0"/>
            <a:ext cx="12192000" cy="174031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671830" y="440469"/>
            <a:ext cx="10848340" cy="443711"/>
          </a:xfrm>
          <a:prstGeom prst="rect">
            <a:avLst/>
          </a:prstGeom>
        </p:spPr>
        <p:txBody>
          <a:bodyPr vert="horz" wrap="square" lIns="0" tIns="12700" rIns="0" bIns="0" rtlCol="0" anchor="t">
            <a:spAutoFit/>
          </a:bodyPr>
          <a:lstStyle/>
          <a:p>
            <a:pPr algn="ctr"/>
            <a:r>
              <a:rPr lang="en-US" sz="2800" spc="-25">
                <a:latin typeface="Times New Roman"/>
                <a:cs typeface="Times New Roman"/>
              </a:rPr>
              <a:t>PROBLEM STATEMENT</a:t>
            </a:r>
            <a:endParaRPr lang="en-US" sz="2800" spc="-25">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3E56C9-30E0-768F-EA39-CB1B291CB614}"/>
              </a:ext>
            </a:extLst>
          </p:cNvPr>
          <p:cNvSpPr txBox="1"/>
          <p:nvPr/>
        </p:nvSpPr>
        <p:spPr>
          <a:xfrm>
            <a:off x="377367" y="1905506"/>
            <a:ext cx="10825673"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b="0" kern="0" dirty="0">
                <a:effectLst/>
                <a:latin typeface="Times New Roman"/>
                <a:ea typeface="Times New Roman" panose="02020603050405020304" pitchFamily="18" charset="0"/>
                <a:cs typeface="Times New Roman"/>
              </a:rPr>
              <a:t>To Develop a hybrid model combining Hidden Markov Models (HMMs) and Mamba for domain generalization over varied sequential datasets. The model should successfully classify </a:t>
            </a:r>
            <a:r>
              <a:rPr lang="en-IN" sz="2000" kern="0" dirty="0">
                <a:latin typeface="Times New Roman"/>
                <a:ea typeface="Times New Roman" panose="02020603050405020304" pitchFamily="18" charset="0"/>
                <a:cs typeface="Times New Roman"/>
              </a:rPr>
              <a:t>binary </a:t>
            </a:r>
            <a:r>
              <a:rPr lang="en-IN" sz="2000" b="0" kern="0" dirty="0">
                <a:effectLst/>
                <a:latin typeface="Times New Roman"/>
                <a:ea typeface="Times New Roman" panose="02020603050405020304" pitchFamily="18" charset="0"/>
                <a:cs typeface="Times New Roman"/>
              </a:rPr>
              <a:t>classes with better generalization and domain-specific bias suppression by leveraging the capacity of HMMs to capture temporal dependencies in sequential patterns and the efficient, linear-time sequence processing and selective state space properties of Mamba. This strategy aims to capitalize on better feature extraction through Mamba's hardware-aware architecture and probabilistic state transitions from HMMs to obtain strong, domain-invariant performance across different datasets, like time series, natural language, or other sequential domains, with a single codebase.</a:t>
            </a:r>
            <a:endParaRPr lang="en-IN" sz="2000" b="1" kern="0" dirty="0">
              <a:effectLst/>
              <a:latin typeface="Times New Roman"/>
              <a:ea typeface="Times New Roman" panose="02020603050405020304" pitchFamily="18" charset="0"/>
              <a:cs typeface="Times New Roman"/>
            </a:endParaRPr>
          </a:p>
          <a:p>
            <a:pPr algn="just"/>
            <a:endParaRPr lang="en-US"/>
          </a:p>
        </p:txBody>
      </p:sp>
    </p:spTree>
    <p:extLst>
      <p:ext uri="{BB962C8B-B14F-4D97-AF65-F5344CB8AC3E}">
        <p14:creationId xmlns:p14="http://schemas.microsoft.com/office/powerpoint/2010/main" val="372135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DEE9203-D8CD-49E2-49A1-58500124FD01}"/>
              </a:ext>
            </a:extLst>
          </p:cNvPr>
          <p:cNvSpPr txBox="1">
            <a:spLocks noEditPoints="1"/>
          </p:cNvSpPr>
          <p:nvPr/>
        </p:nvSpPr>
        <p:spPr>
          <a:xfrm>
            <a:off x="0" y="0"/>
            <a:ext cx="12192000" cy="174031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671830" y="656129"/>
            <a:ext cx="10848340" cy="443711"/>
          </a:xfrm>
          <a:prstGeom prst="rect">
            <a:avLst/>
          </a:prstGeom>
        </p:spPr>
        <p:txBody>
          <a:bodyPr vert="horz" wrap="square" lIns="0" tIns="12700" rIns="0" bIns="0" rtlCol="0" anchor="t">
            <a:spAutoFit/>
          </a:bodyPr>
          <a:lstStyle/>
          <a:p>
            <a:pPr algn="ctr"/>
            <a:r>
              <a:rPr lang="en-US" sz="2800" spc="-25">
                <a:latin typeface="Times New Roman"/>
                <a:cs typeface="Times New Roman"/>
              </a:rPr>
              <a:t>OBJECTIVE</a:t>
            </a:r>
            <a:endParaRPr lang="en-US" sz="2800" spc="-25">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3F32B9D-544B-5164-113C-4F36ED688EB2}"/>
              </a:ext>
            </a:extLst>
          </p:cNvPr>
          <p:cNvSpPr txBox="1"/>
          <p:nvPr/>
        </p:nvSpPr>
        <p:spPr>
          <a:xfrm>
            <a:off x="331638" y="1973850"/>
            <a:ext cx="1052229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ea typeface="+mn-lt"/>
                <a:cs typeface="+mn-lt"/>
              </a:rPr>
              <a:t>The objective of this study is to create a hybrid forecasting model utilizing Mamba's long-range effectiveness and probabilistic state transitions in Markov Chains. This hybridization will support greater responsiveness to abrupt changes with computational efficiency being preserved and since this suppresses the domain as in “Domain Generalization” and this ensures that single code base can be used for any domain of datasets</a:t>
            </a:r>
          </a:p>
        </p:txBody>
      </p:sp>
    </p:spTree>
    <p:extLst>
      <p:ext uri="{BB962C8B-B14F-4D97-AF65-F5344CB8AC3E}">
        <p14:creationId xmlns:p14="http://schemas.microsoft.com/office/powerpoint/2010/main" val="184209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3ED23-DA1F-E04A-FFB1-FDA335370292}"/>
            </a:ext>
          </a:extLst>
        </p:cNvPr>
        <p:cNvGrpSpPr/>
        <p:nvPr/>
      </p:nvGrpSpPr>
      <p:grpSpPr>
        <a:xfrm>
          <a:off x="0" y="0"/>
          <a:ext cx="0" cy="0"/>
          <a:chOff x="0" y="0"/>
          <a:chExt cx="0" cy="0"/>
        </a:xfrm>
      </p:grpSpPr>
      <p:sp>
        <p:nvSpPr>
          <p:cNvPr id="7" name="object 2">
            <a:extLst>
              <a:ext uri="{FF2B5EF4-FFF2-40B4-BE49-F238E27FC236}">
                <a16:creationId xmlns:a16="http://schemas.microsoft.com/office/drawing/2014/main" id="{442C4C16-C030-5646-C32F-87246798A9A9}"/>
              </a:ext>
            </a:extLst>
          </p:cNvPr>
          <p:cNvSpPr txBox="1">
            <a:spLocks noEditPoints="1"/>
          </p:cNvSpPr>
          <p:nvPr/>
        </p:nvSpPr>
        <p:spPr>
          <a:xfrm>
            <a:off x="0" y="0"/>
            <a:ext cx="12192000" cy="174031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a:extLst>
              <a:ext uri="{FF2B5EF4-FFF2-40B4-BE49-F238E27FC236}">
                <a16:creationId xmlns:a16="http://schemas.microsoft.com/office/drawing/2014/main" id="{6696381A-C23D-6D9A-31B5-0FFF5C315EB8}"/>
              </a:ext>
            </a:extLst>
          </p:cNvPr>
          <p:cNvPicPr/>
          <p:nvPr/>
        </p:nvPicPr>
        <p:blipFill>
          <a:blip r:embed="rId3"/>
          <a:srcRect/>
          <a:stretch>
            <a:fillRect/>
          </a:stretch>
        </p:blipFill>
        <p:spPr>
          <a:xfrm>
            <a:off x="9235557" y="6059775"/>
            <a:ext cx="1967483" cy="655319"/>
          </a:xfrm>
          <a:prstGeom prst="rect">
            <a:avLst/>
          </a:prstGeom>
        </p:spPr>
      </p:pic>
      <p:sp>
        <p:nvSpPr>
          <p:cNvPr id="3" name="object 3">
            <a:extLst>
              <a:ext uri="{FF2B5EF4-FFF2-40B4-BE49-F238E27FC236}">
                <a16:creationId xmlns:a16="http://schemas.microsoft.com/office/drawing/2014/main" id="{4223FA0F-1A27-4CC5-2C65-B1369B4910F8}"/>
              </a:ext>
            </a:extLst>
          </p:cNvPr>
          <p:cNvSpPr>
            <a:spLocks noGrp="1" noEditPoints="1"/>
          </p:cNvSpPr>
          <p:nvPr>
            <p:ph type="title"/>
          </p:nvPr>
        </p:nvSpPr>
        <p:spPr>
          <a:xfrm>
            <a:off x="839788" y="365125"/>
            <a:ext cx="10515600" cy="400622"/>
          </a:xfrm>
          <a:prstGeom prst="rect">
            <a:avLst/>
          </a:prstGeom>
        </p:spPr>
        <p:txBody>
          <a:bodyPr vert="horz" wrap="square" lIns="0" tIns="12700" rIns="0" bIns="0" rtlCol="0" anchor="t">
            <a:spAutoFit/>
          </a:bodyPr>
          <a:lstStyle/>
          <a:p>
            <a:pPr algn="ctr"/>
            <a:r>
              <a:rPr lang="en-US" sz="2800" b="1" spc="-25" dirty="0">
                <a:solidFill>
                  <a:schemeClr val="bg1"/>
                </a:solidFill>
                <a:latin typeface="Times New Roman"/>
                <a:cs typeface="Times New Roman"/>
              </a:rPr>
              <a:t>METHODOLOGY</a:t>
            </a:r>
            <a:endParaRPr lang="en-US" sz="2800" spc="-25"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0B0B202-C915-4610-DE80-3CFCCB7CEC5A}"/>
              </a:ext>
            </a:extLst>
          </p:cNvPr>
          <p:cNvSpPr>
            <a:spLocks noGrp="1"/>
          </p:cNvSpPr>
          <p:nvPr>
            <p:ph type="body" idx="1"/>
          </p:nvPr>
        </p:nvSpPr>
        <p:spPr/>
        <p:txBody>
          <a:bodyPr vert="horz" lIns="91440" tIns="45720" rIns="91440" bIns="45720" rtlCol="0" anchor="ctr">
            <a:normAutofit/>
          </a:bodyPr>
          <a:lstStyle/>
          <a:p>
            <a:pPr algn="ctr"/>
            <a:r>
              <a:rPr lang="en-IN" dirty="0">
                <a:latin typeface="Times New Roman"/>
                <a:ea typeface="Calibri"/>
                <a:cs typeface="Times New Roman"/>
              </a:rPr>
              <a:t>Binance Full History dataset</a:t>
            </a:r>
            <a:endParaRPr lang="en-US" sz="2800" dirty="0">
              <a:ea typeface="Calibri" panose="020F0502020204030204"/>
              <a:cs typeface="Calibri" panose="020F0502020204030204"/>
            </a:endParaRPr>
          </a:p>
        </p:txBody>
      </p:sp>
      <p:sp>
        <p:nvSpPr>
          <p:cNvPr id="6" name="Content Placeholder 5">
            <a:extLst>
              <a:ext uri="{FF2B5EF4-FFF2-40B4-BE49-F238E27FC236}">
                <a16:creationId xmlns:a16="http://schemas.microsoft.com/office/drawing/2014/main" id="{10CE2952-2FE3-AC9B-D6A6-DFCCA3DABB65}"/>
              </a:ext>
            </a:extLst>
          </p:cNvPr>
          <p:cNvSpPr>
            <a:spLocks noGrp="1"/>
          </p:cNvSpPr>
          <p:nvPr>
            <p:ph sz="half" idx="2"/>
          </p:nvPr>
        </p:nvSpPr>
        <p:spPr/>
        <p:txBody>
          <a:bodyPr vert="horz" lIns="91440" tIns="45720" rIns="91440" bIns="45720" rtlCol="0" anchor="t">
            <a:normAutofit/>
          </a:bodyPr>
          <a:lstStyle/>
          <a:p>
            <a:pPr marL="0" indent="0" algn="just">
              <a:buNone/>
            </a:pPr>
            <a:r>
              <a:rPr lang="en-US" sz="2000" dirty="0">
                <a:latin typeface="Times New Roman"/>
                <a:ea typeface="+mn-lt"/>
                <a:cs typeface="+mn-lt"/>
              </a:rPr>
              <a:t>The Binance Full History dataset provides minute-level cryptocurrency trading data for BTC, ETH, and BNB pairs since 2017, useful for market analysis and ML projects. It preprocesses data to classify market states ("Normal" or "Active") based on price movements, volatility, and volume. A transition matrix visualizes state probabilities, aiding in understanding market dynamics</a:t>
            </a:r>
            <a:r>
              <a:rPr lang="en-US" sz="3200" dirty="0">
                <a:ea typeface="+mn-lt"/>
                <a:cs typeface="+mn-lt"/>
              </a:rPr>
              <a:t>.</a:t>
            </a:r>
            <a:endParaRPr lang="en-US" sz="3200" dirty="0">
              <a:ea typeface="Calibri" panose="020F0502020204030204"/>
              <a:cs typeface="Calibri" panose="020F0502020204030204"/>
            </a:endParaRPr>
          </a:p>
        </p:txBody>
      </p:sp>
      <p:sp>
        <p:nvSpPr>
          <p:cNvPr id="10" name="Text Placeholder 9">
            <a:extLst>
              <a:ext uri="{FF2B5EF4-FFF2-40B4-BE49-F238E27FC236}">
                <a16:creationId xmlns:a16="http://schemas.microsoft.com/office/drawing/2014/main" id="{80B30BE7-7A35-85E1-2CA3-DD9E93B08508}"/>
              </a:ext>
            </a:extLst>
          </p:cNvPr>
          <p:cNvSpPr>
            <a:spLocks noGrp="1"/>
          </p:cNvSpPr>
          <p:nvPr>
            <p:ph type="body" sz="quarter" idx="3"/>
          </p:nvPr>
        </p:nvSpPr>
        <p:spPr/>
        <p:txBody>
          <a:bodyPr vert="horz" lIns="91440" tIns="45720" rIns="91440" bIns="45720" rtlCol="0" anchor="ctr">
            <a:normAutofit/>
          </a:bodyPr>
          <a:lstStyle/>
          <a:p>
            <a:pPr algn="ctr"/>
            <a:r>
              <a:rPr lang="en-US">
                <a:latin typeface="Times New Roman"/>
                <a:ea typeface="Calibri"/>
                <a:cs typeface="Calibri"/>
              </a:rPr>
              <a:t>Weather Dataset</a:t>
            </a:r>
          </a:p>
        </p:txBody>
      </p:sp>
      <p:sp>
        <p:nvSpPr>
          <p:cNvPr id="11" name="Content Placeholder 10">
            <a:extLst>
              <a:ext uri="{FF2B5EF4-FFF2-40B4-BE49-F238E27FC236}">
                <a16:creationId xmlns:a16="http://schemas.microsoft.com/office/drawing/2014/main" id="{6FC93E44-C8C3-319F-4CF6-9F17948F8F29}"/>
              </a:ext>
            </a:extLst>
          </p:cNvPr>
          <p:cNvSpPr>
            <a:spLocks noGrp="1"/>
          </p:cNvSpPr>
          <p:nvPr>
            <p:ph sz="quarter" idx="4"/>
          </p:nvPr>
        </p:nvSpPr>
        <p:spPr/>
        <p:txBody>
          <a:bodyPr vert="horz" lIns="91440" tIns="45720" rIns="91440" bIns="45720" rtlCol="0" anchor="t">
            <a:noAutofit/>
          </a:bodyPr>
          <a:lstStyle/>
          <a:p>
            <a:pPr marL="0" indent="0" algn="just">
              <a:buNone/>
            </a:pPr>
            <a:r>
              <a:rPr lang="en-US" sz="2000" dirty="0">
                <a:latin typeface="Times New Roman"/>
                <a:ea typeface="+mn-lt"/>
                <a:cs typeface="+mn-lt"/>
              </a:rPr>
              <a:t>The meteorological dataset contains 52,696 rows and 22 columns, including parameters like temperature, pressure, humidity, wind velocity, and solar radiation. Strong correlations exist between temperature, vapor pressure, and potential temperature, while solar and photosynthetic radiation are nearly identical. Rainfall shows a moderate correlation with its duration, while some variables have weak associations.</a:t>
            </a:r>
            <a:endParaRPr lang="en-US" sz="2000" dirty="0">
              <a:latin typeface="Times New Roman"/>
              <a:cs typeface="Times New Roman"/>
            </a:endParaRPr>
          </a:p>
        </p:txBody>
      </p:sp>
      <p:sp>
        <p:nvSpPr>
          <p:cNvPr id="8" name="object 3">
            <a:extLst>
              <a:ext uri="{FF2B5EF4-FFF2-40B4-BE49-F238E27FC236}">
                <a16:creationId xmlns:a16="http://schemas.microsoft.com/office/drawing/2014/main" id="{C5B68565-76C6-3C3E-491C-1F8405672553}"/>
              </a:ext>
            </a:extLst>
          </p:cNvPr>
          <p:cNvSpPr txBox="1">
            <a:spLocks noEditPoints="1"/>
          </p:cNvSpPr>
          <p:nvPr/>
        </p:nvSpPr>
        <p:spPr>
          <a:xfrm>
            <a:off x="306645" y="1829321"/>
            <a:ext cx="5485586" cy="443711"/>
          </a:xfrm>
          <a:prstGeom prst="rect">
            <a:avLst/>
          </a:prstGeom>
        </p:spPr>
        <p:txBody>
          <a:bodyPr vert="horz" wrap="square" lIns="0" tIns="1270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endParaRPr lang="en-US" sz="2800" b="0" kern="0" spc="-25">
              <a:solidFill>
                <a:schemeClr val="tx1"/>
              </a:solidFill>
              <a:latin typeface="Calibri"/>
              <a:ea typeface="Calibri Light"/>
              <a:cs typeface="Times New Roman" panose="02020603050405020304" pitchFamily="18" charset="0"/>
            </a:endParaRPr>
          </a:p>
        </p:txBody>
      </p:sp>
    </p:spTree>
    <p:extLst>
      <p:ext uri="{BB962C8B-B14F-4D97-AF65-F5344CB8AC3E}">
        <p14:creationId xmlns:p14="http://schemas.microsoft.com/office/powerpoint/2010/main" val="235184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diagram&#10;&#10;AI-generated content may be incorrect.">
            <a:extLst>
              <a:ext uri="{FF2B5EF4-FFF2-40B4-BE49-F238E27FC236}">
                <a16:creationId xmlns:a16="http://schemas.microsoft.com/office/drawing/2014/main" id="{38F4B351-4DD4-2257-1CC5-9D31CEC62797}"/>
              </a:ext>
            </a:extLst>
          </p:cNvPr>
          <p:cNvPicPr>
            <a:picLocks noChangeAspect="1"/>
          </p:cNvPicPr>
          <p:nvPr/>
        </p:nvPicPr>
        <p:blipFill>
          <a:blip r:embed="rId2"/>
          <a:stretch>
            <a:fillRect/>
          </a:stretch>
        </p:blipFill>
        <p:spPr>
          <a:xfrm>
            <a:off x="6897865" y="635266"/>
            <a:ext cx="2892123" cy="5808453"/>
          </a:xfrm>
          <a:prstGeom prst="rect">
            <a:avLst/>
          </a:prstGeom>
        </p:spPr>
      </p:pic>
      <p:sp>
        <p:nvSpPr>
          <p:cNvPr id="6" name="TextBox 5">
            <a:extLst>
              <a:ext uri="{FF2B5EF4-FFF2-40B4-BE49-F238E27FC236}">
                <a16:creationId xmlns:a16="http://schemas.microsoft.com/office/drawing/2014/main" id="{CD6A4298-4068-0E8D-4BF8-5AF1F8FD35D7}"/>
              </a:ext>
            </a:extLst>
          </p:cNvPr>
          <p:cNvSpPr txBox="1"/>
          <p:nvPr/>
        </p:nvSpPr>
        <p:spPr>
          <a:xfrm>
            <a:off x="296333" y="2850444"/>
            <a:ext cx="39511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Calibri"/>
                <a:cs typeface="Calibri"/>
              </a:rPr>
              <a:t>Architecture Diagram</a:t>
            </a:r>
          </a:p>
        </p:txBody>
      </p:sp>
    </p:spTree>
    <p:extLst>
      <p:ext uri="{BB962C8B-B14F-4D97-AF65-F5344CB8AC3E}">
        <p14:creationId xmlns:p14="http://schemas.microsoft.com/office/powerpoint/2010/main" val="216191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645-E392-C286-5180-E588820FE83B}"/>
              </a:ext>
            </a:extLst>
          </p:cNvPr>
          <p:cNvSpPr>
            <a:spLocks noGrp="1"/>
          </p:cNvSpPr>
          <p:nvPr>
            <p:ph type="title"/>
          </p:nvPr>
        </p:nvSpPr>
        <p:spPr>
          <a:xfrm>
            <a:off x="694426" y="5691"/>
            <a:ext cx="10515600" cy="1325563"/>
          </a:xfrm>
        </p:spPr>
        <p:txBody>
          <a:bodyPr/>
          <a:lstStyle/>
          <a:p>
            <a:r>
              <a:rPr lang="en-US" b="1" dirty="0">
                <a:ea typeface="Calibri Light"/>
                <a:cs typeface="Calibri Light"/>
              </a:rPr>
              <a:t>Model Parameters</a:t>
            </a:r>
            <a:endParaRPr lang="en-US" b="1" dirty="0"/>
          </a:p>
        </p:txBody>
      </p:sp>
      <p:pic>
        <p:nvPicPr>
          <p:cNvPr id="9" name="Picture 8" descr="A table with text and numbers&#10;&#10;AI-generated content may be incorrect.">
            <a:extLst>
              <a:ext uri="{FF2B5EF4-FFF2-40B4-BE49-F238E27FC236}">
                <a16:creationId xmlns:a16="http://schemas.microsoft.com/office/drawing/2014/main" id="{677129E9-3763-0C62-D5A2-23F8EB4554C1}"/>
              </a:ext>
            </a:extLst>
          </p:cNvPr>
          <p:cNvPicPr>
            <a:picLocks noChangeAspect="1"/>
          </p:cNvPicPr>
          <p:nvPr/>
        </p:nvPicPr>
        <p:blipFill>
          <a:blip r:embed="rId2"/>
          <a:stretch>
            <a:fillRect/>
          </a:stretch>
        </p:blipFill>
        <p:spPr>
          <a:xfrm>
            <a:off x="1780432" y="1107056"/>
            <a:ext cx="8357966" cy="5520906"/>
          </a:xfrm>
          <a:prstGeom prst="rect">
            <a:avLst/>
          </a:prstGeom>
        </p:spPr>
      </p:pic>
    </p:spTree>
    <p:extLst>
      <p:ext uri="{BB962C8B-B14F-4D97-AF65-F5344CB8AC3E}">
        <p14:creationId xmlns:p14="http://schemas.microsoft.com/office/powerpoint/2010/main" val="110206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with numbers and text&#10;&#10;AI-generated content may be incorrect.">
            <a:extLst>
              <a:ext uri="{FF2B5EF4-FFF2-40B4-BE49-F238E27FC236}">
                <a16:creationId xmlns:a16="http://schemas.microsoft.com/office/drawing/2014/main" id="{4C7A52D6-CDD3-F56F-A37D-AAEE3551C966}"/>
              </a:ext>
            </a:extLst>
          </p:cNvPr>
          <p:cNvPicPr>
            <a:picLocks noChangeAspect="1"/>
          </p:cNvPicPr>
          <p:nvPr/>
        </p:nvPicPr>
        <p:blipFill>
          <a:blip r:embed="rId2"/>
          <a:stretch>
            <a:fillRect/>
          </a:stretch>
        </p:blipFill>
        <p:spPr>
          <a:xfrm>
            <a:off x="1476375" y="1204913"/>
            <a:ext cx="9239250" cy="4448175"/>
          </a:xfrm>
          <a:prstGeom prst="rect">
            <a:avLst/>
          </a:prstGeom>
        </p:spPr>
      </p:pic>
    </p:spTree>
    <p:extLst>
      <p:ext uri="{BB962C8B-B14F-4D97-AF65-F5344CB8AC3E}">
        <p14:creationId xmlns:p14="http://schemas.microsoft.com/office/powerpoint/2010/main" val="2098501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7</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1_Office Theme</vt:lpstr>
      <vt:lpstr> MAMBA WITH MARKOV CHAIN ON TIME SERIES DATASETS WITH DOMAIN GENERALIZATION</vt:lpstr>
      <vt:lpstr>INTRODUCTION</vt:lpstr>
      <vt:lpstr>PowerPoint Presentation</vt:lpstr>
      <vt:lpstr>PROBLEM STATEMENT</vt:lpstr>
      <vt:lpstr>OBJECTIVE</vt:lpstr>
      <vt:lpstr>METHODOLOGY</vt:lpstr>
      <vt:lpstr>PowerPoint Presentation</vt:lpstr>
      <vt:lpstr>Model Parameters</vt:lpstr>
      <vt:lpstr>PowerPoint Presentation</vt:lpstr>
      <vt:lpstr>Results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Skin Lesion Classification Accuracy: A Deep Learning Approach using RexNet 150 for Improved Dermatological Diagnosis</dc:title>
  <dc:creator>I R Oviya</dc:creator>
  <cp:revision>149</cp:revision>
  <dcterms:created xsi:type="dcterms:W3CDTF">2024-06-21T04:27:37Z</dcterms:created>
  <dcterms:modified xsi:type="dcterms:W3CDTF">2025-04-02T02:29:27Z</dcterms:modified>
</cp:coreProperties>
</file>