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65" r:id="rId4"/>
    <p:sldId id="287" r:id="rId5"/>
    <p:sldId id="266" r:id="rId6"/>
    <p:sldId id="286" r:id="rId7"/>
    <p:sldId id="276" r:id="rId8"/>
    <p:sldId id="269" r:id="rId9"/>
    <p:sldId id="280" r:id="rId10"/>
    <p:sldId id="281" r:id="rId11"/>
    <p:sldId id="277" r:id="rId12"/>
    <p:sldId id="282" r:id="rId13"/>
    <p:sldId id="283" r:id="rId14"/>
    <p:sldId id="278" r:id="rId15"/>
    <p:sldId id="284" r:id="rId16"/>
    <p:sldId id="285" r:id="rId17"/>
    <p:sldId id="27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72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502-202F-4764-8C6E-BE292844E5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EB10F3-7C51-4FD0-B440-EA364059B02B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502-202F-4764-8C6E-BE292844E5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B10F3-7C51-4FD0-B440-EA364059B0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hinkpalm.com/blogs/chatbots-understand-emotions-with-sentiment-analysi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3284984"/>
            <a:ext cx="9505056" cy="14401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Chat Bot Using Semantic and Sentiment 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4941168"/>
            <a:ext cx="10357792" cy="1201688"/>
          </a:xfrm>
        </p:spPr>
        <p:txBody>
          <a:bodyPr>
            <a:normAutofit/>
          </a:bodyPr>
          <a:lstStyle/>
          <a:p>
            <a:r>
              <a:rPr lang="en-IN" dirty="0" smtClean="0"/>
              <a:t>By,</a:t>
            </a:r>
            <a:endParaRPr lang="en-IN" dirty="0" smtClean="0"/>
          </a:p>
          <a:p>
            <a:r>
              <a:rPr lang="en-IN" dirty="0" err="1" smtClean="0"/>
              <a:t>Balaji</a:t>
            </a:r>
            <a:r>
              <a:rPr lang="en-IN" dirty="0" smtClean="0"/>
              <a:t> S(2018103014)  </a:t>
            </a:r>
            <a:r>
              <a:rPr lang="en-IN" dirty="0" err="1" smtClean="0"/>
              <a:t>Dhananjeyan</a:t>
            </a:r>
            <a:r>
              <a:rPr lang="en-IN" dirty="0" smtClean="0"/>
              <a:t> AK(2018103523)   Vijay JA(2018103</a:t>
            </a:r>
            <a:r>
              <a:rPr lang="en-US" altLang="en-IN" dirty="0" smtClean="0"/>
              <a:t>622</a:t>
            </a:r>
            <a:r>
              <a:rPr lang="en-IN"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964907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 smtClean="0"/>
              <a:t>Lexical Phase: (Content Scrapping)</a:t>
            </a:r>
            <a:endParaRPr lang="en-IN" sz="3000" dirty="0" smtClean="0"/>
          </a:p>
          <a:p>
            <a:r>
              <a:rPr lang="en-IN" dirty="0" err="1" smtClean="0"/>
              <a:t>Pseudocode</a:t>
            </a:r>
            <a:r>
              <a:rPr lang="en-IN" dirty="0" smtClean="0"/>
              <a:t>: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input=</a:t>
            </a:r>
            <a:r>
              <a:rPr lang="en-IN" dirty="0" err="1" smtClean="0"/>
              <a:t>get_input</a:t>
            </a:r>
            <a:r>
              <a:rPr lang="en-IN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input.lower</a:t>
            </a:r>
            <a:r>
              <a:rPr lang="en-IN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sentence_tokenize</a:t>
            </a:r>
            <a:r>
              <a:rPr lang="en-IN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word_tokenize</a:t>
            </a:r>
            <a:r>
              <a:rPr lang="en-IN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 token in tokens: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 lemmatize(token)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remove_punct_dict</a:t>
            </a:r>
            <a:r>
              <a:rPr lang="en-IN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normalize: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  </a:t>
            </a:r>
            <a:r>
              <a:rPr lang="en-IN" dirty="0" err="1" smtClean="0"/>
              <a:t>Lemtokens</a:t>
            </a:r>
            <a:r>
              <a:rPr lang="en-IN" dirty="0" smtClean="0"/>
              <a:t>(</a:t>
            </a:r>
            <a:r>
              <a:rPr lang="en-IN" dirty="0" err="1" smtClean="0"/>
              <a:t>nltk.word_tokenize</a:t>
            </a:r>
            <a:r>
              <a:rPr lang="en-IN" dirty="0" smtClean="0"/>
              <a:t>(</a:t>
            </a:r>
            <a:r>
              <a:rPr lang="en-IN" dirty="0" err="1" smtClean="0"/>
              <a:t>text.lower</a:t>
            </a:r>
            <a:r>
              <a:rPr lang="en-IN" dirty="0" smtClean="0"/>
              <a:t>().</a:t>
            </a:r>
            <a:r>
              <a:rPr lang="en-IN" dirty="0" err="1" smtClean="0"/>
              <a:t>removepunct</a:t>
            </a:r>
            <a:r>
              <a:rPr lang="en-IN" dirty="0" smtClean="0"/>
              <a:t>())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2" t="12221" r="18633" b="40667"/>
          <a:stretch>
            <a:fillRect/>
          </a:stretch>
        </p:blipFill>
        <p:spPr>
          <a:xfrm>
            <a:off x="6456040" y="2348880"/>
            <a:ext cx="5606893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2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Sentiment Analysis Check:</a:t>
            </a:r>
            <a:endParaRPr lang="en-IN" sz="2000" b="1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next step </a:t>
            </a:r>
            <a:r>
              <a:rPr lang="en-US" sz="2000" dirty="0" smtClean="0"/>
              <a:t>is </a:t>
            </a:r>
            <a:r>
              <a:rPr lang="en-US" sz="2000" dirty="0"/>
              <a:t>to improve user experience. After all, it isn't enough to just provide the right answers, you want to create a delightful experience for </a:t>
            </a:r>
            <a:r>
              <a:rPr lang="en-US" sz="2000" dirty="0" smtClean="0"/>
              <a:t>users. </a:t>
            </a:r>
            <a:r>
              <a:rPr lang="en-US" sz="2000" dirty="0"/>
              <a:t>With the help of </a:t>
            </a:r>
            <a:r>
              <a:rPr lang="en-IN" sz="2000" b="1" dirty="0">
                <a:hlinkClick r:id="rId1"/>
              </a:rPr>
              <a:t>sentiment </a:t>
            </a:r>
            <a:r>
              <a:rPr lang="en-US" sz="2000" b="1" u="sng" dirty="0">
                <a:hlinkClick r:id="rId1"/>
              </a:rPr>
              <a:t>analysis</a:t>
            </a:r>
            <a:r>
              <a:rPr lang="en-US" sz="2000" dirty="0"/>
              <a:t>, </a:t>
            </a:r>
            <a:r>
              <a:rPr lang="en-US" sz="2000" dirty="0" smtClean="0"/>
              <a:t>chat bots </a:t>
            </a:r>
            <a:r>
              <a:rPr lang="en-US" sz="2000" dirty="0"/>
              <a:t>could understand whether the conversation was going well and respond to customer emotions </a:t>
            </a:r>
            <a:r>
              <a:rPr lang="en-US" sz="2000" dirty="0" smtClean="0"/>
              <a:t>accordingly.</a:t>
            </a:r>
            <a:endParaRPr lang="en-US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most basic form of analysis on textual data is to take out the word frequency. A single </a:t>
            </a:r>
            <a:r>
              <a:rPr lang="en-IN" sz="2000" dirty="0" smtClean="0"/>
              <a:t>question </a:t>
            </a:r>
            <a:r>
              <a:rPr lang="en-IN" sz="2000" dirty="0"/>
              <a:t>is too small of an entity to find out the distribution of words, hence, the analysis of the frequency of words would be done on all positive tweets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  <a:p>
            <a:endParaRPr lang="en-I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967571" cy="1076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POSITIVE AND NEGATIVE RESPONSES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measure to find the intensity of words – whether positive or negative is fixed known as </a:t>
            </a:r>
            <a:r>
              <a:rPr lang="en-IN" b="1" dirty="0" smtClean="0"/>
              <a:t>Semantic Polarity</a:t>
            </a:r>
            <a:endParaRPr lang="en-IN" b="1" dirty="0" smtClean="0"/>
          </a:p>
          <a:p>
            <a:r>
              <a:rPr lang="en-IN" dirty="0" smtClean="0"/>
              <a:t>Keywords are stored as key-value pairs with semantic polarity as values</a:t>
            </a:r>
            <a:r>
              <a:rPr lang="en-IN" b="1" dirty="0" smtClean="0"/>
              <a:t>.</a:t>
            </a:r>
            <a:endParaRPr lang="en-IN" b="1" dirty="0" smtClean="0"/>
          </a:p>
          <a:p>
            <a:r>
              <a:rPr lang="en-IN" dirty="0" smtClean="0"/>
              <a:t>Inputs are made into </a:t>
            </a:r>
            <a:r>
              <a:rPr lang="en-IN" b="1" dirty="0" err="1"/>
              <a:t>T</a:t>
            </a:r>
            <a:r>
              <a:rPr lang="en-IN" b="1" dirty="0" err="1" smtClean="0"/>
              <a:t>extBlobs</a:t>
            </a:r>
            <a:r>
              <a:rPr lang="en-IN" dirty="0" smtClean="0"/>
              <a:t> which are objects used for text processing in NLP.</a:t>
            </a:r>
            <a:endParaRPr lang="en-IN" dirty="0" smtClean="0"/>
          </a:p>
          <a:p>
            <a:r>
              <a:rPr lang="en-IN" b="1" dirty="0" err="1" smtClean="0"/>
              <a:t>SentimentIntensityAnalyzer</a:t>
            </a:r>
            <a:r>
              <a:rPr lang="en-IN" b="1" dirty="0" smtClean="0"/>
              <a:t> is called into play and </a:t>
            </a:r>
            <a:r>
              <a:rPr lang="en-IN" b="1" dirty="0" err="1" smtClean="0"/>
              <a:t>textblob.intensity</a:t>
            </a:r>
            <a:r>
              <a:rPr lang="en-IN" b="1" dirty="0" smtClean="0"/>
              <a:t>() is evaluated.</a:t>
            </a:r>
            <a:endParaRPr lang="en-IN" b="1" dirty="0" smtClean="0"/>
          </a:p>
          <a:p>
            <a:r>
              <a:rPr lang="en-IN" b="1" dirty="0" smtClean="0"/>
              <a:t>If polarity is positive, it reveals that it is a positive response. In that case, a random positive and enthusiastic reply is given by </a:t>
            </a:r>
            <a:r>
              <a:rPr lang="en-IN" b="1" dirty="0" err="1" smtClean="0"/>
              <a:t>chatbot</a:t>
            </a:r>
            <a:r>
              <a:rPr lang="en-IN" b="1" dirty="0" smtClean="0"/>
              <a:t> using </a:t>
            </a:r>
            <a:r>
              <a:rPr lang="en-IN" b="1" dirty="0" err="1" smtClean="0"/>
              <a:t>random.choice</a:t>
            </a:r>
            <a:r>
              <a:rPr lang="en-IN" b="1" dirty="0" smtClean="0"/>
              <a:t>() function</a:t>
            </a:r>
            <a:endParaRPr lang="en-IN" b="1" dirty="0" smtClean="0"/>
          </a:p>
          <a:p>
            <a:r>
              <a:rPr lang="en-IN" b="1" dirty="0" smtClean="0"/>
              <a:t>Else, focus is given on asking about why the user is not interested looking on to negative response answering dictionary</a:t>
            </a:r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9144000" cy="1143000"/>
          </a:xfrm>
        </p:spPr>
        <p:txBody>
          <a:bodyPr/>
          <a:lstStyle/>
          <a:p>
            <a:r>
              <a:rPr lang="en-IN" dirty="0" smtClean="0"/>
              <a:t>Sentiment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800200"/>
            <a:ext cx="9001000" cy="6057800"/>
          </a:xfrm>
        </p:spPr>
        <p:txBody>
          <a:bodyPr>
            <a:normAutofit/>
          </a:bodyPr>
          <a:lstStyle/>
          <a:p>
            <a:r>
              <a:rPr lang="en-IN" dirty="0" err="1" smtClean="0"/>
              <a:t>Pseudocode</a:t>
            </a:r>
            <a:r>
              <a:rPr lang="en-IN" dirty="0" smtClean="0"/>
              <a:t>:</a:t>
            </a:r>
            <a:endParaRPr lang="en-IN" dirty="0" smtClean="0"/>
          </a:p>
          <a:p>
            <a:pPr marL="0" indent="0">
              <a:buNone/>
            </a:pPr>
            <a:r>
              <a:rPr lang="en-IN" dirty="0" err="1"/>
              <a:t>d</a:t>
            </a:r>
            <a:r>
              <a:rPr lang="en-IN" dirty="0" err="1" smtClean="0"/>
              <a:t>ef</a:t>
            </a:r>
            <a:r>
              <a:rPr lang="en-IN" dirty="0" smtClean="0"/>
              <a:t> semantic: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Importing  </a:t>
            </a:r>
            <a:r>
              <a:rPr lang="en-IN" dirty="0" err="1" smtClean="0"/>
              <a:t>SentimentAnalyzer</a:t>
            </a:r>
            <a:r>
              <a:rPr lang="en-IN" dirty="0" smtClean="0"/>
              <a:t> and considering a </a:t>
            </a:r>
            <a:r>
              <a:rPr lang="en-IN" dirty="0" err="1" smtClean="0"/>
              <a:t>textblob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analysis &lt;- </a:t>
            </a:r>
            <a:r>
              <a:rPr lang="en-IN" dirty="0" err="1" smtClean="0"/>
              <a:t>textBlob</a:t>
            </a:r>
            <a:r>
              <a:rPr lang="en-IN" dirty="0" smtClean="0"/>
              <a:t>(word)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 err="1" smtClean="0"/>
              <a:t>analysis.semantic</a:t>
            </a:r>
            <a:r>
              <a:rPr lang="en-IN" dirty="0" smtClean="0"/>
              <a:t> polarity &gt;0: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 err="1" smtClean="0"/>
              <a:t>positivedict</a:t>
            </a:r>
            <a:r>
              <a:rPr lang="en-IN" dirty="0" smtClean="0"/>
              <a:t>[</a:t>
            </a:r>
            <a:r>
              <a:rPr lang="en-IN" dirty="0" err="1" smtClean="0"/>
              <a:t>pick_value.random</a:t>
            </a:r>
            <a:r>
              <a:rPr lang="en-IN" dirty="0" smtClean="0"/>
              <a:t>()]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 if </a:t>
            </a:r>
            <a:r>
              <a:rPr lang="en-IN" dirty="0" err="1"/>
              <a:t>analysis.semantic</a:t>
            </a:r>
            <a:r>
              <a:rPr lang="en-IN" dirty="0"/>
              <a:t> polarity </a:t>
            </a:r>
            <a:r>
              <a:rPr lang="en-IN" dirty="0" smtClean="0"/>
              <a:t>&lt;0: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 smtClean="0"/>
              <a:t>negativedict</a:t>
            </a:r>
            <a:r>
              <a:rPr lang="en-IN" dirty="0" smtClean="0"/>
              <a:t>[</a:t>
            </a:r>
            <a:r>
              <a:rPr lang="en-IN" dirty="0" err="1" smtClean="0"/>
              <a:t>pick_value.random</a:t>
            </a:r>
            <a:r>
              <a:rPr lang="en-IN" dirty="0" smtClean="0"/>
              <a:t>()]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keyword=</a:t>
            </a:r>
            <a:r>
              <a:rPr lang="en-IN" dirty="0" err="1" smtClean="0"/>
              <a:t>analysis.strip</a:t>
            </a:r>
            <a:r>
              <a:rPr lang="en-IN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Search the </a:t>
            </a:r>
            <a:r>
              <a:rPr lang="en-IN" dirty="0" err="1" smtClean="0"/>
              <a:t>textfile</a:t>
            </a:r>
            <a:r>
              <a:rPr lang="en-IN" dirty="0" smtClean="0"/>
              <a:t>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If keyword found in </a:t>
            </a:r>
            <a:r>
              <a:rPr lang="en-IN" dirty="0" err="1" smtClean="0"/>
              <a:t>textfile</a:t>
            </a:r>
            <a:r>
              <a:rPr lang="en-IN" dirty="0" smtClean="0"/>
              <a:t>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Undergo cosine similarity and frequency calculations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smtClean="0"/>
              <a:t>Else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Ask user about details { Apologies dictionary used}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t="19860" r="46905" b="33027"/>
          <a:stretch>
            <a:fillRect/>
          </a:stretch>
        </p:blipFill>
        <p:spPr>
          <a:xfrm>
            <a:off x="6816080" y="2348880"/>
            <a:ext cx="5221088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3: Semantic Phase(Answer Generation)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67428" cy="4463752"/>
          </a:xfrm>
        </p:spPr>
        <p:txBody>
          <a:bodyPr>
            <a:normAutofit/>
          </a:bodyPr>
          <a:lstStyle/>
          <a:p>
            <a:r>
              <a:rPr lang="en-US" dirty="0"/>
              <a:t>After the initial pre-processing phase, we need to transform text into a </a:t>
            </a:r>
            <a:r>
              <a:rPr lang="en-US" b="1" dirty="0"/>
              <a:t>meaningful vector (or array) of numbers</a:t>
            </a:r>
            <a:r>
              <a:rPr lang="en-US" dirty="0"/>
              <a:t>. The bag-of-words is a representation of text that describes the occurrence of words within a document. It involves two things</a:t>
            </a:r>
            <a:r>
              <a:rPr lang="en-US" dirty="0" smtClean="0"/>
              <a:t>:</a:t>
            </a:r>
            <a:endParaRPr lang="en-IN" dirty="0"/>
          </a:p>
          <a:p>
            <a:pPr lvl="0"/>
            <a:r>
              <a:rPr lang="en-US" dirty="0"/>
              <a:t>A vocabulary of known words.</a:t>
            </a:r>
            <a:endParaRPr lang="en-IN" dirty="0"/>
          </a:p>
          <a:p>
            <a:pPr lvl="0"/>
            <a:r>
              <a:rPr lang="en-US" dirty="0"/>
              <a:t>A measure of the presence of known words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For example, if our dictionary contains the words {Learning, is, the, not, great}, and we want to </a:t>
            </a:r>
            <a:r>
              <a:rPr lang="en-US" dirty="0" err="1"/>
              <a:t>vectorize</a:t>
            </a:r>
            <a:r>
              <a:rPr lang="en-US" dirty="0"/>
              <a:t> the text </a:t>
            </a:r>
            <a:r>
              <a:rPr lang="zh-CN" altLang="en-US" dirty="0"/>
              <a:t>“</a:t>
            </a:r>
            <a:r>
              <a:rPr lang="en-US" dirty="0"/>
              <a:t>Learning is great</a:t>
            </a:r>
            <a:r>
              <a:rPr lang="zh-CN" altLang="en-US" dirty="0"/>
              <a:t>”</a:t>
            </a:r>
            <a:r>
              <a:rPr lang="en-US" dirty="0"/>
              <a:t>, we would have the following vector: (1, 1, 0, 0, 1).</a:t>
            </a:r>
            <a:endParaRPr lang="en-IN" dirty="0"/>
          </a:p>
          <a:p>
            <a:pPr lvl="0"/>
            <a:r>
              <a:rPr lang="en-IN" dirty="0" smtClean="0"/>
              <a:t>We use following two approach to penalise more frequent but non informational words.</a:t>
            </a:r>
            <a:endParaRPr lang="en-IN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 smtClean="0"/>
              <a:t>Term Frequency</a:t>
            </a:r>
            <a:endParaRPr lang="en-IN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 smtClean="0"/>
              <a:t>Inverse Document Frequency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260648"/>
            <a:ext cx="8911687" cy="1280890"/>
          </a:xfrm>
        </p:spPr>
        <p:txBody>
          <a:bodyPr/>
          <a:lstStyle/>
          <a:p>
            <a:r>
              <a:rPr lang="en-IN" dirty="0" smtClean="0"/>
              <a:t>TF-IDF and COSINE SIMILARITY APPROACH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612" y="1541537"/>
            <a:ext cx="8915400" cy="45652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Term Frequency: is a scoring of the frequency of the word in the current document.</a:t>
            </a:r>
            <a:endParaRPr lang="en-IN" dirty="0"/>
          </a:p>
          <a:p>
            <a:r>
              <a:rPr lang="en-IN" dirty="0" smtClean="0"/>
              <a:t>TF = (Number of times term t appears in document)/(Number of terms in document)</a:t>
            </a:r>
            <a:endParaRPr lang="en-IN" dirty="0" smtClean="0"/>
          </a:p>
          <a:p>
            <a:r>
              <a:rPr lang="en-US" dirty="0"/>
              <a:t>Inverse Document Frequency: is a scoring of how rare the word is across documents.</a:t>
            </a:r>
            <a:endParaRPr lang="en-IN" dirty="0"/>
          </a:p>
          <a:p>
            <a:r>
              <a:rPr lang="en-US" dirty="0"/>
              <a:t>Inverse Document Frequency: is a scoring of how rare the word is across documents.</a:t>
            </a:r>
            <a:endParaRPr lang="en-IN" dirty="0"/>
          </a:p>
          <a:p>
            <a:r>
              <a:rPr lang="en-IN" dirty="0" smtClean="0"/>
              <a:t>IDF = 1+log(N/n) [N-number of documents and n is number of documents where t has appeared in]</a:t>
            </a:r>
            <a:endParaRPr lang="en-IN" dirty="0" smtClean="0"/>
          </a:p>
          <a:p>
            <a:r>
              <a:rPr lang="en-US" dirty="0"/>
              <a:t>This weight is a statistical measure used to evaluate how important a word is to a document in a collection or </a:t>
            </a:r>
            <a:r>
              <a:rPr lang="en-US" dirty="0" smtClean="0"/>
              <a:t>corpus</a:t>
            </a:r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Document </a:t>
            </a:r>
            <a:r>
              <a:rPr lang="en-IN" dirty="0" err="1" smtClean="0"/>
              <a:t>Similiarity</a:t>
            </a:r>
            <a:r>
              <a:rPr lang="en-IN" dirty="0" smtClean="0"/>
              <a:t> is looked upon and answer is based on these factors. If it </a:t>
            </a:r>
            <a:r>
              <a:rPr lang="en-IN" dirty="0" err="1" smtClean="0"/>
              <a:t>could’nt</a:t>
            </a:r>
            <a:r>
              <a:rPr lang="en-IN" dirty="0" smtClean="0"/>
              <a:t> find </a:t>
            </a:r>
            <a:r>
              <a:rPr lang="en-IN" dirty="0" err="1" smtClean="0"/>
              <a:t>answer,it</a:t>
            </a:r>
            <a:r>
              <a:rPr lang="en-IN" dirty="0" smtClean="0"/>
              <a:t> requests users to be more precise</a:t>
            </a:r>
            <a:endParaRPr lang="en-IN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71664" y="6106749"/>
            <a:ext cx="6048672" cy="484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6616" tIns="133308" rIns="266616" bIns="133308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Microsoft YaHei" panose="020B0503020204020204" pitchFamily="34" charset="-122"/>
              </a:rPr>
              <a:t>Cosine Similarity (d1, d2) =  Dot product(d1, d2) / ||d1|| * ||d2||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857" y="547910"/>
            <a:ext cx="8911687" cy="1280890"/>
          </a:xfrm>
        </p:spPr>
        <p:txBody>
          <a:bodyPr/>
          <a:lstStyle/>
          <a:p>
            <a:r>
              <a:rPr lang="en-IN" dirty="0" smtClean="0"/>
              <a:t>Semantic </a:t>
            </a:r>
            <a:r>
              <a:rPr lang="en-IN" dirty="0" smtClean="0"/>
              <a:t>Phase(Answer Generation)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856720"/>
            <a:ext cx="9144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err="1" smtClean="0"/>
              <a:t>Pseudocode</a:t>
            </a:r>
            <a:r>
              <a:rPr lang="en-IN" dirty="0" smtClean="0"/>
              <a:t>: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 </a:t>
            </a:r>
            <a:r>
              <a:rPr lang="en-IN" dirty="0" err="1" smtClean="0"/>
              <a:t>userResponse</a:t>
            </a:r>
            <a:r>
              <a:rPr lang="en-IN" dirty="0" smtClean="0"/>
              <a:t>: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if sentence &lt;- ABOUT: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Answer(</a:t>
            </a:r>
            <a:r>
              <a:rPr lang="en-IN" dirty="0" err="1" smtClean="0"/>
              <a:t>about_resp</a:t>
            </a:r>
            <a:r>
              <a:rPr lang="en-IN" dirty="0" smtClean="0"/>
              <a:t>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 if sentence &lt;- Greetings: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Answer(</a:t>
            </a:r>
            <a:r>
              <a:rPr lang="en-IN" dirty="0" err="1" smtClean="0"/>
              <a:t>greeting_resp</a:t>
            </a:r>
            <a:r>
              <a:rPr lang="en-IN" dirty="0" smtClean="0"/>
              <a:t>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append tokens and normalize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Vectorize</a:t>
            </a:r>
            <a:r>
              <a:rPr lang="en-IN" dirty="0" smtClean="0"/>
              <a:t> keywords and transform to root (Stemming)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[</a:t>
            </a:r>
            <a:r>
              <a:rPr lang="en-IN" dirty="0" err="1" smtClean="0"/>
              <a:t>Tfidfvec</a:t>
            </a:r>
            <a:r>
              <a:rPr lang="en-IN" dirty="0" smtClean="0"/>
              <a:t>=</a:t>
            </a:r>
            <a:r>
              <a:rPr lang="en-IN" dirty="0" err="1" smtClean="0"/>
              <a:t>Vectorizer</a:t>
            </a:r>
            <a:r>
              <a:rPr lang="en-IN" dirty="0" smtClean="0"/>
              <a:t>()]  { TF/IDF approach used 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Cosine Similarity: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vect</a:t>
            </a:r>
            <a:r>
              <a:rPr lang="en-IN" dirty="0" smtClean="0"/>
              <a:t>=</a:t>
            </a:r>
            <a:r>
              <a:rPr lang="en-IN" dirty="0" err="1" smtClean="0"/>
              <a:t>Tfidf</a:t>
            </a:r>
            <a:r>
              <a:rPr lang="en-IN" dirty="0"/>
              <a:t> </a:t>
            </a:r>
            <a:r>
              <a:rPr lang="en-IN" dirty="0" smtClean="0"/>
              <a:t>transformed to roots   {Stemming and Lemmatizing}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cosine_similarity</a:t>
            </a:r>
            <a:r>
              <a:rPr lang="en-IN" dirty="0" smtClean="0"/>
              <a:t>(</a:t>
            </a:r>
            <a:r>
              <a:rPr lang="en-IN" dirty="0" err="1" smtClean="0"/>
              <a:t>vect</a:t>
            </a:r>
            <a:r>
              <a:rPr lang="en-IN" dirty="0" smtClean="0"/>
              <a:t>[-1],</a:t>
            </a:r>
            <a:r>
              <a:rPr lang="en-IN" dirty="0" err="1" smtClean="0"/>
              <a:t>vect</a:t>
            </a:r>
            <a:r>
              <a:rPr lang="en-IN" dirty="0" smtClean="0"/>
              <a:t>);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7127" r="42622" b="45761"/>
          <a:stretch>
            <a:fillRect/>
          </a:stretch>
        </p:blipFill>
        <p:spPr>
          <a:xfrm>
            <a:off x="6312024" y="1507096"/>
            <a:ext cx="5651965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-171400"/>
            <a:ext cx="3505199" cy="9763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568" y="804912"/>
            <a:ext cx="8856984" cy="605308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C. J. N. J. S. S. </a:t>
            </a:r>
            <a:r>
              <a:rPr lang="en-IN" dirty="0" err="1"/>
              <a:t>Divya</a:t>
            </a:r>
            <a:r>
              <a:rPr lang="en-IN" dirty="0"/>
              <a:t> </a:t>
            </a:r>
            <a:r>
              <a:rPr lang="en-IN" dirty="0" err="1"/>
              <a:t>Madhu</a:t>
            </a:r>
            <a:r>
              <a:rPr lang="en-IN" dirty="0"/>
              <a:t>, "A novel approach for medical assistance  using  trained  </a:t>
            </a:r>
            <a:r>
              <a:rPr lang="en-IN" dirty="0" err="1"/>
              <a:t>chatbot</a:t>
            </a:r>
            <a:r>
              <a:rPr lang="en-IN" dirty="0"/>
              <a:t>,"  in  International Conference  on  Inventive  Communication  and Computational Technologies (ICICCT), 2017.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2] S. A. N. H. </a:t>
            </a:r>
            <a:r>
              <a:rPr lang="en-IN" dirty="0" err="1"/>
              <a:t>Hameedullah</a:t>
            </a:r>
            <a:r>
              <a:rPr lang="en-IN" dirty="0"/>
              <a:t> </a:t>
            </a:r>
            <a:r>
              <a:rPr lang="en-IN" dirty="0" err="1"/>
              <a:t>Kazi</a:t>
            </a:r>
            <a:r>
              <a:rPr lang="en-IN" dirty="0"/>
              <a:t>, "Effect of </a:t>
            </a:r>
            <a:r>
              <a:rPr lang="en-IN" dirty="0" err="1"/>
              <a:t>Chatbot</a:t>
            </a:r>
            <a:r>
              <a:rPr lang="en-IN" dirty="0"/>
              <a:t> Systems on Student’s Learning Outcomes," SYLWAN, 2019.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3] BORKAN,  "www.blog.casper.com,"  21  </a:t>
            </a:r>
            <a:r>
              <a:rPr lang="en-IN" dirty="0" err="1"/>
              <a:t>september</a:t>
            </a:r>
            <a:r>
              <a:rPr lang="en-IN" dirty="0"/>
              <a:t>  2016. [Online].  Available:  https://blog.casper.com/meet-insomnobot-3000/. </a:t>
            </a:r>
            <a:endParaRPr lang="en-IN" dirty="0" smtClean="0"/>
          </a:p>
          <a:p>
            <a:r>
              <a:rPr lang="en-IN" dirty="0" smtClean="0"/>
              <a:t>[4</a:t>
            </a:r>
            <a:r>
              <a:rPr lang="en-IN" dirty="0"/>
              <a:t>] D. B. </a:t>
            </a:r>
            <a:r>
              <a:rPr lang="en-IN" dirty="0" err="1"/>
              <a:t>Mesko</a:t>
            </a:r>
            <a:r>
              <a:rPr lang="en-IN" dirty="0"/>
              <a:t>, "The Medical Futurist," The Medical Futurist Institute,  2020.  [Online].  Available: https://medicalfuturist.com/magazine/.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5] </a:t>
            </a:r>
            <a:r>
              <a:rPr lang="en-IN" dirty="0" err="1"/>
              <a:t>Saurav</a:t>
            </a:r>
            <a:r>
              <a:rPr lang="en-IN" dirty="0"/>
              <a:t>  Kumar  Mishra,  </a:t>
            </a:r>
            <a:r>
              <a:rPr lang="en-IN" dirty="0" err="1"/>
              <a:t>DhirendraBharti</a:t>
            </a:r>
            <a:r>
              <a:rPr lang="en-IN" dirty="0"/>
              <a:t>,  </a:t>
            </a:r>
            <a:r>
              <a:rPr lang="en-IN" dirty="0" err="1"/>
              <a:t>Nidhi</a:t>
            </a:r>
            <a:r>
              <a:rPr lang="en-IN" dirty="0"/>
              <a:t>  Mishra," </a:t>
            </a:r>
            <a:r>
              <a:rPr lang="en-IN" dirty="0" err="1"/>
              <a:t>Dr.Vdoc</a:t>
            </a:r>
            <a:r>
              <a:rPr lang="en-IN" dirty="0"/>
              <a:t>: A Medical </a:t>
            </a:r>
            <a:r>
              <a:rPr lang="en-IN" dirty="0" err="1"/>
              <a:t>Chatbot</a:t>
            </a:r>
            <a:r>
              <a:rPr lang="en-IN" dirty="0"/>
              <a:t> that Acts as a virtual Doctor", Journal  of Medical  Science and  Technology, Volume: 6, Issue 3,2017.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6] Abdul-Kader </a:t>
            </a:r>
            <a:r>
              <a:rPr lang="en-IN" dirty="0" err="1"/>
              <a:t>Sameera</a:t>
            </a:r>
            <a:r>
              <a:rPr lang="en-IN" dirty="0"/>
              <a:t>, John Woods, "Survey on  </a:t>
            </a:r>
            <a:r>
              <a:rPr lang="en-IN" dirty="0" err="1"/>
              <a:t>Chatbot</a:t>
            </a:r>
            <a:r>
              <a:rPr lang="en-IN" dirty="0"/>
              <a:t> Design  Techniques  in  Speech  Conversation Systems",  (IJACSA)  International  Journal  of  Advanced Computer Science and Applications, vol. 6, no. 7, 2015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[7] S. </a:t>
            </a:r>
            <a:r>
              <a:rPr lang="en-IN" dirty="0" err="1"/>
              <a:t>Divya</a:t>
            </a:r>
            <a:r>
              <a:rPr lang="en-IN" dirty="0"/>
              <a:t>, V. </a:t>
            </a:r>
            <a:r>
              <a:rPr lang="en-IN" dirty="0" err="1"/>
              <a:t>Indumathi</a:t>
            </a:r>
            <a:r>
              <a:rPr lang="en-IN" dirty="0"/>
              <a:t>, S. </a:t>
            </a:r>
            <a:r>
              <a:rPr lang="en-IN" dirty="0" err="1"/>
              <a:t>Ishwarya</a:t>
            </a:r>
            <a:r>
              <a:rPr lang="en-IN" dirty="0"/>
              <a:t>, M. </a:t>
            </a:r>
            <a:r>
              <a:rPr lang="en-IN" dirty="0" err="1"/>
              <a:t>Priyasankari</a:t>
            </a:r>
            <a:r>
              <a:rPr lang="en-IN" dirty="0"/>
              <a:t>, S. </a:t>
            </a:r>
            <a:r>
              <a:rPr lang="en-IN" dirty="0" err="1"/>
              <a:t>Kalpana</a:t>
            </a:r>
            <a:r>
              <a:rPr lang="en-IN" dirty="0"/>
              <a:t> Devi, "A Self-Diagnosis Medical </a:t>
            </a:r>
            <a:r>
              <a:rPr lang="en-IN" dirty="0" err="1"/>
              <a:t>Chatbot</a:t>
            </a:r>
            <a:r>
              <a:rPr lang="en-IN" dirty="0"/>
              <a:t> Using Artificial Intelligence", J. Web Dev. Web Des., vol. 3, no. 1, pp. 1-7, 2018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[8] Ryuichiro  </a:t>
            </a:r>
            <a:r>
              <a:rPr lang="en-IN" dirty="0" err="1"/>
              <a:t>Higashinaka</a:t>
            </a:r>
            <a:r>
              <a:rPr lang="en-IN" dirty="0"/>
              <a:t>  et  al.  Towards  an  open  domain conversational  system  fully  based  on  natural  language processing. In COLING’14, pages 928–939, 2014.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9]  </a:t>
            </a:r>
            <a:r>
              <a:rPr lang="en-IN" dirty="0" err="1"/>
              <a:t>Bayu</a:t>
            </a:r>
            <a:r>
              <a:rPr lang="en-IN" dirty="0"/>
              <a:t>  </a:t>
            </a:r>
            <a:r>
              <a:rPr lang="en-IN" dirty="0" err="1"/>
              <a:t>Setiaji</a:t>
            </a:r>
            <a:r>
              <a:rPr lang="en-IN" dirty="0"/>
              <a:t>,  Ferry  </a:t>
            </a:r>
            <a:r>
              <a:rPr lang="en-IN" dirty="0" err="1"/>
              <a:t>Wahyu</a:t>
            </a:r>
            <a:r>
              <a:rPr lang="en-IN" dirty="0"/>
              <a:t>  </a:t>
            </a:r>
            <a:r>
              <a:rPr lang="en-IN" dirty="0" err="1"/>
              <a:t>Wibowo</a:t>
            </a:r>
            <a:r>
              <a:rPr lang="en-IN" dirty="0"/>
              <a:t>,  "</a:t>
            </a:r>
            <a:r>
              <a:rPr lang="en-IN" dirty="0" err="1"/>
              <a:t>Chatbot</a:t>
            </a:r>
            <a:r>
              <a:rPr lang="en-IN" dirty="0"/>
              <a:t>  Using  A Knowledge in Database", 7th International Conference on Intelligent Systems Modelling and Simulation, 2016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5520" y="620688"/>
            <a:ext cx="9144000" cy="1143000"/>
          </a:xfrm>
        </p:spPr>
        <p:txBody>
          <a:bodyPr/>
          <a:lstStyle/>
          <a:p>
            <a:r>
              <a:rPr lang="en-IN" dirty="0" smtClean="0"/>
              <a:t>What’s happening inside?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3432" y="1628800"/>
            <a:ext cx="9577064" cy="4320480"/>
          </a:xfrm>
        </p:spPr>
        <p:txBody>
          <a:bodyPr>
            <a:normAutofit/>
          </a:bodyPr>
          <a:lstStyle/>
          <a:p>
            <a:r>
              <a:rPr lang="en-IN" dirty="0" smtClean="0"/>
              <a:t>This interactive chat bot which focusses on domain of cricket game  and answers user questions and responds according to user emotions.</a:t>
            </a:r>
            <a:endParaRPr b="1" dirty="0"/>
          </a:p>
          <a:p>
            <a:r>
              <a:rPr lang="en-IN" dirty="0" smtClean="0"/>
              <a:t>Steps involved are </a:t>
            </a:r>
            <a:r>
              <a:rPr lang="en-IN" b="1" dirty="0" smtClean="0"/>
              <a:t>tokenizing , stemming ,lemmatizing , lexical semantics , sentiment analysis and ambiguity reduction.</a:t>
            </a:r>
            <a:endParaRPr lang="en-IN" b="1" dirty="0" smtClean="0"/>
          </a:p>
          <a:p>
            <a:r>
              <a:rPr lang="en-IN" dirty="0" smtClean="0"/>
              <a:t>Response is based on Term frequency ( Scoring of frequency of word in current document)  and Inverse document frequency (Scoring of how rare the word is across </a:t>
            </a:r>
            <a:r>
              <a:rPr lang="en-IN" dirty="0" smtClean="0"/>
              <a:t>dataset )</a:t>
            </a:r>
            <a:endParaRPr lang="en-IN" dirty="0" smtClean="0"/>
          </a:p>
          <a:p>
            <a:r>
              <a:rPr lang="en-IN" dirty="0" smtClean="0"/>
              <a:t>To reduce ambiguity , we used the approach of cosine </a:t>
            </a:r>
            <a:r>
              <a:rPr lang="en-IN" dirty="0" err="1" smtClean="0"/>
              <a:t>similiarity</a:t>
            </a:r>
            <a:r>
              <a:rPr lang="en-IN" dirty="0" smtClean="0"/>
              <a:t> which is a statistical measure used to evaluate how important a word is to a collection or corpus…</a:t>
            </a:r>
            <a:endParaRPr lang="en-IN" dirty="0" smtClean="0"/>
          </a:p>
          <a:p>
            <a:r>
              <a:rPr lang="en-IN" dirty="0" smtClean="0"/>
              <a:t>Mathematical formula ( Dot product of d1 and d2 ( ||d1|| . ||d2||) where d1 and d2 are bag of words (vectors)</a:t>
            </a:r>
            <a:endParaRPr lang="en-IN" dirty="0" smtClean="0"/>
          </a:p>
          <a:p>
            <a:endParaRPr lang="en-IN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04664"/>
            <a:ext cx="8911687" cy="1280890"/>
          </a:xfrm>
        </p:spPr>
        <p:txBody>
          <a:bodyPr/>
          <a:lstStyle/>
          <a:p>
            <a:r>
              <a:rPr lang="en-US" altLang="en-IN" dirty="0"/>
              <a:t>Abstract</a:t>
            </a:r>
            <a:endParaRPr lang="en-US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1685554"/>
            <a:ext cx="9153028" cy="4225668"/>
          </a:xfrm>
        </p:spPr>
        <p:txBody>
          <a:bodyPr>
            <a:normAutofit/>
          </a:bodyPr>
          <a:lstStyle/>
          <a:p>
            <a:r>
              <a:rPr lang="en-IN" sz="2000" dirty="0"/>
              <a:t>In today’s tech-savvy world, </a:t>
            </a:r>
            <a:r>
              <a:rPr lang="en-IN" sz="2000" dirty="0" err="1"/>
              <a:t>chatbots</a:t>
            </a:r>
            <a:r>
              <a:rPr lang="en-IN" sz="2000" dirty="0"/>
              <a:t> have become a popular tool for companies. Businesses, both big and small, have found ways to use </a:t>
            </a:r>
            <a:r>
              <a:rPr lang="en-IN" sz="2000" dirty="0" err="1"/>
              <a:t>chatbots</a:t>
            </a:r>
            <a:r>
              <a:rPr lang="en-IN" sz="2000" dirty="0"/>
              <a:t> to provide assistance for their </a:t>
            </a:r>
            <a:r>
              <a:rPr lang="en-IN" sz="2000" dirty="0" smtClean="0"/>
              <a:t>customers. Need for </a:t>
            </a:r>
            <a:r>
              <a:rPr lang="en-IN" sz="2000" dirty="0" err="1" smtClean="0"/>
              <a:t>chatbots</a:t>
            </a:r>
            <a:r>
              <a:rPr lang="en-IN" sz="2000" dirty="0" smtClean="0"/>
              <a:t> are getting increased day by day.  </a:t>
            </a:r>
            <a:r>
              <a:rPr lang="en-IN" sz="2000" dirty="0" err="1"/>
              <a:t>Chatbots</a:t>
            </a:r>
            <a:r>
              <a:rPr lang="en-IN" sz="2000" dirty="0"/>
              <a:t> saw tremendous growth in 2017, even earning it the title “year of </a:t>
            </a:r>
            <a:r>
              <a:rPr lang="en-IN" sz="2000" dirty="0" err="1"/>
              <a:t>chatbots</a:t>
            </a:r>
            <a:r>
              <a:rPr lang="en-IN" sz="2000" dirty="0"/>
              <a:t>”. The good news is that this growth is continuing, helping businesses provide the best customer service and grow their business by connecting with consumers in real-time</a:t>
            </a:r>
            <a:r>
              <a:rPr lang="en-IN" sz="2000" dirty="0" smtClean="0"/>
              <a:t>. The </a:t>
            </a:r>
            <a:r>
              <a:rPr lang="en-IN" sz="2000" dirty="0"/>
              <a:t>use of </a:t>
            </a:r>
            <a:r>
              <a:rPr lang="en-IN" sz="2000" dirty="0" err="1"/>
              <a:t>chatbots</a:t>
            </a:r>
            <a:r>
              <a:rPr lang="en-IN" sz="2000" dirty="0"/>
              <a:t> in business will evolve in the coming years – the design and architecture inevitably improving. </a:t>
            </a:r>
            <a:r>
              <a:rPr lang="en-IN" sz="2000" dirty="0" smtClean="0"/>
              <a:t>Here it deals with </a:t>
            </a:r>
            <a:r>
              <a:rPr lang="en-IN" sz="2000" b="1" dirty="0" err="1" smtClean="0"/>
              <a:t>CrickBot</a:t>
            </a:r>
            <a:r>
              <a:rPr lang="en-IN" sz="2000" dirty="0" smtClean="0"/>
              <a:t> (a cricket domain ontological Question answer system ) powered by semantics and sentimental analysis.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29016"/>
            <a:ext cx="9127711" cy="1527775"/>
          </a:xfrm>
        </p:spPr>
        <p:txBody>
          <a:bodyPr/>
          <a:lstStyle/>
          <a:p>
            <a:r>
              <a:rPr lang="en-IN" dirty="0" smtClean="0"/>
              <a:t>A literary survey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9416" y="908720"/>
          <a:ext cx="11161238" cy="7406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1736"/>
                <a:gridCol w="2163031"/>
                <a:gridCol w="2465853"/>
                <a:gridCol w="1860206"/>
                <a:gridCol w="1860206"/>
                <a:gridCol w="1860206"/>
              </a:tblGrid>
              <a:tr h="142216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</a:t>
                      </a:r>
                      <a:r>
                        <a:rPr lang="en-IN" baseline="0" dirty="0" smtClean="0"/>
                        <a:t> and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Limitations</a:t>
                      </a:r>
                      <a:endParaRPr lang="en-IN" dirty="0"/>
                    </a:p>
                  </a:txBody>
                  <a:tcPr/>
                </a:tc>
              </a:tr>
              <a:tr h="1345892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 Approach to Enhance </a:t>
                      </a:r>
                      <a:r>
                        <a:rPr lang="en-IN" dirty="0" err="1" smtClean="0"/>
                        <a:t>Chatbot</a:t>
                      </a:r>
                      <a:r>
                        <a:rPr lang="en-IN" dirty="0" smtClean="0"/>
                        <a:t> Semantic power and </a:t>
                      </a:r>
                      <a:r>
                        <a:rPr lang="en-IN" dirty="0" smtClean="0"/>
                        <a:t>Maintainability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(September</a:t>
                      </a:r>
                      <a:r>
                        <a:rPr lang="en-IN" baseline="0" dirty="0" smtClean="0"/>
                        <a:t> 2012)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Agnese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Augello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(Italian National Research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Council)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/>
                        <a:t>Pyramidal hierarchy</a:t>
                      </a:r>
                      <a:r>
                        <a:rPr lang="en-IN" baseline="0" dirty="0" smtClean="0"/>
                        <a:t> of considering and answering user questions in an AIML knowledge base approach and corpus of data based on FAQ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r>
                        <a:rPr lang="en-IN" baseline="0" dirty="0" smtClean="0"/>
                        <a:t> Ontology principle maintained –</a:t>
                      </a:r>
                      <a:endParaRPr lang="en-IN" baseline="0" dirty="0" smtClean="0"/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realize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user friendly QA system on a very speciﬁc domain documented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question analysis done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Sentimental questions and</a:t>
                      </a:r>
                      <a:r>
                        <a:rPr lang="en-IN" baseline="0" dirty="0" smtClean="0"/>
                        <a:t> feedbacks for them are not covered which remained as a lag of natural conversation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8868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Chatbots</a:t>
                      </a:r>
                      <a:r>
                        <a:rPr lang="en-IN" dirty="0" smtClean="0"/>
                        <a:t> for education system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(2018)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Hiermath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Guruswami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(Pune institute of technology)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 generation via POS(part of speech) tagging, pattern matching ,Machine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Automated response system by</a:t>
                      </a:r>
                      <a:r>
                        <a:rPr lang="en-IN" baseline="0" dirty="0" smtClean="0"/>
                        <a:t> extracting keywords from both static database and </a:t>
                      </a:r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Internet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was more like a normal interactive machine</a:t>
                      </a:r>
                      <a:r>
                        <a:rPr lang="en-IN" baseline="0" dirty="0" smtClean="0"/>
                        <a:t> and not based on specific ontology which may fail on business purposes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3350" y="260648"/>
          <a:ext cx="11737308" cy="563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4"/>
                <a:gridCol w="2160240"/>
                <a:gridCol w="2592288"/>
                <a:gridCol w="2016224"/>
                <a:gridCol w="2088232"/>
                <a:gridCol w="2232250"/>
              </a:tblGrid>
              <a:tr h="794806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 and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Limitations</a:t>
                      </a:r>
                      <a:endParaRPr lang="en-IN" dirty="0"/>
                    </a:p>
                  </a:txBody>
                  <a:tcPr/>
                </a:tc>
              </a:tr>
              <a:tr h="4317762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Smart </a:t>
                      </a:r>
                      <a:r>
                        <a:rPr lang="en-IN" dirty="0" err="1" smtClean="0"/>
                        <a:t>Chatbot</a:t>
                      </a:r>
                      <a:r>
                        <a:rPr lang="en-IN" dirty="0" smtClean="0"/>
                        <a:t> Architecture based NLP and Machine Learning..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Soufyane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Ayanouz</a:t>
                      </a:r>
                      <a:r>
                        <a:rPr lang="en-IN" dirty="0" smtClean="0"/>
                        <a:t> and Mohammed </a:t>
                      </a:r>
                      <a:r>
                        <a:rPr lang="en-IN" dirty="0" err="1" smtClean="0"/>
                        <a:t>Benhmed</a:t>
                      </a:r>
                      <a:r>
                        <a:rPr lang="en-IN" dirty="0" smtClean="0"/>
                        <a:t>(Morocco).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main research includes intention identification and information extraction using Natural Language Processing(NLP)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new development in this area and the new wave of thinking have the potential to entirely change the experience of customers to provide the best services in such a way that echoes with the modern customers.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existing </a:t>
                      </a:r>
                      <a:r>
                        <a:rPr lang="en-IN" dirty="0" err="1" smtClean="0"/>
                        <a:t>chatbots</a:t>
                      </a:r>
                      <a:r>
                        <a:rPr lang="en-IN" dirty="0" smtClean="0"/>
                        <a:t> are bad at suddenly changing any </a:t>
                      </a:r>
                      <a:r>
                        <a:rPr lang="en-IN" dirty="0" err="1" smtClean="0"/>
                        <a:t>chatbots</a:t>
                      </a:r>
                      <a:r>
                        <a:rPr lang="en-IN" dirty="0" smtClean="0"/>
                        <a:t> respond without any context so we cannot achieve a satisfactory level of accuracy</a:t>
                      </a:r>
                      <a:endParaRPr lang="en-IN" dirty="0"/>
                    </a:p>
                  </a:txBody>
                  <a:tcPr/>
                </a:tc>
              </a:tr>
              <a:tr h="5253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97" y="1484784"/>
            <a:ext cx="10632504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Architectural </a:t>
            </a:r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49" y="20379"/>
            <a:ext cx="621159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Packages 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7" t="12805" r="18304" b="37149"/>
          <a:stretch>
            <a:fillRect/>
          </a:stretch>
        </p:blipFill>
        <p:spPr>
          <a:xfrm>
            <a:off x="5663952" y="2348880"/>
            <a:ext cx="5429599" cy="3168352"/>
          </a:xfrm>
        </p:spPr>
      </p:pic>
      <p:sp>
        <p:nvSpPr>
          <p:cNvPr id="5" name="TextBox 4"/>
          <p:cNvSpPr txBox="1"/>
          <p:nvPr/>
        </p:nvSpPr>
        <p:spPr>
          <a:xfrm>
            <a:off x="983432" y="2996952"/>
            <a:ext cx="238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/>
              <a:t>Num</a:t>
            </a:r>
            <a:r>
              <a:rPr lang="en-IN" dirty="0" smtClean="0"/>
              <a:t> </a:t>
            </a:r>
            <a:r>
              <a:rPr lang="en-IN" dirty="0" err="1" smtClean="0"/>
              <a:t>py</a:t>
            </a:r>
            <a:r>
              <a:rPr lang="en-IN" dirty="0" smtClean="0"/>
              <a:t>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/>
              <a:t>Vectorizer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/>
              <a:t>Nltk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Sentiment </a:t>
            </a:r>
            <a:r>
              <a:rPr lang="en-IN" dirty="0" err="1" smtClean="0"/>
              <a:t>Analyzer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/>
              <a:t>Lemmatizer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93944" y="1559382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LANGUAGE USED: PYTHON</a:t>
            </a:r>
            <a:endParaRPr lang="en-IN" dirty="0" smtClean="0"/>
          </a:p>
          <a:p>
            <a:r>
              <a:rPr lang="en-IN" dirty="0" smtClean="0"/>
              <a:t>CONCEPT: NLP &amp; SEMANTIC ANALYSIS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9577064" cy="208823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Module1 :</a:t>
            </a:r>
            <a:br>
              <a:rPr lang="en-IN" sz="2800" dirty="0" smtClean="0"/>
            </a:br>
            <a:br>
              <a:rPr lang="en-IN" sz="2800" dirty="0"/>
            </a:br>
            <a:r>
              <a:rPr lang="en-IN" sz="2800" dirty="0"/>
              <a:t>Lexical Phase: (Content Scrapping)</a:t>
            </a:r>
            <a:br>
              <a:rPr lang="en-IN" sz="2800" dirty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834825"/>
            <a:ext cx="8915400" cy="4786478"/>
          </a:xfrm>
        </p:spPr>
        <p:txBody>
          <a:bodyPr>
            <a:normAutofit/>
          </a:bodyPr>
          <a:lstStyle/>
          <a:p>
            <a:r>
              <a:rPr lang="en-IN" b="1" dirty="0"/>
              <a:t>PHASE 1: TOKENISATION AND CLEANSING</a:t>
            </a:r>
            <a:endParaRPr lang="en-IN" dirty="0" smtClean="0"/>
          </a:p>
          <a:p>
            <a:r>
              <a:rPr lang="en-IN" dirty="0" smtClean="0"/>
              <a:t>The input which is received from user is first tokenised to obtain keywords, which is essential for answer retrieval from datasets..</a:t>
            </a:r>
            <a:endParaRPr lang="en-IN" dirty="0" smtClean="0"/>
          </a:p>
          <a:p>
            <a:r>
              <a:rPr lang="en-IN" dirty="0" smtClean="0"/>
              <a:t>Lexical Semantics is applied to obtain keywords and the words are then cleansed.</a:t>
            </a:r>
            <a:endParaRPr lang="en-IN" dirty="0" smtClean="0"/>
          </a:p>
          <a:p>
            <a:r>
              <a:rPr lang="en-IN" dirty="0" smtClean="0"/>
              <a:t>Stop word removal : Unnecessary words like the, is, was etc. are removed and processed in such a way to help chat bot to recognise the questions</a:t>
            </a:r>
            <a:endParaRPr lang="en-IN" sz="2000" b="1" dirty="0" smtClean="0"/>
          </a:p>
          <a:p>
            <a:r>
              <a:rPr lang="en-IN" sz="2000" dirty="0" smtClean="0"/>
              <a:t>Then , the words are parsed and undergo the process of:</a:t>
            </a:r>
            <a:endParaRPr lang="en-IN" sz="2000" dirty="0" smtClean="0"/>
          </a:p>
          <a:p>
            <a:r>
              <a:rPr lang="en-IN" sz="2000" b="1" dirty="0" smtClean="0"/>
              <a:t>TEXT NORMALISATION:</a:t>
            </a: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Stemming: </a:t>
            </a:r>
            <a:r>
              <a:rPr lang="en-IN" sz="2000" i="1" dirty="0"/>
              <a:t>Stemming is the process of reducing inflection in words to their root forms such as mapping a group of words to the same stem even if the stem itself is not a valid word in the </a:t>
            </a:r>
            <a:r>
              <a:rPr lang="en-IN" sz="2000" i="1" dirty="0" smtClean="0"/>
              <a:t>Language..</a:t>
            </a:r>
            <a:endParaRPr lang="en-IN" sz="2000" i="1" dirty="0" smtClean="0"/>
          </a:p>
          <a:p>
            <a:pPr marL="0" indent="0">
              <a:buNone/>
            </a:pPr>
            <a:r>
              <a:rPr lang="en-IN" sz="2000" i="1" dirty="0" err="1" smtClean="0"/>
              <a:t>Eg</a:t>
            </a:r>
            <a:r>
              <a:rPr lang="en-IN" sz="2000" i="1" dirty="0" smtClean="0"/>
              <a:t>. Playing, played ,has been playing all becomes root word play</a:t>
            </a:r>
            <a:endParaRPr lang="en-IN" sz="2000" dirty="0" smtClean="0"/>
          </a:p>
          <a:p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980728"/>
            <a:ext cx="8915400" cy="5002502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PHASE 2: LEMMATIZING,SUFFIX STRIPPING,SENSITIVITY AND NOISE REMOVAL</a:t>
            </a:r>
            <a:endParaRPr lang="en-IN" sz="2000" b="1" dirty="0" smtClean="0"/>
          </a:p>
          <a:p>
            <a:pPr fontAlgn="base"/>
            <a:r>
              <a:rPr lang="en-IN" sz="2000" b="1" dirty="0" smtClean="0"/>
              <a:t>Case Sensitivity </a:t>
            </a:r>
            <a:r>
              <a:rPr lang="en-IN" sz="2000" dirty="0" smtClean="0"/>
              <a:t>in words is removed and word is made to lower form</a:t>
            </a:r>
            <a:endParaRPr lang="en-IN" sz="2000" dirty="0" smtClean="0"/>
          </a:p>
          <a:p>
            <a:pPr fontAlgn="base"/>
            <a:r>
              <a:rPr lang="en-IN" sz="2000" b="1" dirty="0" smtClean="0"/>
              <a:t>Lemmatization</a:t>
            </a:r>
            <a:r>
              <a:rPr lang="en-IN" sz="2000" dirty="0" smtClean="0"/>
              <a:t> </a:t>
            </a:r>
            <a:r>
              <a:rPr lang="en-IN" sz="2000" dirty="0"/>
              <a:t>is the process of grouping together the different inflected forms of a word so they can be analysed as a single item. Lemmatization is similar to stemming but it brings context to the words. So it links words with similar meaning to one word.</a:t>
            </a:r>
            <a:endParaRPr lang="en-IN" sz="2000" dirty="0"/>
          </a:p>
          <a:p>
            <a:pPr fontAlgn="base"/>
            <a:r>
              <a:rPr lang="en-IN" sz="2000" dirty="0" smtClean="0"/>
              <a:t>So, the keyword is made into context as per the requirement and processed to further refinement. </a:t>
            </a:r>
            <a:endParaRPr lang="en-IN" sz="2000" dirty="0" smtClean="0"/>
          </a:p>
          <a:p>
            <a:pPr fontAlgn="base"/>
            <a:r>
              <a:rPr lang="en-IN" sz="2000" b="1" dirty="0" smtClean="0"/>
              <a:t>Suffix-Stripping </a:t>
            </a:r>
            <a:r>
              <a:rPr lang="en-IN" sz="2000" dirty="0" smtClean="0"/>
              <a:t>is used to remove suffix in words which is unnecessary</a:t>
            </a:r>
            <a:endParaRPr lang="en-IN" sz="2000" dirty="0" smtClean="0"/>
          </a:p>
          <a:p>
            <a:pPr fontAlgn="base"/>
            <a:r>
              <a:rPr lang="en-IN" sz="2000" dirty="0" smtClean="0"/>
              <a:t>Further noise reduction in words is made (stop words, unnecessary metaphors removed)</a:t>
            </a:r>
            <a:endParaRPr lang="en-IN" sz="2000" dirty="0" smtClean="0"/>
          </a:p>
          <a:p>
            <a:pPr fontAlgn="base"/>
            <a:endParaRPr lang="en-IN" sz="2000" dirty="0"/>
          </a:p>
          <a:p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10170</Words>
  <Application>WPS Presentation</Application>
  <PresentationFormat>Widescreen</PresentationFormat>
  <Paragraphs>233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Symbol</vt:lpstr>
      <vt:lpstr>Arial</vt:lpstr>
      <vt:lpstr>Arial Unicode MS</vt:lpstr>
      <vt:lpstr>Times New Roman</vt:lpstr>
      <vt:lpstr>Microsoft YaHei</vt:lpstr>
      <vt:lpstr>Century Gothic</vt:lpstr>
      <vt:lpstr>Arial Unicode MS</vt:lpstr>
      <vt:lpstr>Candara</vt:lpstr>
      <vt:lpstr>Wisp</vt:lpstr>
      <vt:lpstr>Chat Bot Using Semantic and Sentiment Analysis</vt:lpstr>
      <vt:lpstr>What’s happening inside?</vt:lpstr>
      <vt:lpstr>Problem Statement</vt:lpstr>
      <vt:lpstr>A literary survey</vt:lpstr>
      <vt:lpstr>PowerPoint 演示文稿</vt:lpstr>
      <vt:lpstr>Architectural Diagram</vt:lpstr>
      <vt:lpstr>Language and Packages </vt:lpstr>
      <vt:lpstr>Module1 :  Lexical Phase: (Content Scrapping) </vt:lpstr>
      <vt:lpstr>PowerPoint 演示文稿</vt:lpstr>
      <vt:lpstr>PowerPoint 演示文稿</vt:lpstr>
      <vt:lpstr>Module 2 : </vt:lpstr>
      <vt:lpstr>POSITIVE AND NEGATIVE RESPONSES</vt:lpstr>
      <vt:lpstr>Sentiment Phase</vt:lpstr>
      <vt:lpstr>Module 3: Semantic Phase(Answer Generation)</vt:lpstr>
      <vt:lpstr>TF-IDF and COSINE SIMILARITY APPROACH</vt:lpstr>
      <vt:lpstr>Semantic Phase(Answer Generation)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Using Semantic and Sentiment Analysis</dc:title>
  <dc:creator>ELCOT</dc:creator>
  <cp:lastModifiedBy>Balaji</cp:lastModifiedBy>
  <cp:revision>63</cp:revision>
  <dcterms:created xsi:type="dcterms:W3CDTF">2020-10-27T13:46:00Z</dcterms:created>
  <dcterms:modified xsi:type="dcterms:W3CDTF">2020-10-29T01:32:28Z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1033-11.2.0.9669</vt:lpwstr>
  </property>
</Properties>
</file>