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8" r:id="rId4"/>
    <p:sldId id="265" r:id="rId5"/>
    <p:sldId id="269" r:id="rId6"/>
    <p:sldId id="266" r:id="rId7"/>
    <p:sldId id="259" r:id="rId8"/>
    <p:sldId id="261" r:id="rId9"/>
    <p:sldId id="262" r:id="rId10"/>
    <p:sldId id="271" r:id="rId11"/>
    <p:sldId id="263" r:id="rId12"/>
    <p:sldId id="270" r:id="rId13"/>
    <p:sldId id="268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442"/>
    <a:srgbClr val="F4F862"/>
    <a:srgbClr val="A3A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90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2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2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8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70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68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03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060028"/>
            <a:ext cx="7477601" cy="44774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Vehicle Insurance Fraud Detection </a:t>
            </a: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-1148256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938303" y="1331952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smtClean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Advantages 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10207" y="2720697"/>
            <a:ext cx="8100593" cy="40164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457200" indent="-45720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Insurance company no need to assign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specialists</a:t>
            </a:r>
            <a:endParaRPr lang="en-IN" sz="2800" dirty="0" smtClean="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IN" sz="2800" dirty="0" smtClean="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IN" sz="2800" dirty="0" smtClean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Save cost and time </a:t>
            </a:r>
            <a:endParaRPr lang="en-IN" sz="2800" dirty="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2799"/>
              </a:lnSpc>
              <a:buFont typeface="Wingdings" panose="05000000000000000000" pitchFamily="2" charset="2"/>
              <a:buChar char="§"/>
            </a:pPr>
            <a:endParaRPr lang="en-IN" sz="2800" dirty="0" smtClean="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Reduce financial </a:t>
            </a:r>
            <a:r>
              <a:rPr lang="en-IN" sz="28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burden of fraudulent </a:t>
            </a:r>
            <a:r>
              <a:rPr lang="en-IN" sz="2800" dirty="0" smtClean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claims</a:t>
            </a:r>
          </a:p>
          <a:p>
            <a:pPr marL="457200" indent="-457200">
              <a:lnSpc>
                <a:spcPts val="2799"/>
              </a:lnSpc>
              <a:buFont typeface="Wingdings" panose="05000000000000000000" pitchFamily="2" charset="2"/>
              <a:buChar char="§"/>
            </a:pPr>
            <a:endParaRPr lang="en-IN" sz="2800" dirty="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799"/>
              </a:lnSpc>
            </a:pPr>
            <a:endParaRPr lang="en-IN" sz="2800" dirty="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-1148256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938303" y="1331952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smtClean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Disa</a:t>
            </a:r>
            <a:r>
              <a:rPr lang="en-US" sz="4374" dirty="0" smtClean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dvantages 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10207" y="2720697"/>
            <a:ext cx="8100593" cy="40164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457200" indent="-45720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Recall score for class1 is less so some claim can not be detected</a:t>
            </a:r>
            <a:endParaRPr lang="en-IN" sz="2800" dirty="0" smtClean="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2799"/>
              </a:lnSpc>
              <a:buFont typeface="Wingdings" panose="05000000000000000000" pitchFamily="2" charset="2"/>
              <a:buChar char="§"/>
            </a:pPr>
            <a:endParaRPr lang="en-IN" sz="2800" dirty="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799"/>
              </a:lnSpc>
            </a:pPr>
            <a:endParaRPr lang="en-IN" sz="2800" dirty="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-1148256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938303" y="1331952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 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2720697"/>
            <a:ext cx="7477601" cy="40164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457200" indent="-45720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 Vehicle Insurance </a:t>
            </a:r>
            <a:r>
              <a:rPr lang="en-IN" sz="2800" dirty="0" smtClean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can be detected by ML algorithm and avoid the losses of company</a:t>
            </a:r>
          </a:p>
          <a:p>
            <a:pPr marL="457200" indent="-45720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IN" sz="2800" dirty="0" smtClean="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IN" sz="2800" dirty="0" smtClean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Age 26 To 46, Sedan category car, which have maximum chances of fraud</a:t>
            </a:r>
          </a:p>
          <a:p>
            <a:pPr>
              <a:lnSpc>
                <a:spcPts val="2799"/>
              </a:lnSpc>
            </a:pPr>
            <a:endParaRPr lang="en-IN" sz="2800" dirty="0" smtClean="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IN" sz="2800" dirty="0" smtClean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In sport and utility category of car having very less chance of fraud</a:t>
            </a:r>
          </a:p>
          <a:p>
            <a:pPr marL="457200" indent="-457200">
              <a:lnSpc>
                <a:spcPts val="2799"/>
              </a:lnSpc>
              <a:buFont typeface="Wingdings" panose="05000000000000000000" pitchFamily="2" charset="2"/>
              <a:buChar char="§"/>
            </a:pPr>
            <a:endParaRPr lang="en-IN" sz="2800" dirty="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719040" y="4197454"/>
            <a:ext cx="9755221" cy="2318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93"/>
              </a:lnSpc>
              <a:buNone/>
            </a:pPr>
            <a:r>
              <a:rPr lang="en-US" sz="9600" dirty="0" smtClean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Thank You</a:t>
            </a:r>
            <a:endParaRPr lang="en-US" sz="960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-94593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1243102" y="492504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smtClean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Objective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328702" y="1881249"/>
            <a:ext cx="7627629" cy="38048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objective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classify claims as fraud or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non-fraud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don't have to waste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every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 by</a:t>
            </a:r>
            <a:endParaRPr lang="en-IN" sz="2400" dirty="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799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assigning specialists</a:t>
            </a:r>
            <a:endParaRPr lang="en-IN" sz="2400" dirty="0" smtClean="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799"/>
              </a:lnSpc>
            </a:pPr>
            <a:endParaRPr lang="en-IN" sz="2400" dirty="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799"/>
              </a:lnSpc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The </a:t>
            </a:r>
            <a:r>
              <a:rPr lang="en-IN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goal is to develop and implement a fraud detection system that leverages advanced technologies such as data analytics, machine learning algorithms, and predictive model.</a:t>
            </a:r>
          </a:p>
          <a:p>
            <a:pPr>
              <a:lnSpc>
                <a:spcPts val="2799"/>
              </a:lnSpc>
            </a:pPr>
            <a:r>
              <a:rPr lang="en-IN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1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752696" y="543898"/>
            <a:ext cx="6408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smtClean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Dataset</a:t>
            </a:r>
            <a:endParaRPr lang="en-US" sz="4374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843098"/>
            <a:ext cx="12001500" cy="5781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-578070" y="0"/>
            <a:ext cx="15208469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332283" y="277809"/>
            <a:ext cx="810449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Exploratory Data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722" y="1379868"/>
            <a:ext cx="11834649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occur in Urban areas and the remaining occur in Rural areas.</a:t>
            </a:r>
          </a:p>
          <a:p>
            <a:pPr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driver are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than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frauds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 in age of 26 to 45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5824" y="4309242"/>
            <a:ext cx="4844694" cy="3553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947" y="4380693"/>
            <a:ext cx="4562683" cy="34101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150" y="4309242"/>
            <a:ext cx="5344028" cy="33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0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773717" y="923469"/>
            <a:ext cx="78562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0"/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  <a:sym typeface="Algerian"/>
              </a:rPr>
              <a:t>Challenges- CLASS IMBALANCE</a:t>
            </a:r>
            <a:endParaRPr lang="en-US" sz="4374" dirty="0">
              <a:solidFill>
                <a:srgbClr val="476FD6"/>
              </a:solidFill>
              <a:latin typeface="Roboto Slab" pitchFamily="34" charset="0"/>
              <a:ea typeface="Roboto Slab" pitchFamily="34" charset="-122"/>
              <a:cs typeface="Roboto Slab" pitchFamily="34" charset="-120"/>
              <a:sym typeface="Corbe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35" y="2803962"/>
            <a:ext cx="5085903" cy="36704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444" y="2803963"/>
            <a:ext cx="6200775" cy="34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-210207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332283" y="974822"/>
            <a:ext cx="810449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  <a:sym typeface="Algerian"/>
              </a:rPr>
              <a:t>TOOLS AND PLATFORM USED</a:t>
            </a:r>
            <a:endParaRPr lang="en-US" sz="4374" dirty="0">
              <a:solidFill>
                <a:srgbClr val="476FD6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985" y="3626068"/>
            <a:ext cx="7241629" cy="185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3480"/>
            </a:pPr>
            <a:r>
              <a:rPr lang="en-US" sz="2400" b="1" dirty="0" smtClean="0">
                <a:solidFill>
                  <a:schemeClr val="dk1"/>
                </a:solidFill>
              </a:rPr>
              <a:t>Languages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: </a:t>
            </a:r>
            <a:r>
              <a:rPr lang="en-US" sz="2400" dirty="0" smtClean="0">
                <a:solidFill>
                  <a:schemeClr val="dk1"/>
                </a:solidFill>
              </a:rPr>
              <a:t>Python, HTML, CSS</a:t>
            </a:r>
            <a:endParaRPr lang="en-US" sz="2400" dirty="0"/>
          </a:p>
          <a:p>
            <a:pPr lvl="0">
              <a:spcBef>
                <a:spcPts val="1080"/>
              </a:spcBef>
              <a:buSzPts val="3480"/>
            </a:pPr>
            <a:r>
              <a:rPr lang="en-US" sz="2400" b="1" dirty="0">
                <a:solidFill>
                  <a:schemeClr val="dk1"/>
                </a:solidFill>
              </a:rPr>
              <a:t>Platform</a:t>
            </a:r>
            <a:r>
              <a:rPr lang="en-US" sz="2400" dirty="0">
                <a:solidFill>
                  <a:schemeClr val="dk1"/>
                </a:solidFill>
              </a:rPr>
              <a:t> : </a:t>
            </a:r>
            <a:r>
              <a:rPr lang="en-US" sz="2400" dirty="0" err="1">
                <a:solidFill>
                  <a:schemeClr val="dk1"/>
                </a:solidFill>
              </a:rPr>
              <a:t>Jupyter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smtClean="0">
                <a:solidFill>
                  <a:schemeClr val="dk1"/>
                </a:solidFill>
              </a:rPr>
              <a:t>Notebook, Visual Studio Code</a:t>
            </a:r>
            <a:endParaRPr lang="en-US" sz="2400" dirty="0"/>
          </a:p>
          <a:p>
            <a:pPr lvl="0">
              <a:spcBef>
                <a:spcPts val="1080"/>
              </a:spcBef>
              <a:buSzPts val="3480"/>
            </a:pPr>
            <a:r>
              <a:rPr lang="en-US" sz="2400" b="1" dirty="0">
                <a:solidFill>
                  <a:schemeClr val="dk1"/>
                </a:solidFill>
              </a:rPr>
              <a:t>Library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b="1" dirty="0">
                <a:solidFill>
                  <a:schemeClr val="dk1"/>
                </a:solidFill>
              </a:rPr>
              <a:t>Used</a:t>
            </a:r>
            <a:r>
              <a:rPr lang="en-US" sz="2400" dirty="0">
                <a:solidFill>
                  <a:schemeClr val="dk1"/>
                </a:solidFill>
              </a:rPr>
              <a:t> : </a:t>
            </a:r>
            <a:r>
              <a:rPr lang="en-US" sz="2400" dirty="0" err="1">
                <a:solidFill>
                  <a:schemeClr val="dk1"/>
                </a:solidFill>
              </a:rPr>
              <a:t>Numpy</a:t>
            </a:r>
            <a:r>
              <a:rPr lang="en-US" sz="2400" dirty="0">
                <a:solidFill>
                  <a:schemeClr val="dk1"/>
                </a:solidFill>
              </a:rPr>
              <a:t>, </a:t>
            </a:r>
            <a:r>
              <a:rPr lang="en-US" sz="2400" dirty="0" smtClean="0">
                <a:solidFill>
                  <a:schemeClr val="dk1"/>
                </a:solidFill>
              </a:rPr>
              <a:t>Pandas, </a:t>
            </a:r>
            <a:r>
              <a:rPr lang="en-US" sz="2400" dirty="0" err="1" smtClean="0">
                <a:solidFill>
                  <a:schemeClr val="dk1"/>
                </a:solidFill>
              </a:rPr>
              <a:t>matplotlib</a:t>
            </a:r>
            <a:r>
              <a:rPr lang="en-US" sz="2400" dirty="0">
                <a:solidFill>
                  <a:schemeClr val="dk1"/>
                </a:solidFill>
              </a:rPr>
              <a:t>, </a:t>
            </a:r>
            <a:r>
              <a:rPr lang="en-US" sz="2400" dirty="0" err="1">
                <a:solidFill>
                  <a:schemeClr val="dk1"/>
                </a:solidFill>
              </a:rPr>
              <a:t>seaborn</a:t>
            </a:r>
            <a:r>
              <a:rPr lang="en-US" sz="2400" dirty="0">
                <a:solidFill>
                  <a:schemeClr val="dk1"/>
                </a:solidFill>
              </a:rPr>
              <a:t>, </a:t>
            </a:r>
            <a:r>
              <a:rPr lang="en-US" sz="2400" dirty="0" err="1">
                <a:solidFill>
                  <a:schemeClr val="dk1"/>
                </a:solidFill>
              </a:rPr>
              <a:t>Scikit</a:t>
            </a:r>
            <a:r>
              <a:rPr lang="en-US" sz="2400" dirty="0">
                <a:solidFill>
                  <a:schemeClr val="dk1"/>
                </a:solidFill>
              </a:rPr>
              <a:t>-learn</a:t>
            </a:r>
          </a:p>
        </p:txBody>
      </p:sp>
      <p:pic>
        <p:nvPicPr>
          <p:cNvPr id="6" name="Google Shape;192;p5" descr="Image result for IMAGES OF JUPYTER NOTEBOO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74089" y="2797394"/>
            <a:ext cx="1584475" cy="1607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93;p5" descr="Image result for IMAGES OF PYTHON LANGU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8564" y="2056013"/>
            <a:ext cx="1837642" cy="203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94;p5" descr="scikit-learn - Wikip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58564" y="4027226"/>
            <a:ext cx="3086344" cy="1718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9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33565" y="4403447"/>
            <a:ext cx="1924999" cy="192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96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58564" y="5745873"/>
            <a:ext cx="1668479" cy="20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4993" y="6418872"/>
            <a:ext cx="1566469" cy="1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773717" y="923469"/>
            <a:ext cx="78562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smtClean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Machine Learning Work Flow</a:t>
            </a:r>
            <a:endParaRPr lang="en-US" sz="4374" dirty="0"/>
          </a:p>
        </p:txBody>
      </p:sp>
      <p:pic>
        <p:nvPicPr>
          <p:cNvPr id="1026" name="Picture 2" descr="Flow chart for machine learning workflow. | Download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841" y="2916565"/>
            <a:ext cx="809625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4" name="Text 2"/>
          <p:cNvSpPr/>
          <p:nvPr/>
        </p:nvSpPr>
        <p:spPr>
          <a:xfrm>
            <a:off x="3385653" y="555660"/>
            <a:ext cx="9835039" cy="1294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lvl="0">
              <a:lnSpc>
                <a:spcPts val="5468"/>
              </a:lnSpc>
            </a:pPr>
            <a:r>
              <a:rPr lang="en-US" sz="4374" dirty="0" smtClean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  <a:sym typeface="Algerian"/>
              </a:rPr>
              <a:t>IMPORTANT  </a:t>
            </a: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  <a:sym typeface="Algerian"/>
              </a:rPr>
              <a:t>VARIABLE</a:t>
            </a:r>
            <a:endParaRPr lang="en-US" sz="4374" dirty="0">
              <a:solidFill>
                <a:srgbClr val="476FD6"/>
              </a:solidFill>
              <a:latin typeface="Roboto Slab" pitchFamily="34" charset="0"/>
              <a:ea typeface="Roboto Slab" pitchFamily="34" charset="-122"/>
              <a:cs typeface="Roboto Slab" pitchFamily="34" charset="-120"/>
              <a:sym typeface="Corbel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687598" y="2277666"/>
            <a:ext cx="41315" cy="5383292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6" name="Shape 4"/>
          <p:cNvSpPr/>
          <p:nvPr/>
        </p:nvSpPr>
        <p:spPr>
          <a:xfrm>
            <a:off x="2941082" y="2651581"/>
            <a:ext cx="724614" cy="41315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8" name="Text 6"/>
          <p:cNvSpPr/>
          <p:nvPr/>
        </p:nvSpPr>
        <p:spPr>
          <a:xfrm>
            <a:off x="2643426" y="2478167"/>
            <a:ext cx="9496022" cy="50682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57"/>
              </a:lnSpc>
              <a:buNone/>
            </a:pPr>
            <a:endParaRPr lang="en-US" sz="2446" dirty="0"/>
          </a:p>
        </p:txBody>
      </p:sp>
      <p:sp>
        <p:nvSpPr>
          <p:cNvPr id="11" name="Shape 9"/>
          <p:cNvSpPr/>
          <p:nvPr/>
        </p:nvSpPr>
        <p:spPr>
          <a:xfrm>
            <a:off x="2941082" y="4515029"/>
            <a:ext cx="724614" cy="41315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2" name="Shape 10"/>
          <p:cNvSpPr/>
          <p:nvPr/>
        </p:nvSpPr>
        <p:spPr>
          <a:xfrm>
            <a:off x="2475309" y="4302919"/>
            <a:ext cx="465773" cy="465773"/>
          </a:xfrm>
          <a:prstGeom prst="roundRect">
            <a:avLst>
              <a:gd name="adj" fmla="val 26672"/>
            </a:avLst>
          </a:prstGeom>
          <a:solidFill>
            <a:srgbClr val="E7EDF9"/>
          </a:solidFill>
          <a:ln/>
        </p:spPr>
      </p:sp>
      <p:sp>
        <p:nvSpPr>
          <p:cNvPr id="16" name="Shape 14"/>
          <p:cNvSpPr/>
          <p:nvPr/>
        </p:nvSpPr>
        <p:spPr>
          <a:xfrm>
            <a:off x="2941082" y="6378476"/>
            <a:ext cx="724614" cy="41315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7" name="Shape 15"/>
          <p:cNvSpPr/>
          <p:nvPr/>
        </p:nvSpPr>
        <p:spPr>
          <a:xfrm>
            <a:off x="2475309" y="6166366"/>
            <a:ext cx="465773" cy="465773"/>
          </a:xfrm>
          <a:prstGeom prst="roundRect">
            <a:avLst>
              <a:gd name="adj" fmla="val 26672"/>
            </a:avLst>
          </a:prstGeom>
          <a:solidFill>
            <a:srgbClr val="E7EDF9"/>
          </a:solidFill>
          <a:ln/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696" y="2172728"/>
            <a:ext cx="4410732" cy="4684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689027" y="2972038"/>
            <a:ext cx="9252228" cy="12172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93"/>
              </a:lnSpc>
              <a:buNone/>
            </a:pPr>
            <a:r>
              <a:rPr lang="en-US" sz="3834" dirty="0" smtClean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Machine Learning Models</a:t>
            </a:r>
            <a:endParaRPr lang="en-US" sz="3834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347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82" y="4726662"/>
            <a:ext cx="6337411" cy="24098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539" y="4726662"/>
            <a:ext cx="6957242" cy="24098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2069" y="4097774"/>
            <a:ext cx="4121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Hyper parameter Tuning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65151" y="4142043"/>
            <a:ext cx="393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Hyper parameter Tuning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244</Words>
  <Application>Microsoft Office PowerPoint</Application>
  <PresentationFormat>Custom</PresentationFormat>
  <Paragraphs>52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Calibri</vt:lpstr>
      <vt:lpstr>Corbel</vt:lpstr>
      <vt:lpstr>Roboto</vt:lpstr>
      <vt:lpstr>Roboto Slab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MR.GODHADE</cp:lastModifiedBy>
  <cp:revision>26</cp:revision>
  <dcterms:created xsi:type="dcterms:W3CDTF">2023-10-13T06:59:58Z</dcterms:created>
  <dcterms:modified xsi:type="dcterms:W3CDTF">2023-10-16T02:55:37Z</dcterms:modified>
</cp:coreProperties>
</file>