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1" r:id="rId2"/>
    <p:sldMasterId id="2147483673" r:id="rId3"/>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Red Hat Displ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6VoCbk9ZGe6ixyCm9OTVK83kp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79B6FA-C564-4527-8CDC-6AB7C66CA39B}">
  <a:tblStyle styleId="{E779B6FA-C564-4527-8CDC-6AB7C66CA39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6" name="Google Shape;206;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9 December 2022</a:t>
            </a:r>
            <a:endParaRPr/>
          </a:p>
        </p:txBody>
      </p:sp>
      <p:sp>
        <p:nvSpPr>
          <p:cNvPr id="207" name="Google Shape;207;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208" name="Google Shape;20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7" name="Google Shape;27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5" name="Google Shape;285;p1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9 December 2022</a:t>
            </a:r>
            <a:endParaRPr/>
          </a:p>
        </p:txBody>
      </p:sp>
      <p:sp>
        <p:nvSpPr>
          <p:cNvPr id="286" name="Google Shape;286;p1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287" name="Google Shape;28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4" name="Google Shape;29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1" name="Google Shape;3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9" name="Google Shape;3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6" name="Google Shape;31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6" name="Google Shape;216;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9 December 2022</a:t>
            </a:r>
            <a:endParaRPr/>
          </a:p>
        </p:txBody>
      </p:sp>
      <p:sp>
        <p:nvSpPr>
          <p:cNvPr id="217" name="Google Shape;217;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218" name="Google Shape;21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5" name="Google Shape;22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0" name="Google Shape;240;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9 December 2022</a:t>
            </a:r>
            <a:endParaRPr/>
          </a:p>
        </p:txBody>
      </p:sp>
      <p:sp>
        <p:nvSpPr>
          <p:cNvPr id="241" name="Google Shape;241;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242" name="Google Shape;24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6" name="Google Shape;25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2" name="Google Shape;2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6" name="Google Shape;16;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2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2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2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3"/>
        <p:cNvGrpSpPr/>
        <p:nvPr/>
      </p:nvGrpSpPr>
      <p:grpSpPr>
        <a:xfrm>
          <a:off x="0" y="0"/>
          <a:ext cx="0" cy="0"/>
          <a:chOff x="0" y="0"/>
          <a:chExt cx="0" cy="0"/>
        </a:xfrm>
      </p:grpSpPr>
      <p:sp>
        <p:nvSpPr>
          <p:cNvPr id="84" name="Google Shape;84;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6" name="Google Shape;86;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1"/>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96" name="Google Shape;9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2"/>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8" name="Google Shape;9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9"/>
        <p:cNvGrpSpPr/>
        <p:nvPr/>
      </p:nvGrpSpPr>
      <p:grpSpPr>
        <a:xfrm>
          <a:off x="0" y="0"/>
          <a:ext cx="0" cy="0"/>
          <a:chOff x="0" y="0"/>
          <a:chExt cx="0" cy="0"/>
        </a:xfrm>
      </p:grpSpPr>
      <p:sp>
        <p:nvSpPr>
          <p:cNvPr id="100" name="Google Shape;10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2" name="Google Shape;102;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3" name="Google Shape;103;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3"/>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8" name="Google Shape;108;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9" name="Google Shape;109;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0" name="Google Shape;110;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1" name="Google Shape;111;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4"/>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5"/>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6"/>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0"/>
        <p:cNvGrpSpPr/>
        <p:nvPr/>
      </p:nvGrpSpPr>
      <p:grpSpPr>
        <a:xfrm>
          <a:off x="0" y="0"/>
          <a:ext cx="0" cy="0"/>
          <a:chOff x="0" y="0"/>
          <a:chExt cx="0" cy="0"/>
        </a:xfrm>
      </p:grpSpPr>
      <p:sp>
        <p:nvSpPr>
          <p:cNvPr id="121" name="Google Shape;121;p3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23" name="Google Shape;123;p3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4" name="Google Shape;124;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a:spLocks noGrp="1"/>
          </p:cNvSpPr>
          <p:nvPr>
            <p:ph type="pic" idx="2"/>
          </p:nvPr>
        </p:nvSpPr>
        <p:spPr>
          <a:xfrm>
            <a:off x="1792288" y="612775"/>
            <a:ext cx="5486400" cy="4114800"/>
          </a:xfrm>
          <a:prstGeom prst="rect">
            <a:avLst/>
          </a:prstGeom>
          <a:noFill/>
          <a:ln>
            <a:noFill/>
          </a:ln>
        </p:spPr>
      </p:sp>
      <p:sp>
        <p:nvSpPr>
          <p:cNvPr id="129" name="Google Shape;129;p3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0" name="Google Shape;130;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8"/>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3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9"/>
          <p:cNvSpPr txBox="1">
            <a:spLocks noGrp="1"/>
          </p:cNvSpPr>
          <p:nvPr>
            <p:ph type="ftr" idx="11"/>
          </p:nvPr>
        </p:nvSpPr>
        <p:spPr>
          <a:xfrm>
            <a:off x="6248400" y="624840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4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5"/>
        <p:cNvGrpSpPr/>
        <p:nvPr/>
      </p:nvGrpSpPr>
      <p:grpSpPr>
        <a:xfrm>
          <a:off x="0" y="0"/>
          <a:ext cx="0" cy="0"/>
          <a:chOff x="0" y="0"/>
          <a:chExt cx="0" cy="0"/>
        </a:xfrm>
      </p:grpSpPr>
      <p:sp>
        <p:nvSpPr>
          <p:cNvPr id="146" name="Google Shape;146;p4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4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8" name="Google Shape;148;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42"/>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0"/>
        <p:cNvGrpSpPr/>
        <p:nvPr/>
      </p:nvGrpSpPr>
      <p:grpSpPr>
        <a:xfrm>
          <a:off x="0" y="0"/>
          <a:ext cx="0" cy="0"/>
          <a:chOff x="0" y="0"/>
          <a:chExt cx="0" cy="0"/>
        </a:xfrm>
      </p:grpSpPr>
      <p:sp>
        <p:nvSpPr>
          <p:cNvPr id="151" name="Google Shape;151;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3" name="Google Shape;153;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3"/>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5"/>
        <p:cNvGrpSpPr/>
        <p:nvPr/>
      </p:nvGrpSpPr>
      <p:grpSpPr>
        <a:xfrm>
          <a:off x="0" y="0"/>
          <a:ext cx="0" cy="0"/>
          <a:chOff x="0" y="0"/>
          <a:chExt cx="0" cy="0"/>
        </a:xfrm>
      </p:grpSpPr>
      <p:sp>
        <p:nvSpPr>
          <p:cNvPr id="156" name="Google Shape;156;p4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4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58" name="Google Shape;158;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4"/>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0"/>
        <p:cNvGrpSpPr/>
        <p:nvPr/>
      </p:nvGrpSpPr>
      <p:grpSpPr>
        <a:xfrm>
          <a:off x="0" y="0"/>
          <a:ext cx="0" cy="0"/>
          <a:chOff x="0" y="0"/>
          <a:chExt cx="0" cy="0"/>
        </a:xfrm>
      </p:grpSpPr>
      <p:sp>
        <p:nvSpPr>
          <p:cNvPr id="161" name="Google Shape;161;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4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63" name="Google Shape;163;p4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64" name="Google Shape;164;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5"/>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6"/>
        <p:cNvGrpSpPr/>
        <p:nvPr/>
      </p:nvGrpSpPr>
      <p:grpSpPr>
        <a:xfrm>
          <a:off x="0" y="0"/>
          <a:ext cx="0" cy="0"/>
          <a:chOff x="0" y="0"/>
          <a:chExt cx="0" cy="0"/>
        </a:xfrm>
      </p:grpSpPr>
      <p:sp>
        <p:nvSpPr>
          <p:cNvPr id="167" name="Google Shape;167;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4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9" name="Google Shape;169;p4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70" name="Google Shape;170;p4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71" name="Google Shape;171;p4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72" name="Google Shape;172;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46"/>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
        <p:cNvGrpSpPr/>
        <p:nvPr/>
      </p:nvGrpSpPr>
      <p:grpSpPr>
        <a:xfrm>
          <a:off x="0" y="0"/>
          <a:ext cx="0" cy="0"/>
          <a:chOff x="0" y="0"/>
          <a:chExt cx="0" cy="0"/>
        </a:xfrm>
      </p:grpSpPr>
      <p:sp>
        <p:nvSpPr>
          <p:cNvPr id="175" name="Google Shape;175;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7"/>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Clr>
                <a:schemeClr val="dk1"/>
              </a:buClr>
              <a:buSzPts val="1760"/>
              <a:buNone/>
              <a:defRPr sz="2200">
                <a:solidFill>
                  <a:schemeClr val="dk1"/>
                </a:solidFill>
              </a:defRPr>
            </a:lvl1pPr>
            <a:lvl2pPr marL="914400" lvl="1" indent="-228600" algn="l">
              <a:spcBef>
                <a:spcPts val="360"/>
              </a:spcBef>
              <a:spcAft>
                <a:spcPts val="0"/>
              </a:spcAft>
              <a:buClr>
                <a:srgbClr val="888888"/>
              </a:buClr>
              <a:buSzPts val="1440"/>
              <a:buNone/>
              <a:defRPr sz="1800">
                <a:solidFill>
                  <a:srgbClr val="888888"/>
                </a:solidFill>
              </a:defRPr>
            </a:lvl2pPr>
            <a:lvl3pPr marL="1371600" lvl="2" indent="-228600" algn="l">
              <a:spcBef>
                <a:spcPts val="320"/>
              </a:spcBef>
              <a:spcAft>
                <a:spcPts val="0"/>
              </a:spcAft>
              <a:buClr>
                <a:srgbClr val="888888"/>
              </a:buClr>
              <a:buSzPts val="1280"/>
              <a:buNone/>
              <a:defRPr sz="1600">
                <a:solidFill>
                  <a:srgbClr val="888888"/>
                </a:solidFill>
              </a:defRPr>
            </a:lvl3pPr>
            <a:lvl4pPr marL="1828800" lvl="3" indent="-228600" algn="l">
              <a:spcBef>
                <a:spcPts val="280"/>
              </a:spcBef>
              <a:spcAft>
                <a:spcPts val="0"/>
              </a:spcAft>
              <a:buClr>
                <a:srgbClr val="888888"/>
              </a:buClr>
              <a:buSzPts val="1120"/>
              <a:buNone/>
              <a:defRPr sz="1400">
                <a:solidFill>
                  <a:srgbClr val="888888"/>
                </a:solidFill>
              </a:defRPr>
            </a:lvl4pPr>
            <a:lvl5pPr marL="2286000" lvl="4" indent="-228600" algn="l">
              <a:spcBef>
                <a:spcPts val="280"/>
              </a:spcBef>
              <a:spcAft>
                <a:spcPts val="0"/>
              </a:spcAft>
              <a:buClr>
                <a:srgbClr val="888888"/>
              </a:buClr>
              <a:buSzPts val="112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8"/>
        <p:cNvGrpSpPr/>
        <p:nvPr/>
      </p:nvGrpSpPr>
      <p:grpSpPr>
        <a:xfrm>
          <a:off x="0" y="0"/>
          <a:ext cx="0" cy="0"/>
          <a:chOff x="0" y="0"/>
          <a:chExt cx="0" cy="0"/>
        </a:xfrm>
      </p:grpSpPr>
      <p:sp>
        <p:nvSpPr>
          <p:cNvPr id="179" name="Google Shape;179;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48"/>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1"/>
        <p:cNvGrpSpPr/>
        <p:nvPr/>
      </p:nvGrpSpPr>
      <p:grpSpPr>
        <a:xfrm>
          <a:off x="0" y="0"/>
          <a:ext cx="0" cy="0"/>
          <a:chOff x="0" y="0"/>
          <a:chExt cx="0" cy="0"/>
        </a:xfrm>
      </p:grpSpPr>
      <p:sp>
        <p:nvSpPr>
          <p:cNvPr id="182" name="Google Shape;182;p4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4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84" name="Google Shape;184;p4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85" name="Google Shape;185;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9"/>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7"/>
        <p:cNvGrpSpPr/>
        <p:nvPr/>
      </p:nvGrpSpPr>
      <p:grpSpPr>
        <a:xfrm>
          <a:off x="0" y="0"/>
          <a:ext cx="0" cy="0"/>
          <a:chOff x="0" y="0"/>
          <a:chExt cx="0" cy="0"/>
        </a:xfrm>
      </p:grpSpPr>
      <p:sp>
        <p:nvSpPr>
          <p:cNvPr id="188" name="Google Shape;188;p5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50"/>
          <p:cNvSpPr>
            <a:spLocks noGrp="1"/>
          </p:cNvSpPr>
          <p:nvPr>
            <p:ph type="pic" idx="2"/>
          </p:nvPr>
        </p:nvSpPr>
        <p:spPr>
          <a:xfrm>
            <a:off x="1792288" y="612775"/>
            <a:ext cx="5486400" cy="4114800"/>
          </a:xfrm>
          <a:prstGeom prst="rect">
            <a:avLst/>
          </a:prstGeom>
          <a:noFill/>
          <a:ln>
            <a:noFill/>
          </a:ln>
        </p:spPr>
      </p:sp>
      <p:sp>
        <p:nvSpPr>
          <p:cNvPr id="190" name="Google Shape;190;p5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91" name="Google Shape;191;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50"/>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5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6" name="Google Shape;196;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51"/>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8"/>
        <p:cNvGrpSpPr/>
        <p:nvPr/>
      </p:nvGrpSpPr>
      <p:grpSpPr>
        <a:xfrm>
          <a:off x="0" y="0"/>
          <a:ext cx="0" cy="0"/>
          <a:chOff x="0" y="0"/>
          <a:chExt cx="0" cy="0"/>
        </a:xfrm>
      </p:grpSpPr>
      <p:sp>
        <p:nvSpPr>
          <p:cNvPr id="199" name="Google Shape;199;p5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5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52"/>
          <p:cNvSpPr txBox="1">
            <a:spLocks noGrp="1"/>
          </p:cNvSpPr>
          <p:nvPr>
            <p:ph type="ftr" idx="11"/>
          </p:nvPr>
        </p:nvSpPr>
        <p:spPr>
          <a:xfrm>
            <a:off x="56388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20"/>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21"/>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21"/>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21"/>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4"/>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25"/>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25"/>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25"/>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9" name="Google Shape;59;p25"/>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60" name="Google Shape;60;p25"/>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5"/>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25"/>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2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6"/>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3" name="Google Shape;143;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4" name="Google Shape;144;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modules/naive_bayes.html" TargetMode="External"/><Relationship Id="rId7" Type="http://schemas.openxmlformats.org/officeDocument/2006/relationships/hyperlink" Target="https://www.javatpoint.com/machine-learning-random-forest-algorith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section.io/engineering-education/sgd-classifier/" TargetMode="External"/><Relationship Id="rId5" Type="http://schemas.openxmlformats.org/officeDocument/2006/relationships/hyperlink" Target="https://www.tutorialspoint.com/scikit_learn/scikit_learn_stochastic_gradient_descent.htm#:~:text=Stochastic%20Gradient%20Descent%20(SGD)%20is,as%20SVM%20and%20Logistic%20regression" TargetMode="External"/><Relationship Id="rId4" Type="http://schemas.openxmlformats.org/officeDocument/2006/relationships/hyperlink" Target="https://www.javatpoint.com/machine-learning-naive-bayes-classifi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subTitle" idx="1"/>
          </p:nvPr>
        </p:nvSpPr>
        <p:spPr>
          <a:xfrm>
            <a:off x="762000" y="621505"/>
            <a:ext cx="8153400" cy="5614990"/>
          </a:xfrm>
          <a:prstGeom prst="rect">
            <a:avLst/>
          </a:prstGeom>
          <a:noFill/>
          <a:ln w="9525" cap="flat" cmpd="sng">
            <a:solidFill>
              <a:schemeClr val="accent1"/>
            </a:solidFill>
            <a:prstDash val="solid"/>
            <a:round/>
            <a:headEnd type="none" w="sm" len="sm"/>
            <a:tailEnd type="none" w="sm" len="sm"/>
          </a:ln>
        </p:spPr>
        <p:txBody>
          <a:bodyPr spcFirstLastPara="1" wrap="square" lIns="0" tIns="45700" rIns="18275" bIns="45700" anchor="t" anchorCtr="0">
            <a:noAutofit/>
          </a:bodyPr>
          <a:lstStyle/>
          <a:p>
            <a:pPr marL="0" marR="45720" lvl="0" indent="0" algn="r" rtl="0">
              <a:spcBef>
                <a:spcPts val="0"/>
              </a:spcBef>
              <a:spcAft>
                <a:spcPts val="0"/>
              </a:spcAft>
              <a:buClr>
                <a:schemeClr val="accent1"/>
              </a:buClr>
              <a:buSzPts val="1600"/>
              <a:buNone/>
            </a:pPr>
            <a:r>
              <a:rPr lang="en-US" b="1" dirty="0">
                <a:solidFill>
                  <a:schemeClr val="accent1"/>
                </a:solidFill>
                <a:latin typeface="Times New Roman"/>
                <a:ea typeface="Times New Roman"/>
                <a:cs typeface="Times New Roman"/>
                <a:sym typeface="Times New Roman"/>
              </a:rPr>
              <a:t> </a:t>
            </a:r>
            <a:endParaRPr dirty="0"/>
          </a:p>
          <a:p>
            <a:pPr marL="0" lvl="0" indent="0" algn="ctr" rtl="0">
              <a:spcBef>
                <a:spcPts val="560"/>
              </a:spcBef>
              <a:spcAft>
                <a:spcPts val="0"/>
              </a:spcAft>
              <a:buClr>
                <a:schemeClr val="dk1"/>
              </a:buClr>
              <a:buSzPts val="2240"/>
              <a:buNone/>
            </a:pPr>
            <a:r>
              <a:rPr lang="en-US" sz="2800" b="1" dirty="0">
                <a:latin typeface="Times New Roman"/>
                <a:ea typeface="Times New Roman"/>
                <a:cs typeface="Times New Roman"/>
                <a:sym typeface="Times New Roman"/>
              </a:rPr>
              <a:t>Fake job detection</a:t>
            </a:r>
            <a:endParaRPr dirty="0"/>
          </a:p>
          <a:p>
            <a:pPr marL="0" lvl="0" indent="0" algn="ctr" rtl="0">
              <a:spcBef>
                <a:spcPts val="560"/>
              </a:spcBef>
              <a:spcAft>
                <a:spcPts val="0"/>
              </a:spcAft>
              <a:buClr>
                <a:schemeClr val="dk1"/>
              </a:buClr>
              <a:buSzPts val="2240"/>
              <a:buNone/>
            </a:pPr>
            <a:endParaRPr sz="2800" b="1" dirty="0">
              <a:latin typeface="Times New Roman"/>
              <a:ea typeface="Times New Roman"/>
              <a:cs typeface="Times New Roman"/>
              <a:sym typeface="Times New Roman"/>
            </a:endParaRPr>
          </a:p>
          <a:p>
            <a:pPr marL="0" lvl="0" indent="0" algn="ctr" rtl="0">
              <a:spcBef>
                <a:spcPts val="560"/>
              </a:spcBef>
              <a:spcAft>
                <a:spcPts val="0"/>
              </a:spcAft>
              <a:buClr>
                <a:schemeClr val="dk1"/>
              </a:buClr>
              <a:buSzPts val="2240"/>
              <a:buNone/>
            </a:pPr>
            <a:r>
              <a:rPr lang="en-US" sz="2800" dirty="0">
                <a:latin typeface="Times New Roman"/>
                <a:ea typeface="Times New Roman"/>
                <a:cs typeface="Times New Roman"/>
                <a:sym typeface="Times New Roman"/>
              </a:rPr>
              <a:t>Foundation of Artificial Intelligence and Data Science</a:t>
            </a:r>
            <a:endParaRPr sz="1800" b="0" i="0" dirty="0">
              <a:solidFill>
                <a:srgbClr val="202124"/>
              </a:solidFill>
              <a:latin typeface="Arial"/>
              <a:ea typeface="Arial"/>
              <a:cs typeface="Arial"/>
              <a:sym typeface="Arial"/>
            </a:endParaRPr>
          </a:p>
          <a:p>
            <a:pPr marL="0" lvl="0" indent="0" algn="ctr" rtl="0">
              <a:spcBef>
                <a:spcPts val="360"/>
              </a:spcBef>
              <a:spcAft>
                <a:spcPts val="0"/>
              </a:spcAft>
              <a:buClr>
                <a:srgbClr val="202124"/>
              </a:buClr>
              <a:buSzPts val="1440"/>
              <a:buNone/>
            </a:pPr>
            <a:r>
              <a:rPr lang="en-US" sz="1800" b="0" i="0" dirty="0">
                <a:solidFill>
                  <a:srgbClr val="202124"/>
                </a:solidFill>
                <a:latin typeface="Arial"/>
                <a:ea typeface="Arial"/>
                <a:cs typeface="Arial"/>
                <a:sym typeface="Arial"/>
              </a:rPr>
              <a:t>Vijayakumaran S </a:t>
            </a:r>
            <a:r>
              <a:rPr lang="en-US" sz="1800" b="0" i="0" dirty="0">
                <a:solidFill>
                  <a:srgbClr val="202124"/>
                </a:solidFill>
                <a:latin typeface="Times New Roman"/>
                <a:ea typeface="Times New Roman"/>
                <a:cs typeface="Times New Roman"/>
                <a:sym typeface="Times New Roman"/>
              </a:rPr>
              <a:t>(21ADR061)</a:t>
            </a:r>
            <a:endParaRPr dirty="0"/>
          </a:p>
          <a:p>
            <a:pPr marL="0" lvl="0" indent="0" algn="ctr" rtl="0">
              <a:spcBef>
                <a:spcPts val="360"/>
              </a:spcBef>
              <a:spcAft>
                <a:spcPts val="0"/>
              </a:spcAft>
              <a:buClr>
                <a:srgbClr val="202124"/>
              </a:buClr>
              <a:buSzPts val="1440"/>
              <a:buNone/>
            </a:pPr>
            <a:r>
              <a:rPr lang="en-US" sz="1800" dirty="0">
                <a:solidFill>
                  <a:srgbClr val="202124"/>
                </a:solidFill>
                <a:latin typeface="Times New Roman"/>
                <a:ea typeface="Times New Roman"/>
                <a:cs typeface="Times New Roman"/>
                <a:sym typeface="Times New Roman"/>
              </a:rPr>
              <a:t>Rohith S J (21ADR040)</a:t>
            </a:r>
            <a:endParaRPr dirty="0"/>
          </a:p>
          <a:p>
            <a:pPr marL="0" lvl="0" indent="0" algn="ctr" rtl="0">
              <a:spcBef>
                <a:spcPts val="360"/>
              </a:spcBef>
              <a:spcAft>
                <a:spcPts val="0"/>
              </a:spcAft>
              <a:buClr>
                <a:schemeClr val="dk1"/>
              </a:buClr>
              <a:buSzPts val="1440"/>
              <a:buNone/>
            </a:pPr>
            <a:r>
              <a:rPr lang="en-US" sz="1800" dirty="0">
                <a:latin typeface="Times New Roman"/>
                <a:ea typeface="Times New Roman"/>
                <a:cs typeface="Times New Roman"/>
                <a:sym typeface="Times New Roman"/>
              </a:rPr>
              <a:t>Rishi Raghav G (21ADR038)</a:t>
            </a:r>
            <a:endParaRPr dirty="0"/>
          </a:p>
          <a:p>
            <a:pPr marL="0" lvl="0" indent="0" algn="ctr" rtl="0">
              <a:spcBef>
                <a:spcPts val="360"/>
              </a:spcBef>
              <a:spcAft>
                <a:spcPts val="0"/>
              </a:spcAft>
              <a:buClr>
                <a:schemeClr val="dk1"/>
              </a:buClr>
              <a:buSzPts val="1440"/>
              <a:buNone/>
            </a:pPr>
            <a:r>
              <a:rPr lang="en-US" sz="1800" dirty="0">
                <a:latin typeface="Times New Roman"/>
                <a:ea typeface="Times New Roman"/>
                <a:cs typeface="Times New Roman"/>
                <a:sym typeface="Times New Roman"/>
              </a:rPr>
              <a:t>Vibeesh N (21ADR059)</a:t>
            </a:r>
            <a:endParaRPr dirty="0"/>
          </a:p>
          <a:p>
            <a:pPr marL="0" lvl="0" indent="0" algn="ctr" rtl="0">
              <a:spcBef>
                <a:spcPts val="360"/>
              </a:spcBef>
              <a:spcAft>
                <a:spcPts val="0"/>
              </a:spcAft>
              <a:buClr>
                <a:schemeClr val="dk1"/>
              </a:buClr>
              <a:buSzPts val="1440"/>
              <a:buNone/>
            </a:pPr>
            <a:r>
              <a:rPr lang="en-US" sz="1800" dirty="0">
                <a:latin typeface="Times New Roman"/>
                <a:ea typeface="Times New Roman"/>
                <a:cs typeface="Times New Roman"/>
                <a:sym typeface="Times New Roman"/>
              </a:rPr>
              <a:t>Vignesh T (21ADR060)</a:t>
            </a:r>
            <a:endParaRPr dirty="0"/>
          </a:p>
          <a:p>
            <a:pPr marL="0" lvl="0" indent="0" algn="ctr" rtl="0">
              <a:spcBef>
                <a:spcPts val="560"/>
              </a:spcBef>
              <a:spcAft>
                <a:spcPts val="0"/>
              </a:spcAft>
              <a:buClr>
                <a:schemeClr val="dk1"/>
              </a:buClr>
              <a:buSzPts val="2240"/>
              <a:buNone/>
            </a:pPr>
            <a:r>
              <a:rPr lang="en-US" sz="2800" dirty="0">
                <a:latin typeface="Times New Roman"/>
                <a:ea typeface="Times New Roman"/>
                <a:cs typeface="Times New Roman"/>
                <a:sym typeface="Times New Roman"/>
              </a:rPr>
              <a:t>Department of AI</a:t>
            </a:r>
            <a:endParaRPr dirty="0"/>
          </a:p>
          <a:p>
            <a:pPr marL="0" lvl="0" indent="0" algn="ctr" rtl="0">
              <a:spcBef>
                <a:spcPts val="560"/>
              </a:spcBef>
              <a:spcAft>
                <a:spcPts val="0"/>
              </a:spcAft>
              <a:buClr>
                <a:schemeClr val="dk1"/>
              </a:buClr>
              <a:buSzPts val="2240"/>
              <a:buNone/>
            </a:pP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Kongu</a:t>
            </a:r>
            <a:r>
              <a:rPr lang="en-US" sz="2800" dirty="0">
                <a:latin typeface="Times New Roman"/>
                <a:ea typeface="Times New Roman"/>
                <a:cs typeface="Times New Roman"/>
                <a:sym typeface="Times New Roman"/>
              </a:rPr>
              <a:t> Engineering College, </a:t>
            </a:r>
            <a:r>
              <a:rPr lang="en-US" sz="2800" dirty="0" err="1">
                <a:latin typeface="Times New Roman"/>
                <a:ea typeface="Times New Roman"/>
                <a:cs typeface="Times New Roman"/>
                <a:sym typeface="Times New Roman"/>
              </a:rPr>
              <a:t>Perundurai</a:t>
            </a:r>
            <a:endParaRPr sz="2800" dirty="0">
              <a:latin typeface="Times New Roman"/>
              <a:ea typeface="Times New Roman"/>
              <a:cs typeface="Times New Roman"/>
              <a:sym typeface="Times New Roman"/>
            </a:endParaRPr>
          </a:p>
          <a:p>
            <a:pPr marL="0" lvl="0" indent="0" algn="ctr" rtl="0">
              <a:spcBef>
                <a:spcPts val="560"/>
              </a:spcBef>
              <a:spcAft>
                <a:spcPts val="0"/>
              </a:spcAft>
              <a:buClr>
                <a:schemeClr val="dk1"/>
              </a:buClr>
              <a:buSzPts val="2240"/>
              <a:buNone/>
            </a:pPr>
            <a:r>
              <a:rPr lang="en-US" sz="2800" dirty="0">
                <a:latin typeface="Times New Roman"/>
                <a:ea typeface="Times New Roman"/>
                <a:cs typeface="Times New Roman"/>
                <a:sym typeface="Times New Roman"/>
              </a:rPr>
              <a:t>Ms. D. Sathya</a:t>
            </a:r>
            <a:endParaRPr sz="2800" dirty="0">
              <a:latin typeface="Times New Roman"/>
              <a:ea typeface="Times New Roman"/>
              <a:cs typeface="Times New Roman"/>
              <a:sym typeface="Times New Roman"/>
            </a:endParaRPr>
          </a:p>
          <a:p>
            <a:pPr marL="0" lvl="0" indent="0" algn="ctr" rtl="0">
              <a:spcBef>
                <a:spcPts val="560"/>
              </a:spcBef>
              <a:spcAft>
                <a:spcPts val="0"/>
              </a:spcAft>
              <a:buClr>
                <a:schemeClr val="dk1"/>
              </a:buClr>
              <a:buSzPts val="2240"/>
              <a:buNone/>
            </a:pPr>
            <a:r>
              <a:rPr lang="en-US" sz="2800" dirty="0">
                <a:latin typeface="Times New Roman"/>
                <a:ea typeface="Times New Roman"/>
                <a:cs typeface="Times New Roman"/>
                <a:sym typeface="Times New Roman"/>
              </a:rPr>
              <a:t>	</a:t>
            </a:r>
            <a:endParaRPr sz="3200" dirty="0"/>
          </a:p>
        </p:txBody>
      </p:sp>
      <p:pic>
        <p:nvPicPr>
          <p:cNvPr id="211" name="Google Shape;211;p1" descr="klogo copy.png"/>
          <p:cNvPicPr preferRelativeResize="0"/>
          <p:nvPr/>
        </p:nvPicPr>
        <p:blipFill rotWithShape="1">
          <a:blip r:embed="rId3">
            <a:alphaModFix/>
          </a:blip>
          <a:srcRect/>
          <a:stretch/>
        </p:blipFill>
        <p:spPr>
          <a:xfrm>
            <a:off x="228600" y="25400"/>
            <a:ext cx="1374249" cy="1066800"/>
          </a:xfrm>
          <a:prstGeom prst="rect">
            <a:avLst/>
          </a:prstGeom>
          <a:noFill/>
          <a:ln>
            <a:noFill/>
          </a:ln>
        </p:spPr>
      </p:pic>
      <p:pic>
        <p:nvPicPr>
          <p:cNvPr id="212" name="Google Shape;212;p1" descr="kec2blackborder png.PNG"/>
          <p:cNvPicPr preferRelativeResize="0"/>
          <p:nvPr/>
        </p:nvPicPr>
        <p:blipFill rotWithShape="1">
          <a:blip r:embed="rId4">
            <a:alphaModFix/>
          </a:blip>
          <a:srcRect/>
          <a:stretch/>
        </p:blipFill>
        <p:spPr>
          <a:xfrm>
            <a:off x="609600" y="4512621"/>
            <a:ext cx="1479013" cy="18413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0"/>
          <p:cNvSpPr txBox="1">
            <a:spLocks noGrp="1"/>
          </p:cNvSpPr>
          <p:nvPr>
            <p:ph type="body" idx="1"/>
          </p:nvPr>
        </p:nvSpPr>
        <p:spPr>
          <a:xfrm>
            <a:off x="611560" y="836712"/>
            <a:ext cx="8229600" cy="4968552"/>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US" b="0" i="0">
                <a:latin typeface="Arial"/>
                <a:ea typeface="Arial"/>
                <a:cs typeface="Arial"/>
                <a:sym typeface="Arial"/>
              </a:rPr>
              <a:t>This barchart shows the distribution of fake and real jobs in the top 10 states</a:t>
            </a:r>
            <a:r>
              <a:rPr lang="en-US" b="0" i="0">
                <a:solidFill>
                  <a:srgbClr val="C9D1D9"/>
                </a:solidFill>
                <a:latin typeface="Arial"/>
                <a:ea typeface="Arial"/>
                <a:cs typeface="Arial"/>
                <a:sym typeface="Arial"/>
              </a:rPr>
              <a:t>.</a:t>
            </a:r>
            <a:endParaRPr/>
          </a:p>
          <a:p>
            <a:pPr marL="273050" lvl="0" indent="-171450" algn="l" rtl="0">
              <a:spcBef>
                <a:spcPts val="400"/>
              </a:spcBef>
              <a:spcAft>
                <a:spcPts val="0"/>
              </a:spcAft>
              <a:buClr>
                <a:schemeClr val="dk1"/>
              </a:buClr>
              <a:buSzPts val="1600"/>
              <a:buNone/>
            </a:pPr>
            <a:endParaRPr>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b="0" i="0">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b="0" i="0">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b="0" i="0">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b="0" i="0">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a:solidFill>
                <a:srgbClr val="C9D1D9"/>
              </a:solidFill>
              <a:latin typeface="Arial"/>
              <a:ea typeface="Arial"/>
              <a:cs typeface="Arial"/>
              <a:sym typeface="Arial"/>
            </a:endParaRPr>
          </a:p>
          <a:p>
            <a:pPr marL="273050" lvl="0" indent="-273050" algn="l" rtl="0">
              <a:spcBef>
                <a:spcPts val="400"/>
              </a:spcBef>
              <a:spcAft>
                <a:spcPts val="0"/>
              </a:spcAft>
              <a:buClr>
                <a:schemeClr val="dk1"/>
              </a:buClr>
              <a:buSzPts val="1600"/>
              <a:buChar char="⮚"/>
            </a:pPr>
            <a:r>
              <a:rPr lang="en-US" b="0" i="0">
                <a:latin typeface="Arial"/>
                <a:ea typeface="Arial"/>
                <a:cs typeface="Arial"/>
                <a:sym typeface="Arial"/>
              </a:rPr>
              <a:t>The graph above shows that Texas and California have a higher possibility of fake jobs as compared to other states.</a:t>
            </a:r>
            <a:endParaRPr/>
          </a:p>
          <a:p>
            <a:pPr marL="273050" lvl="0" indent="-273050" algn="l" rtl="0">
              <a:spcBef>
                <a:spcPts val="400"/>
              </a:spcBef>
              <a:spcAft>
                <a:spcPts val="0"/>
              </a:spcAft>
              <a:buClr>
                <a:schemeClr val="dk1"/>
              </a:buClr>
              <a:buSzPts val="1600"/>
              <a:buChar char="⮚"/>
            </a:pPr>
            <a:r>
              <a:rPr lang="en-US">
                <a:latin typeface="Arial"/>
                <a:ea typeface="Arial"/>
                <a:cs typeface="Arial"/>
                <a:sym typeface="Arial"/>
              </a:rPr>
              <a:t>Now we are going to plot ratio of fake,</a:t>
            </a:r>
            <a:endParaRPr b="0" i="0">
              <a:latin typeface="Arial"/>
              <a:ea typeface="Arial"/>
              <a:cs typeface="Arial"/>
              <a:sym typeface="Arial"/>
            </a:endParaRPr>
          </a:p>
          <a:p>
            <a:pPr marL="273050" lvl="0" indent="-171450" algn="l" rtl="0">
              <a:spcBef>
                <a:spcPts val="400"/>
              </a:spcBef>
              <a:spcAft>
                <a:spcPts val="0"/>
              </a:spcAft>
              <a:buClr>
                <a:schemeClr val="dk1"/>
              </a:buClr>
              <a:buSzPts val="1600"/>
              <a:buNone/>
            </a:pPr>
            <a:endParaRPr b="0" i="0">
              <a:solidFill>
                <a:srgbClr val="C9D1D9"/>
              </a:solidFill>
              <a:latin typeface="Arial"/>
              <a:ea typeface="Arial"/>
              <a:cs typeface="Arial"/>
              <a:sym typeface="Arial"/>
            </a:endParaRPr>
          </a:p>
          <a:p>
            <a:pPr marL="273050" lvl="0" indent="-171450" algn="l" rtl="0">
              <a:spcBef>
                <a:spcPts val="400"/>
              </a:spcBef>
              <a:spcAft>
                <a:spcPts val="0"/>
              </a:spcAft>
              <a:buClr>
                <a:schemeClr val="dk1"/>
              </a:buClr>
              <a:buSzPts val="1600"/>
              <a:buNone/>
            </a:pPr>
            <a:endParaRPr/>
          </a:p>
        </p:txBody>
      </p:sp>
      <p:sp>
        <p:nvSpPr>
          <p:cNvPr id="280" name="Google Shape;280;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pic>
        <p:nvPicPr>
          <p:cNvPr id="281" name="Google Shape;281;p10"/>
          <p:cNvPicPr preferRelativeResize="0"/>
          <p:nvPr/>
        </p:nvPicPr>
        <p:blipFill rotWithShape="1">
          <a:blip r:embed="rId3">
            <a:alphaModFix/>
          </a:blip>
          <a:srcRect/>
          <a:stretch/>
        </p:blipFill>
        <p:spPr>
          <a:xfrm>
            <a:off x="1691680" y="1628800"/>
            <a:ext cx="4896544" cy="30243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sp>
        <p:nvSpPr>
          <p:cNvPr id="290" name="Google Shape;290;p11"/>
          <p:cNvSpPr txBox="1">
            <a:spLocks noGrp="1"/>
          </p:cNvSpPr>
          <p:nvPr>
            <p:ph type="body" idx="1"/>
          </p:nvPr>
        </p:nvSpPr>
        <p:spPr>
          <a:xfrm>
            <a:off x="827584" y="1772816"/>
            <a:ext cx="8229600" cy="4389437"/>
          </a:xfrm>
          <a:prstGeom prst="rect">
            <a:avLst/>
          </a:prstGeom>
          <a:noFill/>
          <a:ln>
            <a:noFill/>
          </a:ln>
        </p:spPr>
        <p:txBody>
          <a:bodyPr spcFirstLastPara="1" wrap="square" lIns="91425" tIns="45700" rIns="91425" bIns="45700" anchor="t" anchorCtr="0">
            <a:noAutofit/>
          </a:bodyPr>
          <a:lstStyle/>
          <a:p>
            <a:pPr marL="273050" lvl="0" indent="-171450" algn="l" rtl="0">
              <a:spcBef>
                <a:spcPts val="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273050" algn="l" rtl="0">
              <a:spcBef>
                <a:spcPts val="400"/>
              </a:spcBef>
              <a:spcAft>
                <a:spcPts val="0"/>
              </a:spcAft>
              <a:buClr>
                <a:schemeClr val="dk1"/>
              </a:buClr>
              <a:buSzPts val="1600"/>
              <a:buChar char="⮚"/>
            </a:pPr>
            <a:r>
              <a:rPr lang="en-US"/>
              <a:t>The California has highest fake job ratio 15:1 and Texas has 12:1.</a:t>
            </a:r>
            <a:endParaRPr/>
          </a:p>
          <a:p>
            <a:pPr marL="273050" lvl="0" indent="-273050" algn="l" rtl="0">
              <a:spcBef>
                <a:spcPts val="400"/>
              </a:spcBef>
              <a:spcAft>
                <a:spcPts val="0"/>
              </a:spcAft>
              <a:buClr>
                <a:schemeClr val="dk1"/>
              </a:buClr>
              <a:buSzPts val="1600"/>
              <a:buChar char="⮚"/>
            </a:pPr>
            <a:r>
              <a:rPr lang="en-US" b="0" i="0">
                <a:latin typeface="Arial"/>
                <a:ea typeface="Arial"/>
                <a:cs typeface="Arial"/>
                <a:sym typeface="Arial"/>
              </a:rPr>
              <a:t>Any job postings from these locations will certainly have a high chance of being fraudulent</a:t>
            </a:r>
            <a:endParaRPr/>
          </a:p>
        </p:txBody>
      </p:sp>
      <p:pic>
        <p:nvPicPr>
          <p:cNvPr id="291" name="Google Shape;291;p11"/>
          <p:cNvPicPr preferRelativeResize="0"/>
          <p:nvPr/>
        </p:nvPicPr>
        <p:blipFill rotWithShape="1">
          <a:blip r:embed="rId3">
            <a:alphaModFix/>
          </a:blip>
          <a:srcRect/>
          <a:stretch/>
        </p:blipFill>
        <p:spPr>
          <a:xfrm>
            <a:off x="901390" y="533400"/>
            <a:ext cx="7341219" cy="4335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2"/>
          <p:cNvSpPr txBox="1">
            <a:spLocks noGrp="1"/>
          </p:cNvSpPr>
          <p:nvPr>
            <p:ph type="title"/>
          </p:nvPr>
        </p:nvSpPr>
        <p:spPr>
          <a:xfrm>
            <a:off x="457200" y="704850"/>
            <a:ext cx="8229600" cy="1067966"/>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None/>
            </a:pPr>
            <a:r>
              <a:rPr lang="en-US" i="0">
                <a:solidFill>
                  <a:schemeClr val="dk1"/>
                </a:solidFill>
                <a:latin typeface="Arial"/>
                <a:ea typeface="Arial"/>
                <a:cs typeface="Arial"/>
                <a:sym typeface="Arial"/>
              </a:rPr>
              <a:t>    Algorithms</a:t>
            </a:r>
            <a:br>
              <a:rPr lang="en-US" b="1" i="0">
                <a:solidFill>
                  <a:srgbClr val="C9D1D9"/>
                </a:solidFill>
                <a:latin typeface="Arial"/>
                <a:ea typeface="Arial"/>
                <a:cs typeface="Arial"/>
                <a:sym typeface="Arial"/>
              </a:rPr>
            </a:br>
            <a:endParaRPr/>
          </a:p>
        </p:txBody>
      </p:sp>
      <p:sp>
        <p:nvSpPr>
          <p:cNvPr id="297" name="Google Shape;297;p12"/>
          <p:cNvSpPr txBox="1">
            <a:spLocks noGrp="1"/>
          </p:cNvSpPr>
          <p:nvPr>
            <p:ph type="body" idx="1"/>
          </p:nvPr>
        </p:nvSpPr>
        <p:spPr>
          <a:xfrm>
            <a:off x="724243" y="1504662"/>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US" b="0" i="0" dirty="0">
                <a:latin typeface="Arial"/>
                <a:ea typeface="Arial"/>
                <a:cs typeface="Arial"/>
                <a:sym typeface="Arial"/>
              </a:rPr>
              <a:t>The algorithms and techniques used in project are:</a:t>
            </a:r>
            <a:endParaRPr dirty="0"/>
          </a:p>
          <a:p>
            <a:pPr marL="273050" lvl="0" indent="-273050" algn="l" rtl="0">
              <a:spcBef>
                <a:spcPts val="400"/>
              </a:spcBef>
              <a:spcAft>
                <a:spcPts val="0"/>
              </a:spcAft>
              <a:buClr>
                <a:schemeClr val="dk1"/>
              </a:buClr>
              <a:buSzPts val="1600"/>
              <a:buFont typeface="Arial"/>
              <a:buAutoNum type="arabicPeriod"/>
            </a:pPr>
            <a:r>
              <a:rPr lang="en-US" b="0" i="0" dirty="0">
                <a:latin typeface="Arial"/>
                <a:ea typeface="Arial"/>
                <a:cs typeface="Arial"/>
                <a:sym typeface="Arial"/>
              </a:rPr>
              <a:t>Natural Language Processing</a:t>
            </a:r>
            <a:endParaRPr dirty="0"/>
          </a:p>
          <a:p>
            <a:pPr marL="273050" lvl="0" indent="-273050" algn="l" rtl="0">
              <a:spcBef>
                <a:spcPts val="400"/>
              </a:spcBef>
              <a:spcAft>
                <a:spcPts val="0"/>
              </a:spcAft>
              <a:buClr>
                <a:schemeClr val="dk1"/>
              </a:buClr>
              <a:buSzPts val="1600"/>
              <a:buFont typeface="Arial"/>
              <a:buAutoNum type="arabicPeriod"/>
            </a:pPr>
            <a:r>
              <a:rPr lang="en-US" b="0" i="0" dirty="0">
                <a:latin typeface="Arial"/>
                <a:ea typeface="Arial"/>
                <a:cs typeface="Arial"/>
                <a:sym typeface="Arial"/>
              </a:rPr>
              <a:t>Naïve Bayes Algorithm</a:t>
            </a:r>
            <a:endParaRPr dirty="0"/>
          </a:p>
          <a:p>
            <a:pPr marL="273050" lvl="0" indent="-273050" algn="l" rtl="0">
              <a:spcBef>
                <a:spcPts val="400"/>
              </a:spcBef>
              <a:spcAft>
                <a:spcPts val="0"/>
              </a:spcAft>
              <a:buClr>
                <a:schemeClr val="dk1"/>
              </a:buClr>
              <a:buSzPts val="1600"/>
              <a:buFont typeface="Arial"/>
              <a:buAutoNum type="arabicPeriod"/>
            </a:pPr>
            <a:r>
              <a:rPr lang="en-US" b="0" i="0" dirty="0">
                <a:latin typeface="Arial"/>
                <a:ea typeface="Arial"/>
                <a:cs typeface="Arial"/>
                <a:sym typeface="Arial"/>
              </a:rPr>
              <a:t>SGD Classifier</a:t>
            </a:r>
          </a:p>
          <a:p>
            <a:pPr marL="273050" lvl="0" indent="-273050" algn="l" rtl="0">
              <a:spcBef>
                <a:spcPts val="400"/>
              </a:spcBef>
              <a:spcAft>
                <a:spcPts val="0"/>
              </a:spcAft>
              <a:buClr>
                <a:schemeClr val="dk1"/>
              </a:buClr>
              <a:buSzPts val="1600"/>
              <a:buFont typeface="Arial"/>
              <a:buAutoNum type="arabicPeriod"/>
            </a:pPr>
            <a:r>
              <a:rPr lang="en-US" dirty="0"/>
              <a:t>Random Forest</a:t>
            </a:r>
            <a:endParaRPr dirty="0"/>
          </a:p>
          <a:p>
            <a:pPr marL="273050" lvl="0" indent="-273050" algn="just" rtl="0">
              <a:spcBef>
                <a:spcPts val="400"/>
              </a:spcBef>
              <a:spcAft>
                <a:spcPts val="0"/>
              </a:spcAft>
              <a:buClr>
                <a:srgbClr val="000000"/>
              </a:buClr>
              <a:buSzPts val="1600"/>
              <a:buChar char="⮚"/>
            </a:pPr>
            <a:r>
              <a:rPr lang="en-US" i="0" dirty="0">
                <a:solidFill>
                  <a:srgbClr val="000000"/>
                </a:solidFill>
                <a:latin typeface="Times New Roman"/>
                <a:ea typeface="Times New Roman"/>
                <a:cs typeface="Times New Roman"/>
                <a:sym typeface="Times New Roman"/>
              </a:rPr>
              <a:t>The accuracy and F1 values ​​of Naive Bayes and SGD classifiers are compared to select the final model.</a:t>
            </a:r>
            <a:r>
              <a:rPr lang="en-US" i="0" dirty="0">
                <a:solidFill>
                  <a:srgbClr val="000000"/>
                </a:solidFill>
                <a:latin typeface="Red Hat Display"/>
                <a:ea typeface="Red Hat Display"/>
                <a:cs typeface="Red Hat Display"/>
                <a:sym typeface="Red Hat Display"/>
              </a:rPr>
              <a:t> Naïve Bayes is the base model and is used because </a:t>
            </a:r>
            <a:r>
              <a:rPr lang="en-US" dirty="0">
                <a:solidFill>
                  <a:srgbClr val="000000"/>
                </a:solidFill>
                <a:latin typeface="Red Hat Display"/>
                <a:ea typeface="Red Hat Display"/>
                <a:cs typeface="Red Hat Display"/>
                <a:sym typeface="Red Hat Display"/>
              </a:rPr>
              <a:t>it</a:t>
            </a:r>
            <a:r>
              <a:rPr lang="en-US" i="0" dirty="0">
                <a:solidFill>
                  <a:srgbClr val="000000"/>
                </a:solidFill>
                <a:latin typeface="Red Hat Display"/>
                <a:ea typeface="Red Hat Display"/>
                <a:cs typeface="Red Hat Display"/>
                <a:sym typeface="Red Hat Display"/>
              </a:rPr>
              <a:t> can calculate the conditional probability that two events will occur based on the probability that each individual event will occur.</a:t>
            </a:r>
            <a:endParaRPr dirty="0"/>
          </a:p>
          <a:p>
            <a:pPr marL="273050" lvl="0" indent="-273050" algn="just" rtl="0">
              <a:spcBef>
                <a:spcPts val="400"/>
              </a:spcBef>
              <a:spcAft>
                <a:spcPts val="0"/>
              </a:spcAft>
              <a:buClr>
                <a:srgbClr val="000000"/>
              </a:buClr>
              <a:buSzPts val="1600"/>
              <a:buChar char="⮚"/>
            </a:pPr>
            <a:r>
              <a:rPr lang="en-US" i="0" dirty="0">
                <a:solidFill>
                  <a:srgbClr val="000000"/>
                </a:solidFill>
                <a:latin typeface="Red Hat Display"/>
                <a:ea typeface="Red Hat Display"/>
                <a:cs typeface="Red Hat Display"/>
                <a:sym typeface="Red Hat Display"/>
              </a:rPr>
              <a:t>The SGD classifier is used to implement a simple stochastic gradient descent training routine that supports different classification loss functions and penalties.</a:t>
            </a:r>
            <a:endParaRPr dirty="0">
              <a:latin typeface="Times New Roman"/>
              <a:ea typeface="Times New Roman"/>
              <a:cs typeface="Times New Roman"/>
              <a:sym typeface="Times New Roman"/>
            </a:endParaRPr>
          </a:p>
        </p:txBody>
      </p:sp>
      <p:sp>
        <p:nvSpPr>
          <p:cNvPr id="298" name="Google Shape;298;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3"/>
          <p:cNvSpPr txBox="1">
            <a:spLocks noGrp="1"/>
          </p:cNvSpPr>
          <p:nvPr>
            <p:ph type="title"/>
          </p:nvPr>
        </p:nvSpPr>
        <p:spPr>
          <a:xfrm>
            <a:off x="611560" y="24481"/>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Performance Evaluation</a:t>
            </a:r>
            <a:endParaRPr b="1"/>
          </a:p>
        </p:txBody>
      </p:sp>
      <p:sp>
        <p:nvSpPr>
          <p:cNvPr id="304" name="Google Shape;304;p13"/>
          <p:cNvSpPr txBox="1">
            <a:spLocks noGrp="1"/>
          </p:cNvSpPr>
          <p:nvPr>
            <p:ph type="body" idx="1"/>
          </p:nvPr>
        </p:nvSpPr>
        <p:spPr>
          <a:xfrm>
            <a:off x="683568" y="1567197"/>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50000"/>
              </a:lnSpc>
              <a:spcBef>
                <a:spcPts val="0"/>
              </a:spcBef>
              <a:spcAft>
                <a:spcPts val="0"/>
              </a:spcAft>
              <a:buClr>
                <a:schemeClr val="dk1"/>
              </a:buClr>
              <a:buSzPts val="1600"/>
              <a:buChar char="⮚"/>
            </a:pPr>
            <a:r>
              <a:rPr lang="en-US" i="0" dirty="0">
                <a:latin typeface="Times New Roman"/>
                <a:ea typeface="Times New Roman"/>
                <a:cs typeface="Times New Roman"/>
                <a:sym typeface="Times New Roman"/>
              </a:rPr>
              <a:t>The final model used for this analysis is SGD. The baseline model and SGD results are shown in the table below.</a:t>
            </a:r>
            <a:endParaRPr dirty="0"/>
          </a:p>
          <a:p>
            <a:pPr marL="273050" lvl="0" indent="-171450" algn="l" rtl="0">
              <a:lnSpc>
                <a:spcPct val="150000"/>
              </a:lnSpc>
              <a:spcBef>
                <a:spcPts val="400"/>
              </a:spcBef>
              <a:spcAft>
                <a:spcPts val="0"/>
              </a:spcAft>
              <a:buClr>
                <a:schemeClr val="dk1"/>
              </a:buClr>
              <a:buSzPts val="1600"/>
              <a:buNone/>
            </a:pPr>
            <a:endParaRPr dirty="0">
              <a:latin typeface="Times New Roman"/>
              <a:ea typeface="Times New Roman"/>
              <a:cs typeface="Times New Roman"/>
              <a:sym typeface="Times New Roman"/>
            </a:endParaRPr>
          </a:p>
          <a:p>
            <a:pPr marL="273050" lvl="0" indent="-171450" algn="l" rtl="0">
              <a:lnSpc>
                <a:spcPct val="150000"/>
              </a:lnSpc>
              <a:spcBef>
                <a:spcPts val="400"/>
              </a:spcBef>
              <a:spcAft>
                <a:spcPts val="0"/>
              </a:spcAft>
              <a:buClr>
                <a:schemeClr val="dk1"/>
              </a:buClr>
              <a:buSzPts val="1600"/>
              <a:buNone/>
            </a:pPr>
            <a:endParaRPr dirty="0">
              <a:latin typeface="Times New Roman"/>
              <a:ea typeface="Times New Roman"/>
              <a:cs typeface="Times New Roman"/>
              <a:sym typeface="Times New Roman"/>
            </a:endParaRPr>
          </a:p>
          <a:p>
            <a:pPr marL="273050" lvl="0" indent="-171450" algn="l" rtl="0">
              <a:lnSpc>
                <a:spcPct val="150000"/>
              </a:lnSpc>
              <a:spcBef>
                <a:spcPts val="400"/>
              </a:spcBef>
              <a:spcAft>
                <a:spcPts val="0"/>
              </a:spcAft>
              <a:buClr>
                <a:schemeClr val="dk1"/>
              </a:buClr>
              <a:buSzPts val="1600"/>
              <a:buNone/>
            </a:pPr>
            <a:endParaRPr dirty="0">
              <a:latin typeface="Times New Roman"/>
              <a:ea typeface="Times New Roman"/>
              <a:cs typeface="Times New Roman"/>
              <a:sym typeface="Times New Roman"/>
            </a:endParaRPr>
          </a:p>
          <a:p>
            <a:pPr marL="273050" lvl="0" indent="-171450" algn="l" rtl="0">
              <a:lnSpc>
                <a:spcPct val="150000"/>
              </a:lnSpc>
              <a:spcBef>
                <a:spcPts val="400"/>
              </a:spcBef>
              <a:spcAft>
                <a:spcPts val="0"/>
              </a:spcAft>
              <a:buClr>
                <a:schemeClr val="dk1"/>
              </a:buClr>
              <a:buSzPts val="1600"/>
              <a:buNone/>
            </a:pPr>
            <a:endParaRPr dirty="0">
              <a:latin typeface="Times New Roman"/>
              <a:ea typeface="Times New Roman"/>
              <a:cs typeface="Times New Roman"/>
              <a:sym typeface="Times New Roman"/>
            </a:endParaRPr>
          </a:p>
          <a:p>
            <a:pPr marL="273050" lvl="0" indent="-273050" algn="l" rtl="0">
              <a:lnSpc>
                <a:spcPct val="150000"/>
              </a:lnSpc>
              <a:spcBef>
                <a:spcPts val="400"/>
              </a:spcBef>
              <a:spcAft>
                <a:spcPts val="0"/>
              </a:spcAft>
              <a:buClr>
                <a:schemeClr val="dk1"/>
              </a:buClr>
              <a:buSzPts val="1600"/>
              <a:buChar char="⮚"/>
            </a:pPr>
            <a:r>
              <a:rPr lang="en-US" dirty="0">
                <a:latin typeface="Times New Roman"/>
                <a:ea typeface="Times New Roman"/>
                <a:cs typeface="Times New Roman"/>
                <a:sym typeface="Times New Roman"/>
              </a:rPr>
              <a:t>According to metrics the SGD model has greater performance than baseline model.</a:t>
            </a:r>
            <a:endParaRPr dirty="0"/>
          </a:p>
        </p:txBody>
      </p:sp>
      <p:sp>
        <p:nvSpPr>
          <p:cNvPr id="305" name="Google Shape;305;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graphicFrame>
        <p:nvGraphicFramePr>
          <p:cNvPr id="306" name="Google Shape;306;p13"/>
          <p:cNvGraphicFramePr/>
          <p:nvPr>
            <p:extLst>
              <p:ext uri="{D42A27DB-BD31-4B8C-83A1-F6EECF244321}">
                <p14:modId xmlns:p14="http://schemas.microsoft.com/office/powerpoint/2010/main" val="2631815580"/>
              </p:ext>
            </p:extLst>
          </p:nvPr>
        </p:nvGraphicFramePr>
        <p:xfrm>
          <a:off x="1524000" y="2564904"/>
          <a:ext cx="6096000" cy="2026960"/>
        </p:xfrm>
        <a:graphic>
          <a:graphicData uri="http://schemas.openxmlformats.org/drawingml/2006/table">
            <a:tbl>
              <a:tblPr firstRow="1" bandRow="1">
                <a:noFill/>
                <a:tableStyleId>{E779B6FA-C564-4527-8CDC-6AB7C66CA39B}</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u="none" strike="noStrike" cap="none"/>
                        <a:t>        Model</a:t>
                      </a:r>
                      <a:endParaRPr/>
                    </a:p>
                  </a:txBody>
                  <a:tcPr marL="91450" marR="91450" marT="45725" marB="45725"/>
                </a:tc>
                <a:tc>
                  <a:txBody>
                    <a:bodyPr/>
                    <a:lstStyle/>
                    <a:p>
                      <a:pPr marL="0" marR="0" lvl="0" indent="0" algn="l" rtl="0">
                        <a:spcBef>
                          <a:spcPts val="0"/>
                        </a:spcBef>
                        <a:spcAft>
                          <a:spcPts val="0"/>
                        </a:spcAft>
                        <a:buNone/>
                      </a:pPr>
                      <a:r>
                        <a:rPr lang="en-US" sz="1800"/>
                        <a:t>       Accuracy</a:t>
                      </a:r>
                      <a:endParaRPr/>
                    </a:p>
                  </a:txBody>
                  <a:tcPr marL="91450" marR="91450" marT="45725" marB="45725"/>
                </a:tc>
                <a:tc>
                  <a:txBody>
                    <a:bodyPr/>
                    <a:lstStyle/>
                    <a:p>
                      <a:pPr marL="0" marR="0" lvl="0" indent="0" algn="l" rtl="0">
                        <a:spcBef>
                          <a:spcPts val="0"/>
                        </a:spcBef>
                        <a:spcAft>
                          <a:spcPts val="0"/>
                        </a:spcAft>
                        <a:buNone/>
                      </a:pPr>
                      <a:r>
                        <a:rPr lang="en-US" sz="1800"/>
                        <a:t>     F1-score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Naïve Bayes(baseline model)</a:t>
                      </a:r>
                      <a:endParaRPr/>
                    </a:p>
                  </a:txBody>
                  <a:tcPr marL="91450" marR="91450" marT="45725" marB="45725"/>
                </a:tc>
                <a:tc>
                  <a:txBody>
                    <a:bodyPr/>
                    <a:lstStyle/>
                    <a:p>
                      <a:pPr marL="0" marR="0" lvl="0" indent="0" algn="l" rtl="0">
                        <a:spcBef>
                          <a:spcPts val="0"/>
                        </a:spcBef>
                        <a:spcAft>
                          <a:spcPts val="0"/>
                        </a:spcAft>
                        <a:buNone/>
                      </a:pPr>
                      <a:r>
                        <a:rPr lang="en-US" sz="1800"/>
                        <a:t>0.971</a:t>
                      </a:r>
                      <a:endParaRPr/>
                    </a:p>
                  </a:txBody>
                  <a:tcPr marL="91450" marR="91450" marT="45725" marB="45725"/>
                </a:tc>
                <a:tc>
                  <a:txBody>
                    <a:bodyPr/>
                    <a:lstStyle/>
                    <a:p>
                      <a:pPr marL="0" marR="0" lvl="0" indent="0" algn="l" rtl="0">
                        <a:spcBef>
                          <a:spcPts val="0"/>
                        </a:spcBef>
                        <a:spcAft>
                          <a:spcPts val="0"/>
                        </a:spcAft>
                        <a:buNone/>
                      </a:pPr>
                      <a:r>
                        <a:rPr lang="en-US" sz="1800" dirty="0"/>
                        <a:t>0.743</a:t>
                      </a:r>
                      <a:endParaRPr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SGD</a:t>
                      </a:r>
                      <a:endParaRPr/>
                    </a:p>
                  </a:txBody>
                  <a:tcPr marL="91450" marR="91450" marT="45725" marB="45725"/>
                </a:tc>
                <a:tc>
                  <a:txBody>
                    <a:bodyPr/>
                    <a:lstStyle/>
                    <a:p>
                      <a:pPr marL="0" marR="0" lvl="0" indent="0" algn="l" rtl="0">
                        <a:spcBef>
                          <a:spcPts val="0"/>
                        </a:spcBef>
                        <a:spcAft>
                          <a:spcPts val="0"/>
                        </a:spcAft>
                        <a:buNone/>
                      </a:pPr>
                      <a:r>
                        <a:rPr lang="en-US" sz="1800"/>
                        <a:t>0.975</a:t>
                      </a:r>
                      <a:endParaRPr/>
                    </a:p>
                  </a:txBody>
                  <a:tcPr marL="91450" marR="91450" marT="45725" marB="45725"/>
                </a:tc>
                <a:tc>
                  <a:txBody>
                    <a:bodyPr/>
                    <a:lstStyle/>
                    <a:p>
                      <a:pPr marL="0" marR="0" lvl="0" indent="0" algn="l" rtl="0">
                        <a:spcBef>
                          <a:spcPts val="0"/>
                        </a:spcBef>
                        <a:spcAft>
                          <a:spcPts val="0"/>
                        </a:spcAft>
                        <a:buNone/>
                      </a:pPr>
                      <a:r>
                        <a:rPr lang="en-US" sz="1800" dirty="0"/>
                        <a:t>0.79</a:t>
                      </a:r>
                      <a:endParaRPr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Random Forest</a:t>
                      </a:r>
                      <a:endParaRPr/>
                    </a:p>
                  </a:txBody>
                  <a:tcPr marL="91450" marR="91450" marT="45725" marB="45725"/>
                </a:tc>
                <a:tc>
                  <a:txBody>
                    <a:bodyPr/>
                    <a:lstStyle/>
                    <a:p>
                      <a:pPr marL="0" marR="0" lvl="0" indent="0" algn="l" rtl="0">
                        <a:spcBef>
                          <a:spcPts val="0"/>
                        </a:spcBef>
                        <a:spcAft>
                          <a:spcPts val="0"/>
                        </a:spcAft>
                        <a:buNone/>
                      </a:pPr>
                      <a:r>
                        <a:rPr lang="en-US" sz="1800" dirty="0"/>
                        <a:t>0.974</a:t>
                      </a:r>
                      <a:endParaRPr dirty="0"/>
                    </a:p>
                  </a:txBody>
                  <a:tcPr marL="91450" marR="91450" marT="45725" marB="45725"/>
                </a:tc>
                <a:tc>
                  <a:txBody>
                    <a:bodyPr/>
                    <a:lstStyle/>
                    <a:p>
                      <a:pPr marL="0" marR="0" lvl="0" indent="0" algn="l" rtl="0">
                        <a:spcBef>
                          <a:spcPts val="0"/>
                        </a:spcBef>
                        <a:spcAft>
                          <a:spcPts val="0"/>
                        </a:spcAft>
                        <a:buNone/>
                      </a:pPr>
                      <a:r>
                        <a:rPr lang="en-US" sz="1800" dirty="0"/>
                        <a:t>0.76</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4"/>
          <p:cNvSpPr txBox="1">
            <a:spLocks noGrp="1"/>
          </p:cNvSpPr>
          <p:nvPr>
            <p:ph type="title"/>
          </p:nvPr>
        </p:nvSpPr>
        <p:spPr>
          <a:xfrm>
            <a:off x="684124" y="158291"/>
            <a:ext cx="8245784" cy="1114178"/>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Conclusion</a:t>
            </a:r>
            <a:endParaRPr b="1"/>
          </a:p>
        </p:txBody>
      </p:sp>
      <p:sp>
        <p:nvSpPr>
          <p:cNvPr id="312" name="Google Shape;312;p14"/>
          <p:cNvSpPr txBox="1">
            <a:spLocks noGrp="1"/>
          </p:cNvSpPr>
          <p:nvPr>
            <p:ph type="body" idx="1"/>
          </p:nvPr>
        </p:nvSpPr>
        <p:spPr>
          <a:xfrm>
            <a:off x="684124" y="1642166"/>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50000"/>
              </a:lnSpc>
              <a:spcBef>
                <a:spcPts val="0"/>
              </a:spcBef>
              <a:spcAft>
                <a:spcPts val="0"/>
              </a:spcAft>
              <a:buClr>
                <a:srgbClr val="000000"/>
              </a:buClr>
              <a:buSzPts val="1600"/>
              <a:buChar char="⮚"/>
            </a:pPr>
            <a:r>
              <a:rPr lang="en-US" i="0">
                <a:solidFill>
                  <a:srgbClr val="000000"/>
                </a:solidFill>
                <a:latin typeface="Times New Roman"/>
                <a:ea typeface="Times New Roman"/>
                <a:cs typeface="Times New Roman"/>
                <a:sym typeface="Times New Roman"/>
              </a:rPr>
              <a:t>Job fraud detection ensures job seekers only to  receive legitimate offers from companies.</a:t>
            </a:r>
            <a:endParaRPr/>
          </a:p>
          <a:p>
            <a:pPr marL="273050" lvl="0" indent="-273050" algn="l" rtl="0">
              <a:lnSpc>
                <a:spcPct val="150000"/>
              </a:lnSpc>
              <a:spcBef>
                <a:spcPts val="400"/>
              </a:spcBef>
              <a:spcAft>
                <a:spcPts val="0"/>
              </a:spcAft>
              <a:buClr>
                <a:srgbClr val="000000"/>
              </a:buClr>
              <a:buSzPts val="1600"/>
              <a:buChar char="⮚"/>
            </a:pPr>
            <a:r>
              <a:rPr lang="en-US" i="0">
                <a:solidFill>
                  <a:srgbClr val="000000"/>
                </a:solidFill>
                <a:latin typeface="Times New Roman"/>
                <a:ea typeface="Times New Roman"/>
                <a:cs typeface="Times New Roman"/>
                <a:sym typeface="Times New Roman"/>
              </a:rPr>
              <a:t>Several machine learning techniques have been proposed for detecting employment fraud</a:t>
            </a:r>
            <a:r>
              <a:rPr lang="en-US">
                <a:solidFill>
                  <a:srgbClr val="000000"/>
                </a:solidFill>
                <a:latin typeface="Times New Roman"/>
                <a:ea typeface="Times New Roman"/>
                <a:cs typeface="Times New Roman"/>
                <a:sym typeface="Times New Roman"/>
              </a:rPr>
              <a:t>.</a:t>
            </a:r>
            <a:endParaRPr/>
          </a:p>
          <a:p>
            <a:pPr marL="273050" lvl="0" indent="-273050" algn="l" rtl="0">
              <a:lnSpc>
                <a:spcPct val="150000"/>
              </a:lnSpc>
              <a:spcBef>
                <a:spcPts val="400"/>
              </a:spcBef>
              <a:spcAft>
                <a:spcPts val="0"/>
              </a:spcAft>
              <a:buClr>
                <a:srgbClr val="000000"/>
              </a:buClr>
              <a:buSzPts val="1600"/>
              <a:buChar char="⮚"/>
            </a:pPr>
            <a:r>
              <a:rPr lang="en-US">
                <a:solidFill>
                  <a:srgbClr val="000000"/>
                </a:solidFill>
                <a:latin typeface="Times New Roman"/>
                <a:ea typeface="Times New Roman"/>
                <a:cs typeface="Times New Roman"/>
                <a:sym typeface="Times New Roman"/>
              </a:rPr>
              <a:t>Our model SGD is best suited for classifying fake job post and the scammers.</a:t>
            </a:r>
            <a:endParaRPr>
              <a:latin typeface="Times New Roman"/>
              <a:ea typeface="Times New Roman"/>
              <a:cs typeface="Times New Roman"/>
              <a:sym typeface="Times New Roman"/>
            </a:endParaRPr>
          </a:p>
          <a:p>
            <a:pPr marL="273050" lvl="0" indent="-273050" algn="l" rtl="0">
              <a:lnSpc>
                <a:spcPct val="150000"/>
              </a:lnSpc>
              <a:spcBef>
                <a:spcPts val="400"/>
              </a:spcBef>
              <a:spcAft>
                <a:spcPts val="0"/>
              </a:spcAft>
              <a:buClr>
                <a:schemeClr val="dk1"/>
              </a:buClr>
              <a:buSzPts val="1600"/>
              <a:buChar char="⮚"/>
            </a:pPr>
            <a:r>
              <a:rPr lang="en-US">
                <a:latin typeface="Times New Roman"/>
                <a:ea typeface="Times New Roman"/>
                <a:cs typeface="Times New Roman"/>
                <a:sym typeface="Times New Roman"/>
              </a:rPr>
              <a:t>It has an accuracy 97%, so it can classify and detect  whether the posted job is real or fake.</a:t>
            </a:r>
            <a:endParaRPr/>
          </a:p>
          <a:p>
            <a:pPr marL="273050" lvl="0" indent="-171450" algn="l" rtl="0">
              <a:lnSpc>
                <a:spcPct val="150000"/>
              </a:lnSpc>
              <a:spcBef>
                <a:spcPts val="400"/>
              </a:spcBef>
              <a:spcAft>
                <a:spcPts val="0"/>
              </a:spcAft>
              <a:buClr>
                <a:schemeClr val="dk1"/>
              </a:buClr>
              <a:buSzPts val="1600"/>
              <a:buNone/>
            </a:pPr>
            <a:endParaRPr>
              <a:latin typeface="Times New Roman"/>
              <a:ea typeface="Times New Roman"/>
              <a:cs typeface="Times New Roman"/>
              <a:sym typeface="Times New Roman"/>
            </a:endParaRPr>
          </a:p>
          <a:p>
            <a:pPr marL="273050" lvl="0" indent="-171450" algn="l" rtl="0">
              <a:spcBef>
                <a:spcPts val="400"/>
              </a:spcBef>
              <a:spcAft>
                <a:spcPts val="0"/>
              </a:spcAft>
              <a:buClr>
                <a:schemeClr val="dk1"/>
              </a:buClr>
              <a:buSzPts val="1600"/>
              <a:buNone/>
            </a:pPr>
            <a:endParaRPr/>
          </a:p>
          <a:p>
            <a:pPr marL="0" lvl="0" indent="0" algn="l" rtl="0">
              <a:spcBef>
                <a:spcPts val="400"/>
              </a:spcBef>
              <a:spcAft>
                <a:spcPts val="0"/>
              </a:spcAft>
              <a:buClr>
                <a:schemeClr val="dk1"/>
              </a:buClr>
              <a:buSzPts val="1600"/>
              <a:buNone/>
            </a:pPr>
            <a:endParaRPr/>
          </a:p>
        </p:txBody>
      </p:sp>
      <p:sp>
        <p:nvSpPr>
          <p:cNvPr id="313" name="Google Shape;313;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5"/>
          <p:cNvSpPr txBox="1">
            <a:spLocks noGrp="1"/>
          </p:cNvSpPr>
          <p:nvPr>
            <p:ph type="title"/>
          </p:nvPr>
        </p:nvSpPr>
        <p:spPr>
          <a:xfrm>
            <a:off x="914400" y="0"/>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References</a:t>
            </a:r>
            <a:endParaRPr b="1"/>
          </a:p>
        </p:txBody>
      </p:sp>
      <p:sp>
        <p:nvSpPr>
          <p:cNvPr id="319" name="Google Shape;319;p15"/>
          <p:cNvSpPr txBox="1">
            <a:spLocks noGrp="1"/>
          </p:cNvSpPr>
          <p:nvPr>
            <p:ph type="body" idx="1"/>
          </p:nvPr>
        </p:nvSpPr>
        <p:spPr>
          <a:xfrm>
            <a:off x="755576" y="1268760"/>
            <a:ext cx="8229600" cy="4754562"/>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US" u="sng">
                <a:solidFill>
                  <a:schemeClr val="hlink"/>
                </a:solidFill>
                <a:hlinkClick r:id="rId3"/>
              </a:rPr>
              <a:t>https://scikit-learn.org/stable/modules/naive_bayes.html</a:t>
            </a:r>
            <a:endParaRPr/>
          </a:p>
          <a:p>
            <a:pPr marL="273050" lvl="0" indent="-273050" algn="l" rtl="0">
              <a:spcBef>
                <a:spcPts val="400"/>
              </a:spcBef>
              <a:spcAft>
                <a:spcPts val="0"/>
              </a:spcAft>
              <a:buClr>
                <a:schemeClr val="dk1"/>
              </a:buClr>
              <a:buSzPts val="1600"/>
              <a:buChar char="⮚"/>
            </a:pPr>
            <a:r>
              <a:rPr lang="en-US" u="sng">
                <a:solidFill>
                  <a:schemeClr val="hlink"/>
                </a:solidFill>
                <a:hlinkClick r:id="rId4"/>
              </a:rPr>
              <a:t>https://www.javatpoint.com/machine-learning-naive-bayes-classifier</a:t>
            </a:r>
            <a:endParaRPr/>
          </a:p>
          <a:p>
            <a:pPr marL="273050" lvl="0" indent="-273050" algn="l" rtl="0">
              <a:spcBef>
                <a:spcPts val="400"/>
              </a:spcBef>
              <a:spcAft>
                <a:spcPts val="0"/>
              </a:spcAft>
              <a:buClr>
                <a:schemeClr val="dk1"/>
              </a:buClr>
              <a:buSzPts val="1600"/>
              <a:buChar char="⮚"/>
            </a:pPr>
            <a:r>
              <a:rPr lang="en-US" u="sng">
                <a:solidFill>
                  <a:schemeClr val="hlink"/>
                </a:solidFill>
                <a:hlinkClick r:id="rId5"/>
              </a:rPr>
              <a:t>https://www.tutorialspoint.com/scikit_learn/scikit_learn_stochastic_gradient_descent.htm#:~:text=Stochastic%20Gradient%20Descent%20(SGD)%20is,as%20SVM%20and%20Logistic%20regression</a:t>
            </a:r>
            <a:r>
              <a:rPr lang="en-US"/>
              <a:t>.</a:t>
            </a:r>
            <a:endParaRPr/>
          </a:p>
          <a:p>
            <a:pPr marL="273050" lvl="0" indent="-273050" algn="l" rtl="0">
              <a:spcBef>
                <a:spcPts val="400"/>
              </a:spcBef>
              <a:spcAft>
                <a:spcPts val="0"/>
              </a:spcAft>
              <a:buClr>
                <a:schemeClr val="dk1"/>
              </a:buClr>
              <a:buSzPts val="1600"/>
              <a:buChar char="⮚"/>
            </a:pPr>
            <a:r>
              <a:rPr lang="en-US" u="sng">
                <a:solidFill>
                  <a:schemeClr val="hlink"/>
                </a:solidFill>
                <a:hlinkClick r:id="rId5"/>
              </a:rPr>
              <a:t>https://www.tutorialspoint.com/scikit_learn/scikit_learn_stochastic_gradient_descent.htm#:~:text=Stochastic%20Gradient%20Descent%20(SGD)%20is,as%20SVM%20and%20Logistic%20regression</a:t>
            </a:r>
            <a:r>
              <a:rPr lang="en-US"/>
              <a:t>.</a:t>
            </a:r>
            <a:endParaRPr/>
          </a:p>
          <a:p>
            <a:pPr marL="273050" lvl="0" indent="-273050" algn="l" rtl="0">
              <a:spcBef>
                <a:spcPts val="400"/>
              </a:spcBef>
              <a:spcAft>
                <a:spcPts val="0"/>
              </a:spcAft>
              <a:buClr>
                <a:schemeClr val="dk1"/>
              </a:buClr>
              <a:buSzPts val="1600"/>
              <a:buChar char="⮚"/>
            </a:pPr>
            <a:r>
              <a:rPr lang="en-US" u="sng">
                <a:solidFill>
                  <a:schemeClr val="hlink"/>
                </a:solidFill>
                <a:hlinkClick r:id="rId5"/>
              </a:rPr>
              <a:t>https://www.tutorialspoint.com/scikit_learn/scikit_learn_stochastic_gradient_descent.htm#:~:text=Stochastic%20Gradient%20Descent%20(SGD)%20is,as%20SVM%20and%20Logistic%20regression</a:t>
            </a:r>
            <a:r>
              <a:rPr lang="en-US"/>
              <a:t>.</a:t>
            </a:r>
            <a:endParaRPr/>
          </a:p>
          <a:p>
            <a:pPr marL="273050" lvl="0" indent="-273050" algn="l" rtl="0">
              <a:spcBef>
                <a:spcPts val="400"/>
              </a:spcBef>
              <a:spcAft>
                <a:spcPts val="0"/>
              </a:spcAft>
              <a:buClr>
                <a:schemeClr val="dk1"/>
              </a:buClr>
              <a:buSzPts val="1600"/>
              <a:buChar char="⮚"/>
            </a:pPr>
            <a:r>
              <a:rPr lang="en-US" u="sng">
                <a:solidFill>
                  <a:schemeClr val="hlink"/>
                </a:solidFill>
                <a:hlinkClick r:id="rId6"/>
              </a:rPr>
              <a:t>https://www.section.io/engineering-education/sgd-classifier/</a:t>
            </a:r>
            <a:endParaRPr/>
          </a:p>
          <a:p>
            <a:pPr marL="273050" lvl="0" indent="-273050" algn="l" rtl="0">
              <a:spcBef>
                <a:spcPts val="400"/>
              </a:spcBef>
              <a:spcAft>
                <a:spcPts val="0"/>
              </a:spcAft>
              <a:buClr>
                <a:schemeClr val="dk1"/>
              </a:buClr>
              <a:buSzPts val="1600"/>
              <a:buChar char="⮚"/>
            </a:pPr>
            <a:r>
              <a:rPr lang="en-US" u="sng">
                <a:solidFill>
                  <a:schemeClr val="hlink"/>
                </a:solidFill>
                <a:hlinkClick r:id="rId7"/>
              </a:rPr>
              <a:t>https://www.javatpoint.com/machine-learning-random-forest-algorithm</a:t>
            </a: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a:p>
            <a:pPr marL="273050" lvl="0" indent="-171450" algn="l" rtl="0">
              <a:spcBef>
                <a:spcPts val="400"/>
              </a:spcBef>
              <a:spcAft>
                <a:spcPts val="0"/>
              </a:spcAft>
              <a:buClr>
                <a:schemeClr val="dk1"/>
              </a:buClr>
              <a:buSzPts val="1600"/>
              <a:buNone/>
            </a:pPr>
            <a:endParaRPr/>
          </a:p>
        </p:txBody>
      </p:sp>
      <p:sp>
        <p:nvSpPr>
          <p:cNvPr id="320" name="Google Shape;320;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
          <p:cNvSpPr txBox="1">
            <a:spLocks noGrp="1"/>
          </p:cNvSpPr>
          <p:nvPr>
            <p:ph type="title"/>
          </p:nvPr>
        </p:nvSpPr>
        <p:spPr>
          <a:xfrm>
            <a:off x="571500" y="38099"/>
            <a:ext cx="8001000" cy="9906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Outline</a:t>
            </a:r>
            <a:endParaRPr/>
          </a:p>
        </p:txBody>
      </p:sp>
      <p:sp>
        <p:nvSpPr>
          <p:cNvPr id="221" name="Google Shape;221;p2"/>
          <p:cNvSpPr txBox="1">
            <a:spLocks noGrp="1"/>
          </p:cNvSpPr>
          <p:nvPr>
            <p:ph type="body" idx="1"/>
          </p:nvPr>
        </p:nvSpPr>
        <p:spPr>
          <a:xfrm>
            <a:off x="990600" y="1340768"/>
            <a:ext cx="7696200" cy="4983833"/>
          </a:xfrm>
          <a:prstGeom prst="rect">
            <a:avLst/>
          </a:prstGeom>
          <a:noFill/>
          <a:ln>
            <a:noFill/>
          </a:ln>
        </p:spPr>
        <p:txBody>
          <a:bodyPr spcFirstLastPara="1" wrap="square" lIns="91425" tIns="45700" rIns="91425" bIns="45700" anchor="t" anchorCtr="0">
            <a:noAutofit/>
          </a:bodyPr>
          <a:lstStyle/>
          <a:p>
            <a:pPr marL="273050" lvl="0" indent="-273050" algn="l" rtl="0">
              <a:lnSpc>
                <a:spcPct val="150000"/>
              </a:lnSpc>
              <a:spcBef>
                <a:spcPts val="0"/>
              </a:spcBef>
              <a:spcAft>
                <a:spcPts val="0"/>
              </a:spcAft>
              <a:buClr>
                <a:srgbClr val="000000"/>
              </a:buClr>
              <a:buSzPts val="1440"/>
              <a:buChar char="⮚"/>
            </a:pPr>
            <a:r>
              <a:rPr lang="en-US" sz="1800" i="0">
                <a:solidFill>
                  <a:srgbClr val="000000"/>
                </a:solidFill>
                <a:latin typeface="Times New Roman"/>
                <a:ea typeface="Times New Roman"/>
                <a:cs typeface="Times New Roman"/>
                <a:sym typeface="Times New Roman"/>
              </a:rPr>
              <a:t>Labor fraud is on the rise. </a:t>
            </a:r>
            <a:r>
              <a:rPr lang="en-US" sz="1800">
                <a:solidFill>
                  <a:srgbClr val="000000"/>
                </a:solidFill>
                <a:latin typeface="Times New Roman"/>
                <a:ea typeface="Times New Roman"/>
                <a:cs typeface="Times New Roman"/>
                <a:sym typeface="Times New Roman"/>
              </a:rPr>
              <a:t>T</a:t>
            </a:r>
            <a:r>
              <a:rPr lang="en-US" sz="1800" i="0">
                <a:solidFill>
                  <a:srgbClr val="000000"/>
                </a:solidFill>
                <a:latin typeface="Times New Roman"/>
                <a:ea typeface="Times New Roman"/>
                <a:cs typeface="Times New Roman"/>
                <a:sym typeface="Times New Roman"/>
              </a:rPr>
              <a:t>he number of job scams are doubled in 2018 when compared to 2017, according to CNBC.</a:t>
            </a:r>
            <a:endParaRPr/>
          </a:p>
          <a:p>
            <a:pPr marL="273050" lvl="0" indent="-273050" algn="l" rtl="0">
              <a:lnSpc>
                <a:spcPct val="150000"/>
              </a:lnSpc>
              <a:spcBef>
                <a:spcPts val="360"/>
              </a:spcBef>
              <a:spcAft>
                <a:spcPts val="0"/>
              </a:spcAft>
              <a:buClr>
                <a:srgbClr val="000000"/>
              </a:buClr>
              <a:buSzPts val="1440"/>
              <a:buChar char="⮚"/>
            </a:pPr>
            <a:r>
              <a:rPr lang="en-US" sz="1800" i="0">
                <a:solidFill>
                  <a:srgbClr val="000000"/>
                </a:solidFill>
                <a:latin typeface="Times New Roman"/>
                <a:ea typeface="Times New Roman"/>
                <a:cs typeface="Times New Roman"/>
                <a:sym typeface="Times New Roman"/>
              </a:rPr>
              <a:t>This is a dangerous problem and can be addressed by machine</a:t>
            </a:r>
            <a:r>
              <a:rPr lang="en-US" sz="1800">
                <a:solidFill>
                  <a:srgbClr val="000000"/>
                </a:solidFill>
                <a:latin typeface="Times New Roman"/>
                <a:ea typeface="Times New Roman"/>
                <a:cs typeface="Times New Roman"/>
                <a:sym typeface="Times New Roman"/>
              </a:rPr>
              <a:t> </a:t>
            </a:r>
            <a:r>
              <a:rPr lang="en-US" sz="1800" i="0">
                <a:solidFill>
                  <a:srgbClr val="000000"/>
                </a:solidFill>
                <a:latin typeface="Times New Roman"/>
                <a:ea typeface="Times New Roman"/>
                <a:cs typeface="Times New Roman"/>
                <a:sym typeface="Times New Roman"/>
              </a:rPr>
              <a:t>learning and natural language processing (NLP) techniques</a:t>
            </a:r>
            <a:r>
              <a:rPr lang="en-US" sz="1800" b="1" i="0">
                <a:solidFill>
                  <a:srgbClr val="000000"/>
                </a:solidFill>
                <a:latin typeface="Times New Roman"/>
                <a:ea typeface="Times New Roman"/>
                <a:cs typeface="Times New Roman"/>
                <a:sym typeface="Times New Roman"/>
              </a:rPr>
              <a:t>.</a:t>
            </a:r>
            <a:endParaRPr sz="1800" b="0" i="0">
              <a:latin typeface="Times New Roman"/>
              <a:ea typeface="Times New Roman"/>
              <a:cs typeface="Times New Roman"/>
              <a:sym typeface="Times New Roman"/>
            </a:endParaRPr>
          </a:p>
          <a:p>
            <a:pPr marL="273050" lvl="0" indent="-273050" algn="l" rtl="0">
              <a:lnSpc>
                <a:spcPct val="150000"/>
              </a:lnSpc>
              <a:spcBef>
                <a:spcPts val="360"/>
              </a:spcBef>
              <a:spcAft>
                <a:spcPts val="0"/>
              </a:spcAft>
              <a:buClr>
                <a:schemeClr val="dk1"/>
              </a:buClr>
              <a:buSzPts val="1440"/>
              <a:buChar char="⮚"/>
            </a:pPr>
            <a:r>
              <a:rPr lang="en-US" sz="1800" b="0" i="0">
                <a:latin typeface="Times New Roman"/>
                <a:ea typeface="Times New Roman"/>
                <a:cs typeface="Times New Roman"/>
                <a:sym typeface="Times New Roman"/>
              </a:rPr>
              <a:t>This project follows five stages. The five stages adopted for this project are –</a:t>
            </a:r>
            <a:endParaRPr sz="1800">
              <a:latin typeface="Times New Roman"/>
              <a:ea typeface="Times New Roman"/>
              <a:cs typeface="Times New Roman"/>
              <a:sym typeface="Times New Roman"/>
            </a:endParaRPr>
          </a:p>
          <a:p>
            <a:pPr marL="0" lvl="0" indent="0" algn="l" rtl="0">
              <a:spcBef>
                <a:spcPts val="360"/>
              </a:spcBef>
              <a:spcAft>
                <a:spcPts val="0"/>
              </a:spcAft>
              <a:buClr>
                <a:schemeClr val="dk1"/>
              </a:buClr>
              <a:buSzPts val="1440"/>
              <a:buNone/>
            </a:pPr>
            <a:r>
              <a:rPr lang="en-US" sz="1800">
                <a:latin typeface="Times New Roman"/>
                <a:ea typeface="Times New Roman"/>
                <a:cs typeface="Times New Roman"/>
                <a:sym typeface="Times New Roman"/>
              </a:rPr>
              <a:t>                                         1. </a:t>
            </a:r>
            <a:r>
              <a:rPr lang="en-US" sz="1800" b="0" i="0">
                <a:latin typeface="Times New Roman"/>
                <a:ea typeface="Times New Roman"/>
                <a:cs typeface="Times New Roman"/>
                <a:sym typeface="Times New Roman"/>
              </a:rPr>
              <a:t>Problem Definition (Project Overview, Project 				statement and Metrics)</a:t>
            </a:r>
            <a:endParaRPr/>
          </a:p>
          <a:p>
            <a:pPr marL="0" lvl="0" indent="0" algn="l" rtl="0">
              <a:spcBef>
                <a:spcPts val="360"/>
              </a:spcBef>
              <a:spcAft>
                <a:spcPts val="0"/>
              </a:spcAft>
              <a:buClr>
                <a:schemeClr val="dk1"/>
              </a:buClr>
              <a:buSzPts val="1440"/>
              <a:buNone/>
            </a:pPr>
            <a:r>
              <a:rPr lang="en-US" sz="1800">
                <a:latin typeface="Times New Roman"/>
                <a:ea typeface="Times New Roman"/>
                <a:cs typeface="Times New Roman"/>
                <a:sym typeface="Times New Roman"/>
              </a:rPr>
              <a:t>                                         2.</a:t>
            </a:r>
            <a:r>
              <a:rPr lang="en-US" sz="1800" b="0" i="0">
                <a:latin typeface="Times New Roman"/>
                <a:ea typeface="Times New Roman"/>
                <a:cs typeface="Times New Roman"/>
                <a:sym typeface="Times New Roman"/>
              </a:rPr>
              <a:t>Data Collection</a:t>
            </a:r>
            <a:endParaRPr/>
          </a:p>
          <a:p>
            <a:pPr marL="0" lvl="0" indent="0" algn="l" rtl="0">
              <a:spcBef>
                <a:spcPts val="360"/>
              </a:spcBef>
              <a:spcAft>
                <a:spcPts val="0"/>
              </a:spcAft>
              <a:buClr>
                <a:schemeClr val="dk1"/>
              </a:buClr>
              <a:buSzPts val="1440"/>
              <a:buNone/>
            </a:pPr>
            <a:r>
              <a:rPr lang="en-US" sz="1800" b="0" i="0">
                <a:latin typeface="Times New Roman"/>
                <a:ea typeface="Times New Roman"/>
                <a:cs typeface="Times New Roman"/>
                <a:sym typeface="Times New Roman"/>
              </a:rPr>
              <a:t>                                         3.Data cleaning, exploring and pre-processing</a:t>
            </a:r>
            <a:endParaRPr/>
          </a:p>
          <a:p>
            <a:pPr marL="0" lvl="0" indent="0" algn="l" rtl="0">
              <a:spcBef>
                <a:spcPts val="360"/>
              </a:spcBef>
              <a:spcAft>
                <a:spcPts val="0"/>
              </a:spcAft>
              <a:buClr>
                <a:schemeClr val="dk1"/>
              </a:buClr>
              <a:buSzPts val="1440"/>
              <a:buNone/>
            </a:pPr>
            <a:r>
              <a:rPr lang="en-US" sz="1800">
                <a:latin typeface="Times New Roman"/>
                <a:ea typeface="Times New Roman"/>
                <a:cs typeface="Times New Roman"/>
                <a:sym typeface="Times New Roman"/>
              </a:rPr>
              <a:t>       </a:t>
            </a:r>
            <a:r>
              <a:rPr lang="en-US" sz="1800" b="0" i="0">
                <a:latin typeface="Times New Roman"/>
                <a:ea typeface="Times New Roman"/>
                <a:cs typeface="Times New Roman"/>
                <a:sym typeface="Times New Roman"/>
              </a:rPr>
              <a:t>                                  4.Modeling</a:t>
            </a:r>
            <a:endParaRPr/>
          </a:p>
          <a:p>
            <a:pPr marL="0" lvl="0" indent="0" algn="l" rtl="0">
              <a:spcBef>
                <a:spcPts val="360"/>
              </a:spcBef>
              <a:spcAft>
                <a:spcPts val="0"/>
              </a:spcAft>
              <a:buClr>
                <a:schemeClr val="dk1"/>
              </a:buClr>
              <a:buSzPts val="1440"/>
              <a:buNone/>
            </a:pPr>
            <a:r>
              <a:rPr lang="en-US" sz="1800" b="0" i="0">
                <a:latin typeface="Times New Roman"/>
                <a:ea typeface="Times New Roman"/>
                <a:cs typeface="Times New Roman"/>
                <a:sym typeface="Times New Roman"/>
              </a:rPr>
              <a:t>                                         5.Evaluating</a:t>
            </a:r>
            <a:endParaRPr/>
          </a:p>
          <a:p>
            <a:pPr marL="0" lvl="0" indent="0" algn="l" rtl="0">
              <a:spcBef>
                <a:spcPts val="280"/>
              </a:spcBef>
              <a:spcAft>
                <a:spcPts val="0"/>
              </a:spcAft>
              <a:buClr>
                <a:schemeClr val="dk1"/>
              </a:buClr>
              <a:buSzPts val="1120"/>
              <a:buNone/>
            </a:pPr>
            <a:br>
              <a:rPr lang="en-US" sz="1400"/>
            </a:br>
            <a:endParaRPr sz="1600" b="0" i="0">
              <a:solidFill>
                <a:srgbClr val="C9D1D9"/>
              </a:solidFill>
              <a:latin typeface="Times New Roman"/>
              <a:ea typeface="Times New Roman"/>
              <a:cs typeface="Times New Roman"/>
              <a:sym typeface="Times New Roman"/>
            </a:endParaRPr>
          </a:p>
        </p:txBody>
      </p:sp>
      <p:sp>
        <p:nvSpPr>
          <p:cNvPr id="222" name="Google Shape;222;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12/9/2022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467544" y="188640"/>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Problem Statement</a:t>
            </a:r>
            <a:endParaRPr b="1"/>
          </a:p>
        </p:txBody>
      </p:sp>
      <p:sp>
        <p:nvSpPr>
          <p:cNvPr id="228" name="Google Shape;228;p3"/>
          <p:cNvSpPr txBox="1">
            <a:spLocks noGrp="1"/>
          </p:cNvSpPr>
          <p:nvPr>
            <p:ph type="body" idx="1"/>
          </p:nvPr>
        </p:nvSpPr>
        <p:spPr>
          <a:xfrm>
            <a:off x="827584" y="1835124"/>
            <a:ext cx="8064896" cy="4703788"/>
          </a:xfrm>
          <a:prstGeom prst="rect">
            <a:avLst/>
          </a:prstGeom>
          <a:noFill/>
          <a:ln>
            <a:noFill/>
          </a:ln>
        </p:spPr>
        <p:txBody>
          <a:bodyPr spcFirstLastPara="1" wrap="square" lIns="91425" tIns="45700" rIns="91425" bIns="45700" anchor="t" anchorCtr="0">
            <a:noAutofit/>
          </a:bodyPr>
          <a:lstStyle/>
          <a:p>
            <a:pPr marL="273050" lvl="0" indent="-273050" algn="l" rtl="0">
              <a:lnSpc>
                <a:spcPct val="150000"/>
              </a:lnSpc>
              <a:spcBef>
                <a:spcPts val="0"/>
              </a:spcBef>
              <a:spcAft>
                <a:spcPts val="0"/>
              </a:spcAft>
              <a:buClr>
                <a:srgbClr val="000000"/>
              </a:buClr>
              <a:buSzPts val="1440"/>
              <a:buChar char="⮚"/>
            </a:pPr>
            <a:r>
              <a:rPr lang="en-US" sz="1800" i="0">
                <a:solidFill>
                  <a:srgbClr val="000000"/>
                </a:solidFill>
                <a:latin typeface="Times New Roman"/>
                <a:ea typeface="Times New Roman"/>
                <a:cs typeface="Times New Roman"/>
                <a:sym typeface="Times New Roman"/>
              </a:rPr>
              <a:t>Meanwhile, job advertisements became popular on the Internet, making it easy for job seekers to find jobs. </a:t>
            </a:r>
            <a:endParaRPr/>
          </a:p>
          <a:p>
            <a:pPr marL="273050" lvl="0" indent="-273050" algn="l" rtl="0">
              <a:lnSpc>
                <a:spcPct val="150000"/>
              </a:lnSpc>
              <a:spcBef>
                <a:spcPts val="360"/>
              </a:spcBef>
              <a:spcAft>
                <a:spcPts val="0"/>
              </a:spcAft>
              <a:buClr>
                <a:srgbClr val="000000"/>
              </a:buClr>
              <a:buSzPts val="1440"/>
              <a:buChar char="⮚"/>
            </a:pPr>
            <a:r>
              <a:rPr lang="en-US" sz="1800" i="0">
                <a:solidFill>
                  <a:srgbClr val="000000"/>
                </a:solidFill>
                <a:latin typeface="Times New Roman"/>
                <a:ea typeface="Times New Roman"/>
                <a:cs typeface="Times New Roman"/>
                <a:sym typeface="Times New Roman"/>
              </a:rPr>
              <a:t>However, there are also some fake</a:t>
            </a:r>
            <a:r>
              <a:rPr lang="en-US" sz="1800">
                <a:solidFill>
                  <a:srgbClr val="000000"/>
                </a:solidFill>
                <a:latin typeface="Times New Roman"/>
                <a:ea typeface="Times New Roman"/>
                <a:cs typeface="Times New Roman"/>
                <a:sym typeface="Times New Roman"/>
              </a:rPr>
              <a:t> </a:t>
            </a:r>
            <a:r>
              <a:rPr lang="en-US" sz="1800" i="0">
                <a:solidFill>
                  <a:srgbClr val="000000"/>
                </a:solidFill>
                <a:latin typeface="Times New Roman"/>
                <a:ea typeface="Times New Roman"/>
                <a:cs typeface="Times New Roman"/>
                <a:sym typeface="Times New Roman"/>
              </a:rPr>
              <a:t>job listings for th</a:t>
            </a:r>
            <a:r>
              <a:rPr lang="en-US" sz="1800">
                <a:solidFill>
                  <a:srgbClr val="000000"/>
                </a:solidFill>
                <a:latin typeface="Times New Roman"/>
                <a:ea typeface="Times New Roman"/>
                <a:cs typeface="Times New Roman"/>
                <a:sym typeface="Times New Roman"/>
              </a:rPr>
              <a:t>e</a:t>
            </a:r>
            <a:r>
              <a:rPr lang="en-US" sz="1800" i="0">
                <a:solidFill>
                  <a:srgbClr val="000000"/>
                </a:solidFill>
                <a:latin typeface="Times New Roman"/>
                <a:ea typeface="Times New Roman"/>
                <a:cs typeface="Times New Roman"/>
                <a:sym typeface="Times New Roman"/>
              </a:rPr>
              <a:t>m on the internet, all of which are posted by scammers. Scammer offers job seeker a very lucrative job opportunity and he later claims their money in promise of job.</a:t>
            </a:r>
            <a:endParaRPr/>
          </a:p>
          <a:p>
            <a:pPr marL="273050" lvl="0" indent="-273050" algn="l" rtl="0">
              <a:lnSpc>
                <a:spcPct val="150000"/>
              </a:lnSpc>
              <a:spcBef>
                <a:spcPts val="360"/>
              </a:spcBef>
              <a:spcAft>
                <a:spcPts val="0"/>
              </a:spcAft>
              <a:buClr>
                <a:srgbClr val="000000"/>
              </a:buClr>
              <a:buSzPts val="1440"/>
              <a:buChar char="⮚"/>
            </a:pPr>
            <a:r>
              <a:rPr lang="en-US" sz="1800">
                <a:solidFill>
                  <a:srgbClr val="000000"/>
                </a:solidFill>
                <a:latin typeface="Times New Roman"/>
                <a:ea typeface="Times New Roman"/>
                <a:cs typeface="Times New Roman"/>
                <a:sym typeface="Times New Roman"/>
              </a:rPr>
              <a:t>So we are going to predict the job posts are real or fake using machine learning.</a:t>
            </a:r>
            <a:endParaRPr sz="1800" i="0">
              <a:solidFill>
                <a:srgbClr val="000000"/>
              </a:solidFill>
              <a:latin typeface="Times New Roman"/>
              <a:ea typeface="Times New Roman"/>
              <a:cs typeface="Times New Roman"/>
              <a:sym typeface="Times New Roman"/>
            </a:endParaRPr>
          </a:p>
          <a:p>
            <a:pPr marL="273050" lvl="0" indent="-181610" algn="l" rtl="0">
              <a:lnSpc>
                <a:spcPct val="150000"/>
              </a:lnSpc>
              <a:spcBef>
                <a:spcPts val="360"/>
              </a:spcBef>
              <a:spcAft>
                <a:spcPts val="0"/>
              </a:spcAft>
              <a:buClr>
                <a:schemeClr val="dk1"/>
              </a:buClr>
              <a:buSzPts val="1440"/>
              <a:buNone/>
            </a:pPr>
            <a:endParaRPr sz="1800" i="0">
              <a:solidFill>
                <a:srgbClr val="000000"/>
              </a:solidFill>
              <a:latin typeface="Times New Roman"/>
              <a:ea typeface="Times New Roman"/>
              <a:cs typeface="Times New Roman"/>
              <a:sym typeface="Times New Roman"/>
            </a:endParaRPr>
          </a:p>
          <a:p>
            <a:pPr marL="273050" lvl="0" indent="-181610" algn="l" rtl="0">
              <a:spcBef>
                <a:spcPts val="360"/>
              </a:spcBef>
              <a:spcAft>
                <a:spcPts val="0"/>
              </a:spcAft>
              <a:buClr>
                <a:schemeClr val="dk1"/>
              </a:buClr>
              <a:buSzPts val="1440"/>
              <a:buNone/>
            </a:pPr>
            <a:endParaRPr sz="1800">
              <a:latin typeface="Red Hat Display"/>
              <a:ea typeface="Red Hat Display"/>
              <a:cs typeface="Red Hat Display"/>
              <a:sym typeface="Red Hat Display"/>
            </a:endParaRPr>
          </a:p>
          <a:p>
            <a:pPr marL="273050" lvl="0" indent="-171450" algn="l" rtl="0">
              <a:spcBef>
                <a:spcPts val="400"/>
              </a:spcBef>
              <a:spcAft>
                <a:spcPts val="0"/>
              </a:spcAft>
              <a:buClr>
                <a:schemeClr val="dk1"/>
              </a:buClr>
              <a:buSzPts val="1600"/>
              <a:buNone/>
            </a:pPr>
            <a:endParaRPr/>
          </a:p>
        </p:txBody>
      </p:sp>
      <p:sp>
        <p:nvSpPr>
          <p:cNvPr id="229" name="Google Shape;229;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539552" y="332656"/>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Objectives</a:t>
            </a:r>
            <a:endParaRPr b="1"/>
          </a:p>
        </p:txBody>
      </p:sp>
      <p:sp>
        <p:nvSpPr>
          <p:cNvPr id="235" name="Google Shape;235;p4"/>
          <p:cNvSpPr txBox="1">
            <a:spLocks noGrp="1"/>
          </p:cNvSpPr>
          <p:nvPr>
            <p:ph type="body" idx="1"/>
          </p:nvPr>
        </p:nvSpPr>
        <p:spPr>
          <a:xfrm>
            <a:off x="914400" y="1844824"/>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50000"/>
              </a:lnSpc>
              <a:spcBef>
                <a:spcPts val="0"/>
              </a:spcBef>
              <a:spcAft>
                <a:spcPts val="0"/>
              </a:spcAft>
              <a:buClr>
                <a:schemeClr val="dk1"/>
              </a:buClr>
              <a:buSzPts val="1440"/>
              <a:buChar char="⮚"/>
            </a:pPr>
            <a:r>
              <a:rPr lang="en-US" sz="1800">
                <a:latin typeface="Times New Roman"/>
                <a:ea typeface="Times New Roman"/>
                <a:cs typeface="Times New Roman"/>
                <a:sym typeface="Times New Roman"/>
              </a:rPr>
              <a:t>The main objective of this is identifying the fake job recruitment by detecting it. To avoid fraudulent post for job in the internet.</a:t>
            </a:r>
            <a:endParaRPr/>
          </a:p>
          <a:p>
            <a:pPr marL="273050" lvl="0" indent="-273050" algn="l" rtl="0">
              <a:lnSpc>
                <a:spcPct val="150000"/>
              </a:lnSpc>
              <a:spcBef>
                <a:spcPts val="360"/>
              </a:spcBef>
              <a:spcAft>
                <a:spcPts val="0"/>
              </a:spcAft>
              <a:buClr>
                <a:schemeClr val="dk1"/>
              </a:buClr>
              <a:buSzPts val="1440"/>
              <a:buChar char="⮚"/>
            </a:pPr>
            <a:r>
              <a:rPr lang="en-US" sz="1800" b="0" i="0">
                <a:latin typeface="Times New Roman"/>
                <a:ea typeface="Times New Roman"/>
                <a:cs typeface="Times New Roman"/>
                <a:sym typeface="Times New Roman"/>
              </a:rPr>
              <a:t>This project aims to create a classifier that will have the capability to identify fake and real jobs.</a:t>
            </a:r>
            <a:endParaRPr/>
          </a:p>
          <a:p>
            <a:pPr marL="273050" lvl="0" indent="-273050" algn="l" rtl="0">
              <a:lnSpc>
                <a:spcPct val="150000"/>
              </a:lnSpc>
              <a:spcBef>
                <a:spcPts val="360"/>
              </a:spcBef>
              <a:spcAft>
                <a:spcPts val="0"/>
              </a:spcAft>
              <a:buClr>
                <a:schemeClr val="dk1"/>
              </a:buClr>
              <a:buSzPts val="1440"/>
              <a:buChar char="⮚"/>
            </a:pPr>
            <a:r>
              <a:rPr lang="en-US" sz="1800">
                <a:latin typeface="Times New Roman"/>
                <a:ea typeface="Times New Roman"/>
                <a:cs typeface="Times New Roman"/>
                <a:sym typeface="Times New Roman"/>
              </a:rPr>
              <a:t>And to identify the scammers.</a:t>
            </a:r>
            <a:endParaRPr sz="1800">
              <a:latin typeface="Times New Roman"/>
              <a:ea typeface="Times New Roman"/>
              <a:cs typeface="Times New Roman"/>
              <a:sym typeface="Times New Roman"/>
            </a:endParaRPr>
          </a:p>
        </p:txBody>
      </p:sp>
      <p:sp>
        <p:nvSpPr>
          <p:cNvPr id="236" name="Google Shape;236;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5"/>
          <p:cNvSpPr txBox="1">
            <a:spLocks noGrp="1"/>
          </p:cNvSpPr>
          <p:nvPr>
            <p:ph type="title"/>
          </p:nvPr>
        </p:nvSpPr>
        <p:spPr>
          <a:xfrm>
            <a:off x="857224" y="0"/>
            <a:ext cx="8001000" cy="9906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Introduction</a:t>
            </a:r>
            <a:endParaRPr/>
          </a:p>
        </p:txBody>
      </p:sp>
      <p:sp>
        <p:nvSpPr>
          <p:cNvPr id="245" name="Google Shape;245;p5"/>
          <p:cNvSpPr txBox="1">
            <a:spLocks noGrp="1"/>
          </p:cNvSpPr>
          <p:nvPr>
            <p:ph type="body" idx="1"/>
          </p:nvPr>
        </p:nvSpPr>
        <p:spPr>
          <a:xfrm>
            <a:off x="990600" y="1714489"/>
            <a:ext cx="7696200" cy="4610112"/>
          </a:xfrm>
          <a:prstGeom prst="rect">
            <a:avLst/>
          </a:prstGeom>
          <a:noFill/>
          <a:ln>
            <a:noFill/>
          </a:ln>
        </p:spPr>
        <p:txBody>
          <a:bodyPr spcFirstLastPara="1" wrap="square" lIns="91425" tIns="45700" rIns="91425" bIns="45700" anchor="t" anchorCtr="0">
            <a:noAutofit/>
          </a:bodyPr>
          <a:lstStyle/>
          <a:p>
            <a:pPr marL="273050" lvl="0" indent="-273050" algn="l" rtl="0">
              <a:lnSpc>
                <a:spcPct val="150000"/>
              </a:lnSpc>
              <a:spcBef>
                <a:spcPts val="0"/>
              </a:spcBef>
              <a:spcAft>
                <a:spcPts val="0"/>
              </a:spcAft>
              <a:buClr>
                <a:schemeClr val="dk1"/>
              </a:buClr>
              <a:buSzPts val="1440"/>
              <a:buChar char="⮚"/>
            </a:pPr>
            <a:r>
              <a:rPr lang="en-US" sz="1800">
                <a:latin typeface="Times New Roman"/>
                <a:ea typeface="Times New Roman"/>
                <a:cs typeface="Times New Roman"/>
                <a:sym typeface="Times New Roman"/>
              </a:rPr>
              <a:t>In covid pandemic period many people has lost the job.</a:t>
            </a:r>
            <a:endParaRPr/>
          </a:p>
          <a:p>
            <a:pPr marL="273050" lvl="0" indent="-273050" algn="l" rtl="0">
              <a:lnSpc>
                <a:spcPct val="150000"/>
              </a:lnSpc>
              <a:spcBef>
                <a:spcPts val="360"/>
              </a:spcBef>
              <a:spcAft>
                <a:spcPts val="0"/>
              </a:spcAft>
              <a:buClr>
                <a:schemeClr val="dk1"/>
              </a:buClr>
              <a:buSzPts val="1440"/>
              <a:buChar char="⮚"/>
            </a:pPr>
            <a:r>
              <a:rPr lang="en-US" sz="1800">
                <a:latin typeface="Times New Roman"/>
                <a:ea typeface="Times New Roman"/>
                <a:cs typeface="Times New Roman"/>
                <a:sym typeface="Times New Roman"/>
              </a:rPr>
              <a:t>They tried for new job in online through job available posts but many of the post are fake or it is posted by scammers.</a:t>
            </a:r>
            <a:endParaRPr/>
          </a:p>
          <a:p>
            <a:pPr marL="273050" lvl="0" indent="-273050" algn="l" rtl="0">
              <a:lnSpc>
                <a:spcPct val="150000"/>
              </a:lnSpc>
              <a:spcBef>
                <a:spcPts val="360"/>
              </a:spcBef>
              <a:spcAft>
                <a:spcPts val="0"/>
              </a:spcAft>
              <a:buClr>
                <a:schemeClr val="dk1"/>
              </a:buClr>
              <a:buSzPts val="1440"/>
              <a:buChar char="⮚"/>
            </a:pPr>
            <a:r>
              <a:rPr lang="en-US" sz="1800">
                <a:latin typeface="Times New Roman"/>
                <a:ea typeface="Times New Roman"/>
                <a:cs typeface="Times New Roman"/>
                <a:sym typeface="Times New Roman"/>
              </a:rPr>
              <a:t>At first the scammers get job seekers money in hand of job promise.</a:t>
            </a:r>
            <a:endParaRPr/>
          </a:p>
          <a:p>
            <a:pPr marL="273050" lvl="0" indent="-273050" algn="l" rtl="0">
              <a:lnSpc>
                <a:spcPct val="150000"/>
              </a:lnSpc>
              <a:spcBef>
                <a:spcPts val="360"/>
              </a:spcBef>
              <a:spcAft>
                <a:spcPts val="0"/>
              </a:spcAft>
              <a:buClr>
                <a:srgbClr val="000000"/>
              </a:buClr>
              <a:buSzPts val="1440"/>
              <a:buChar char="⮚"/>
            </a:pPr>
            <a:r>
              <a:rPr lang="en-US" sz="1800">
                <a:solidFill>
                  <a:srgbClr val="000000"/>
                </a:solidFill>
                <a:latin typeface="Times New Roman"/>
                <a:ea typeface="Times New Roman"/>
                <a:cs typeface="Times New Roman"/>
                <a:sym typeface="Times New Roman"/>
              </a:rPr>
              <a:t>So we are going to predict the job posts are real or fake using machine learning</a:t>
            </a:r>
            <a:endParaRPr sz="1800">
              <a:latin typeface="Times New Roman"/>
              <a:ea typeface="Times New Roman"/>
              <a:cs typeface="Times New Roman"/>
              <a:sym typeface="Times New Roman"/>
            </a:endParaRPr>
          </a:p>
        </p:txBody>
      </p:sp>
      <p:sp>
        <p:nvSpPr>
          <p:cNvPr id="246" name="Google Shape;246;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12/9/2022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6"/>
          <p:cNvSpPr txBox="1">
            <a:spLocks noGrp="1"/>
          </p:cNvSpPr>
          <p:nvPr>
            <p:ph type="title"/>
          </p:nvPr>
        </p:nvSpPr>
        <p:spPr>
          <a:xfrm>
            <a:off x="467544" y="332656"/>
            <a:ext cx="8229600" cy="72008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Literature Survey</a:t>
            </a:r>
            <a:endParaRPr b="1"/>
          </a:p>
        </p:txBody>
      </p:sp>
      <p:sp>
        <p:nvSpPr>
          <p:cNvPr id="252" name="Google Shape;252;p6"/>
          <p:cNvSpPr txBox="1">
            <a:spLocks noGrp="1"/>
          </p:cNvSpPr>
          <p:nvPr>
            <p:ph type="body" idx="1"/>
          </p:nvPr>
        </p:nvSpPr>
        <p:spPr>
          <a:xfrm>
            <a:off x="755576" y="1428651"/>
            <a:ext cx="8229600" cy="4551784"/>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US" b="1"/>
              <a:t>The Random forest ensemble classifier model :</a:t>
            </a:r>
            <a:endParaRPr/>
          </a:p>
          <a:p>
            <a:pPr marL="0" lvl="0" indent="0" algn="l" rtl="0">
              <a:spcBef>
                <a:spcPts val="400"/>
              </a:spcBef>
              <a:spcAft>
                <a:spcPts val="0"/>
              </a:spcAft>
              <a:buClr>
                <a:schemeClr val="dk1"/>
              </a:buClr>
              <a:buSzPts val="1600"/>
              <a:buNone/>
            </a:pPr>
            <a:endParaRPr/>
          </a:p>
          <a:p>
            <a:pPr marL="0" lvl="0" indent="0" algn="l" rtl="0">
              <a:spcBef>
                <a:spcPts val="400"/>
              </a:spcBef>
              <a:spcAft>
                <a:spcPts val="0"/>
              </a:spcAft>
              <a:buClr>
                <a:schemeClr val="dk1"/>
              </a:buClr>
              <a:buSzPts val="1600"/>
              <a:buNone/>
            </a:pPr>
            <a:r>
              <a:rPr lang="en-US"/>
              <a:t> PROS : The Random forest ensemble classifier was utilized as the classification algorithm, and it was built using a collection of tree structured Classifiers.</a:t>
            </a:r>
            <a:endParaRPr/>
          </a:p>
          <a:p>
            <a:pPr marL="0" lvl="0" indent="0" algn="l" rtl="0">
              <a:spcBef>
                <a:spcPts val="400"/>
              </a:spcBef>
              <a:spcAft>
                <a:spcPts val="0"/>
              </a:spcAft>
              <a:buClr>
                <a:schemeClr val="dk1"/>
              </a:buClr>
              <a:buSzPts val="1600"/>
              <a:buNone/>
            </a:pPr>
            <a:endParaRPr/>
          </a:p>
          <a:p>
            <a:pPr marL="0" lvl="0" indent="0" algn="l" rtl="0">
              <a:spcBef>
                <a:spcPts val="400"/>
              </a:spcBef>
              <a:spcAft>
                <a:spcPts val="0"/>
              </a:spcAft>
              <a:buClr>
                <a:schemeClr val="dk1"/>
              </a:buClr>
              <a:buSzPts val="1600"/>
              <a:buNone/>
            </a:pPr>
            <a:r>
              <a:rPr lang="en-US"/>
              <a:t> CONS : Considering the fraud detecting problem, the situation of not detecting the job as fraud (low sensitivity) could be threatening for jobseekers</a:t>
            </a:r>
            <a:endParaRPr/>
          </a:p>
        </p:txBody>
      </p:sp>
      <p:sp>
        <p:nvSpPr>
          <p:cNvPr id="253" name="Google Shape;253;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
          <p:cNvSpPr txBox="1">
            <a:spLocks noGrp="1"/>
          </p:cNvSpPr>
          <p:nvPr>
            <p:ph type="body" idx="1"/>
          </p:nvPr>
        </p:nvSpPr>
        <p:spPr>
          <a:xfrm>
            <a:off x="755576" y="1052736"/>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US" b="1"/>
              <a:t>Naïve Bayes :</a:t>
            </a:r>
            <a:endParaRPr/>
          </a:p>
          <a:p>
            <a:pPr marL="0" lvl="0" indent="0" algn="l" rtl="0">
              <a:spcBef>
                <a:spcPts val="400"/>
              </a:spcBef>
              <a:spcAft>
                <a:spcPts val="0"/>
              </a:spcAft>
              <a:buClr>
                <a:schemeClr val="dk1"/>
              </a:buClr>
              <a:buSzPts val="1600"/>
              <a:buNone/>
            </a:pPr>
            <a:r>
              <a:rPr lang="en-US"/>
              <a:t>Naïve Bayes is the baseline model, and it is used because it can compute the conditional probabilities of occurrence of two events based on the probabilities of occurrence of each individual event, encoding those probabilities is extremely useful.</a:t>
            </a:r>
            <a:endParaRPr/>
          </a:p>
          <a:p>
            <a:pPr marL="0" lvl="0" indent="0" algn="l" rtl="0">
              <a:spcBef>
                <a:spcPts val="400"/>
              </a:spcBef>
              <a:spcAft>
                <a:spcPts val="0"/>
              </a:spcAft>
              <a:buClr>
                <a:schemeClr val="dk1"/>
              </a:buClr>
              <a:buSzPts val="1600"/>
              <a:buNone/>
            </a:pPr>
            <a:endParaRPr/>
          </a:p>
          <a:p>
            <a:pPr marL="0" lvl="0" indent="0" algn="l" rtl="0">
              <a:spcBef>
                <a:spcPts val="400"/>
              </a:spcBef>
              <a:spcAft>
                <a:spcPts val="0"/>
              </a:spcAft>
              <a:buClr>
                <a:schemeClr val="dk1"/>
              </a:buClr>
              <a:buSzPts val="1600"/>
              <a:buNone/>
            </a:pPr>
            <a:r>
              <a:rPr lang="en-US" b="1"/>
              <a:t>SGD :</a:t>
            </a:r>
            <a:endParaRPr/>
          </a:p>
          <a:p>
            <a:pPr marL="0" lvl="0" indent="0" algn="l" rtl="0">
              <a:spcBef>
                <a:spcPts val="400"/>
              </a:spcBef>
              <a:spcAft>
                <a:spcPts val="0"/>
              </a:spcAft>
              <a:buClr>
                <a:schemeClr val="dk1"/>
              </a:buClr>
              <a:buSzPts val="1600"/>
              <a:buNone/>
            </a:pPr>
            <a:r>
              <a:rPr lang="en-US" b="1"/>
              <a:t>   </a:t>
            </a:r>
            <a:r>
              <a:rPr lang="en-US"/>
              <a:t>SGD Classifier is used since it implements a plain stochastic gradient descent learning routine which supports different loss functions and penalties for classification.</a:t>
            </a:r>
            <a:endParaRPr/>
          </a:p>
          <a:p>
            <a:pPr marL="0" lvl="0" indent="0" algn="l" rtl="0">
              <a:spcBef>
                <a:spcPts val="400"/>
              </a:spcBef>
              <a:spcAft>
                <a:spcPts val="0"/>
              </a:spcAft>
              <a:buClr>
                <a:schemeClr val="dk1"/>
              </a:buClr>
              <a:buSzPts val="1600"/>
              <a:buNone/>
            </a:pPr>
            <a:endParaRPr/>
          </a:p>
          <a:p>
            <a:pPr marL="0" lvl="0" indent="0" algn="l" rtl="0">
              <a:spcBef>
                <a:spcPts val="400"/>
              </a:spcBef>
              <a:spcAft>
                <a:spcPts val="0"/>
              </a:spcAft>
              <a:buClr>
                <a:schemeClr val="dk1"/>
              </a:buClr>
              <a:buSzPts val="1600"/>
              <a:buNone/>
            </a:pPr>
            <a:endParaRPr/>
          </a:p>
        </p:txBody>
      </p:sp>
      <p:sp>
        <p:nvSpPr>
          <p:cNvPr id="259" name="Google Shape;259;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8"/>
          <p:cNvSpPr txBox="1">
            <a:spLocks noGrp="1"/>
          </p:cNvSpPr>
          <p:nvPr>
            <p:ph type="title"/>
          </p:nvPr>
        </p:nvSpPr>
        <p:spPr>
          <a:xfrm>
            <a:off x="467544" y="188640"/>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t>Methodology</a:t>
            </a:r>
            <a:endParaRPr b="1"/>
          </a:p>
        </p:txBody>
      </p:sp>
      <p:sp>
        <p:nvSpPr>
          <p:cNvPr id="265" name="Google Shape;265;p8"/>
          <p:cNvSpPr txBox="1">
            <a:spLocks noGrp="1"/>
          </p:cNvSpPr>
          <p:nvPr>
            <p:ph type="body" idx="1"/>
          </p:nvPr>
        </p:nvSpPr>
        <p:spPr>
          <a:xfrm>
            <a:off x="755576" y="1484784"/>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US">
                <a:latin typeface="Times New Roman"/>
                <a:ea typeface="Times New Roman"/>
                <a:cs typeface="Times New Roman"/>
                <a:sym typeface="Times New Roman"/>
              </a:rPr>
              <a:t>F</a:t>
            </a:r>
            <a:r>
              <a:rPr lang="en-US" b="0" i="0">
                <a:latin typeface="Times New Roman"/>
                <a:ea typeface="Times New Roman"/>
                <a:cs typeface="Times New Roman"/>
                <a:sym typeface="Times New Roman"/>
              </a:rPr>
              <a:t>irst step is to visualize the dataset in this project is to create a correlation matrix to study the relationship between the numeric data.</a:t>
            </a:r>
            <a:endParaRPr/>
          </a:p>
          <a:p>
            <a:pPr marL="273050" lvl="0" indent="-273050" algn="l" rtl="0">
              <a:spcBef>
                <a:spcPts val="400"/>
              </a:spcBef>
              <a:spcAft>
                <a:spcPts val="0"/>
              </a:spcAft>
              <a:buClr>
                <a:schemeClr val="dk1"/>
              </a:buClr>
              <a:buSzPts val="1600"/>
              <a:buChar char="⮚"/>
            </a:pPr>
            <a:r>
              <a:rPr lang="en-US" b="0" i="0">
                <a:latin typeface="Times New Roman"/>
                <a:ea typeface="Times New Roman"/>
                <a:cs typeface="Times New Roman"/>
                <a:sym typeface="Times New Roman"/>
              </a:rPr>
              <a:t>The correlation matrix does not exhibit any strong positive or negative correlations between the numeric data</a:t>
            </a:r>
            <a:r>
              <a:rPr lang="en-US" b="0" i="0">
                <a:latin typeface="Arial"/>
                <a:ea typeface="Arial"/>
                <a:cs typeface="Arial"/>
                <a:sym typeface="Arial"/>
              </a:rPr>
              <a:t>.</a:t>
            </a:r>
            <a:endParaRPr/>
          </a:p>
          <a:p>
            <a:pPr marL="273050" lvl="0" indent="-171450" algn="l" rtl="0">
              <a:spcBef>
                <a:spcPts val="400"/>
              </a:spcBef>
              <a:spcAft>
                <a:spcPts val="0"/>
              </a:spcAft>
              <a:buClr>
                <a:schemeClr val="dk1"/>
              </a:buClr>
              <a:buSzPts val="1600"/>
              <a:buNone/>
            </a:pPr>
            <a:endParaRPr/>
          </a:p>
        </p:txBody>
      </p:sp>
      <p:sp>
        <p:nvSpPr>
          <p:cNvPr id="266" name="Google Shape;266;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pic>
        <p:nvPicPr>
          <p:cNvPr id="267" name="Google Shape;267;p8"/>
          <p:cNvPicPr preferRelativeResize="0"/>
          <p:nvPr/>
        </p:nvPicPr>
        <p:blipFill rotWithShape="1">
          <a:blip r:embed="rId3">
            <a:alphaModFix/>
          </a:blip>
          <a:srcRect/>
          <a:stretch/>
        </p:blipFill>
        <p:spPr>
          <a:xfrm>
            <a:off x="1547664" y="2996952"/>
            <a:ext cx="6192688" cy="35283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9"/>
          <p:cNvSpPr txBox="1">
            <a:spLocks noGrp="1"/>
          </p:cNvSpPr>
          <p:nvPr>
            <p:ph type="body" idx="1"/>
          </p:nvPr>
        </p:nvSpPr>
        <p:spPr>
          <a:xfrm>
            <a:off x="827584" y="753824"/>
            <a:ext cx="8229600" cy="5631904"/>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US" b="0" i="0">
                <a:latin typeface="Arial"/>
                <a:ea typeface="Arial"/>
                <a:cs typeface="Arial"/>
                <a:sym typeface="Arial"/>
              </a:rPr>
              <a:t>However, an interesting trend was noted with respect to the Boolean variable telecommuting. In cases when both this variable had value equal to zero there is a 92% chance that the job will be fraudulent. After the numeric features the textual features of this dataset is explored. We start this exploration from location.</a:t>
            </a:r>
            <a:endParaRPr/>
          </a:p>
          <a:p>
            <a:pPr marL="273050" lvl="0" indent="-171450" algn="l" rtl="0">
              <a:spcBef>
                <a:spcPts val="400"/>
              </a:spcBef>
              <a:spcAft>
                <a:spcPts val="0"/>
              </a:spcAft>
              <a:buClr>
                <a:schemeClr val="dk1"/>
              </a:buClr>
              <a:buSzPts val="1600"/>
              <a:buNone/>
            </a:pPr>
            <a:endParaRPr>
              <a:latin typeface="Arial"/>
              <a:ea typeface="Arial"/>
              <a:cs typeface="Arial"/>
              <a:sym typeface="Arial"/>
            </a:endParaRPr>
          </a:p>
          <a:p>
            <a:pPr marL="273050" lvl="0" indent="-171450" algn="l" rtl="0">
              <a:spcBef>
                <a:spcPts val="400"/>
              </a:spcBef>
              <a:spcAft>
                <a:spcPts val="0"/>
              </a:spcAft>
              <a:buClr>
                <a:schemeClr val="dk1"/>
              </a:buClr>
              <a:buSzPts val="1600"/>
              <a:buNone/>
            </a:pPr>
            <a:endParaRPr>
              <a:latin typeface="Arial"/>
              <a:ea typeface="Arial"/>
              <a:cs typeface="Arial"/>
              <a:sym typeface="Arial"/>
            </a:endParaRPr>
          </a:p>
          <a:p>
            <a:pPr marL="273050" lvl="0" indent="-171450" algn="l" rtl="0">
              <a:spcBef>
                <a:spcPts val="400"/>
              </a:spcBef>
              <a:spcAft>
                <a:spcPts val="0"/>
              </a:spcAft>
              <a:buClr>
                <a:schemeClr val="dk1"/>
              </a:buClr>
              <a:buSzPts val="1600"/>
              <a:buNone/>
            </a:pPr>
            <a:endParaRPr>
              <a:latin typeface="Arial"/>
              <a:ea typeface="Arial"/>
              <a:cs typeface="Arial"/>
              <a:sym typeface="Arial"/>
            </a:endParaRPr>
          </a:p>
          <a:p>
            <a:pPr marL="273050" lvl="0" indent="-171450" algn="l" rtl="0">
              <a:spcBef>
                <a:spcPts val="400"/>
              </a:spcBef>
              <a:spcAft>
                <a:spcPts val="0"/>
              </a:spcAft>
              <a:buClr>
                <a:schemeClr val="dk1"/>
              </a:buClr>
              <a:buSzPts val="1600"/>
              <a:buNone/>
            </a:pPr>
            <a:endParaRPr>
              <a:latin typeface="Arial"/>
              <a:ea typeface="Arial"/>
              <a:cs typeface="Arial"/>
              <a:sym typeface="Arial"/>
            </a:endParaRPr>
          </a:p>
          <a:p>
            <a:pPr marL="273050" lvl="0" indent="-171450" algn="l" rtl="0">
              <a:spcBef>
                <a:spcPts val="400"/>
              </a:spcBef>
              <a:spcAft>
                <a:spcPts val="0"/>
              </a:spcAft>
              <a:buClr>
                <a:schemeClr val="dk1"/>
              </a:buClr>
              <a:buSzPts val="1600"/>
              <a:buNone/>
            </a:pPr>
            <a:endParaRPr>
              <a:latin typeface="Arial"/>
              <a:ea typeface="Arial"/>
              <a:cs typeface="Arial"/>
              <a:sym typeface="Arial"/>
            </a:endParaRPr>
          </a:p>
          <a:p>
            <a:pPr marL="273050" lvl="0" indent="-171450" algn="l" rtl="0">
              <a:spcBef>
                <a:spcPts val="400"/>
              </a:spcBef>
              <a:spcAft>
                <a:spcPts val="0"/>
              </a:spcAft>
              <a:buClr>
                <a:schemeClr val="dk1"/>
              </a:buClr>
              <a:buSzPts val="1600"/>
              <a:buNone/>
            </a:pPr>
            <a:endParaRPr>
              <a:latin typeface="Arial"/>
              <a:ea typeface="Arial"/>
              <a:cs typeface="Arial"/>
              <a:sym typeface="Arial"/>
            </a:endParaRPr>
          </a:p>
          <a:p>
            <a:pPr marL="273050" lvl="0" indent="-171450" algn="l" rtl="0">
              <a:spcBef>
                <a:spcPts val="400"/>
              </a:spcBef>
              <a:spcAft>
                <a:spcPts val="0"/>
              </a:spcAft>
              <a:buClr>
                <a:schemeClr val="dk1"/>
              </a:buClr>
              <a:buSzPts val="1600"/>
              <a:buNone/>
            </a:pPr>
            <a:endParaRPr>
              <a:latin typeface="Arial"/>
              <a:ea typeface="Arial"/>
              <a:cs typeface="Arial"/>
              <a:sym typeface="Arial"/>
            </a:endParaRPr>
          </a:p>
          <a:p>
            <a:pPr marL="273050" lvl="0" indent="-171450" algn="l" rtl="0">
              <a:spcBef>
                <a:spcPts val="400"/>
              </a:spcBef>
              <a:spcAft>
                <a:spcPts val="0"/>
              </a:spcAft>
              <a:buClr>
                <a:schemeClr val="dk1"/>
              </a:buClr>
              <a:buSzPts val="1600"/>
              <a:buNone/>
            </a:pPr>
            <a:endParaRPr>
              <a:latin typeface="Arial"/>
              <a:ea typeface="Arial"/>
              <a:cs typeface="Arial"/>
              <a:sym typeface="Arial"/>
            </a:endParaRPr>
          </a:p>
          <a:p>
            <a:pPr marL="273050" lvl="0" indent="-171450" algn="l" rtl="0">
              <a:spcBef>
                <a:spcPts val="400"/>
              </a:spcBef>
              <a:spcAft>
                <a:spcPts val="0"/>
              </a:spcAft>
              <a:buClr>
                <a:schemeClr val="dk1"/>
              </a:buClr>
              <a:buSzPts val="1600"/>
              <a:buNone/>
            </a:pPr>
            <a:endParaRPr b="0" i="0">
              <a:solidFill>
                <a:srgbClr val="C9D1D9"/>
              </a:solidFill>
              <a:latin typeface="Arial"/>
              <a:ea typeface="Arial"/>
              <a:cs typeface="Arial"/>
              <a:sym typeface="Arial"/>
            </a:endParaRPr>
          </a:p>
          <a:p>
            <a:pPr marL="273050" lvl="0" indent="-273050" algn="l" rtl="0">
              <a:spcBef>
                <a:spcPts val="400"/>
              </a:spcBef>
              <a:spcAft>
                <a:spcPts val="0"/>
              </a:spcAft>
              <a:buClr>
                <a:srgbClr val="C9D1D9"/>
              </a:buClr>
              <a:buSzPts val="1600"/>
              <a:buChar char="⮚"/>
            </a:pPr>
            <a:r>
              <a:rPr lang="en-US" b="0" i="0">
                <a:solidFill>
                  <a:srgbClr val="C9D1D9"/>
                </a:solidFill>
                <a:latin typeface="Arial"/>
                <a:ea typeface="Arial"/>
                <a:cs typeface="Arial"/>
                <a:sym typeface="Arial"/>
              </a:rPr>
              <a:t> </a:t>
            </a:r>
            <a:r>
              <a:rPr lang="en-US" b="0" i="0">
                <a:latin typeface="Arial"/>
                <a:ea typeface="Arial"/>
                <a:cs typeface="Arial"/>
                <a:sym typeface="Arial"/>
              </a:rPr>
              <a:t>California, New York and Texas have the highest number of job postings</a:t>
            </a:r>
            <a:endParaRPr/>
          </a:p>
        </p:txBody>
      </p:sp>
      <p:sp>
        <p:nvSpPr>
          <p:cNvPr id="273" name="Google Shape;27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9-Dec-22</a:t>
            </a:r>
            <a:endParaRPr/>
          </a:p>
        </p:txBody>
      </p:sp>
      <p:pic>
        <p:nvPicPr>
          <p:cNvPr id="274" name="Google Shape;274;p9"/>
          <p:cNvPicPr preferRelativeResize="0"/>
          <p:nvPr/>
        </p:nvPicPr>
        <p:blipFill rotWithShape="1">
          <a:blip r:embed="rId3">
            <a:alphaModFix/>
          </a:blip>
          <a:srcRect/>
          <a:stretch/>
        </p:blipFill>
        <p:spPr>
          <a:xfrm>
            <a:off x="1763688" y="2348880"/>
            <a:ext cx="4748391" cy="3096512"/>
          </a:xfrm>
          <a:prstGeom prst="rect">
            <a:avLst/>
          </a:prstGeom>
          <a:noFill/>
          <a:ln>
            <a:noFill/>
          </a:ln>
        </p:spPr>
      </p:pic>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1124</Words>
  <Application>Microsoft Office PowerPoint</Application>
  <PresentationFormat>On-screen Show (4:3)</PresentationFormat>
  <Paragraphs>154</Paragraphs>
  <Slides>15</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Calibri</vt:lpstr>
      <vt:lpstr>Times New Roman</vt:lpstr>
      <vt:lpstr>Arial</vt:lpstr>
      <vt:lpstr>Red Hat Display</vt:lpstr>
      <vt:lpstr>Noto Sans Symbols</vt:lpstr>
      <vt:lpstr>Flow</vt:lpstr>
      <vt:lpstr>1_Custom Design</vt:lpstr>
      <vt:lpstr>Custom Design</vt:lpstr>
      <vt:lpstr>PowerPoint Presentation</vt:lpstr>
      <vt:lpstr>Outline</vt:lpstr>
      <vt:lpstr>Problem Statement</vt:lpstr>
      <vt:lpstr>Objectives</vt:lpstr>
      <vt:lpstr>Introduction</vt:lpstr>
      <vt:lpstr>Literature Survey</vt:lpstr>
      <vt:lpstr>PowerPoint Presentation</vt:lpstr>
      <vt:lpstr>Methodology</vt:lpstr>
      <vt:lpstr>PowerPoint Presentation</vt:lpstr>
      <vt:lpstr>PowerPoint Presentation</vt:lpstr>
      <vt:lpstr>PowerPoint Presentation</vt:lpstr>
      <vt:lpstr>    Algorithms </vt:lpstr>
      <vt:lpstr>Performance Evaluation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VIJAYAKUMARAN SIVASANKARAN</cp:lastModifiedBy>
  <cp:revision>3</cp:revision>
  <dcterms:created xsi:type="dcterms:W3CDTF">2013-12-25T07:56:38Z</dcterms:created>
  <dcterms:modified xsi:type="dcterms:W3CDTF">2022-12-12T19:43:13Z</dcterms:modified>
</cp:coreProperties>
</file>