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1" r:id="rId20"/>
    <p:sldId id="272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MzQxz8XGbDlidFqnzY0ETfZ5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DA9B92-4BD8-476A-9C26-4A40A855F53B}">
  <a:tblStyle styleId="{F5DA9B92-4BD8-476A-9C26-4A40A855F5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14 March 2023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7" name="Google Shape;21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7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7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redicting-fake-news-using-nlp-and-machine-learning-scikit-learn-glove-keras-lstm-7bbd557c344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indawi.com/journals/complexity/2020/8885861/" TargetMode="External"/><Relationship Id="rId4" Type="http://schemas.openxmlformats.org/officeDocument/2006/relationships/hyperlink" Target="https://sist.sathyabama.ac.in/sist_naac/documents/1.3.4/b.e-cse-batchno-214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834060" y="1021452"/>
            <a:ext cx="7704900" cy="54219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FAKE NEWS DETECTION USING MACHINE LEARNING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20ADT44 – Applied Machine Learning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RISHI RAGHAV  G - 21ADR038 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ROHITH .S. J - 21ADR040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VIBEESH  N - 21ADR059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VIGNESH T - 21ADR060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VIJAYAKUMARAN S – 21ADR061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Team mentor: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Ms. D. Sathya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600" dirty="0"/>
          </a:p>
        </p:txBody>
      </p:sp>
      <p:pic>
        <p:nvPicPr>
          <p:cNvPr id="87" name="Google Shape;87;p1" descr="klogo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7" y="15280"/>
            <a:ext cx="1296144" cy="100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 descr="kec2blackborder 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042" y="5004807"/>
            <a:ext cx="1296144" cy="161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623725" y="935988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63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40"/>
              <a:buChar char="⮚"/>
            </a:pPr>
            <a:r>
              <a:rPr lang="en-US" sz="2100"/>
              <a:t>k-nearest Neighbors:</a:t>
            </a:r>
            <a:endParaRPr sz="21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2100"/>
              <a:t>      </a:t>
            </a:r>
            <a:r>
              <a:rPr lang="en-US"/>
              <a:t>                The k-nearest neighbors algorithm, also known as KNN , is a  supervised machine learning classifier, which used to make classifications or predictions.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                     </a:t>
            </a:r>
            <a:endParaRPr sz="21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                  </a:t>
            </a:r>
            <a:endParaRPr sz="21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2100"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1150" y="3029325"/>
            <a:ext cx="37147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684275" y="724038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/>
              <a:t>Logistic regression: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   It is a supervised machine learning method.Logistic regression  is used to calculate or predict the probability of a binary (yes/no) event occurring.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1325" y="3121850"/>
            <a:ext cx="41338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body" idx="1"/>
          </p:nvPr>
        </p:nvSpPr>
        <p:spPr>
          <a:xfrm>
            <a:off x="684300" y="1041963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/>
              <a:t>Naïve Bayes classifier: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The Naïve Bayes classifier is a supervised machine learning algorithm, which is used for classification tasks, like text classification.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3675" y="3131375"/>
            <a:ext cx="34766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775125" y="1450713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17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>
                <a:highlight>
                  <a:schemeClr val="lt1"/>
                </a:highlight>
              </a:rPr>
              <a:t>Random Forest:</a:t>
            </a:r>
            <a:endParaRPr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>
                <a:highlight>
                  <a:schemeClr val="lt1"/>
                </a:highlight>
              </a:rPr>
              <a:t>          Random Forest Algorithm is a supervised machine learning algorithm  is  used for Classification and Regression problems in Machine Learning.</a:t>
            </a:r>
            <a:endParaRPr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>
              <a:highlight>
                <a:schemeClr val="lt1"/>
              </a:highlight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7388" y="3428988"/>
            <a:ext cx="35909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714575" y="1234338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Char char="⮚"/>
            </a:pPr>
            <a:r>
              <a:rPr lang="en-US" sz="2100" dirty="0"/>
              <a:t>Support Vector Machine:</a:t>
            </a:r>
            <a:endParaRPr sz="210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2100" dirty="0"/>
              <a:t>      SVM is a  supervised machine learning  algorithm that works best on smaller datasets . Support Vector Machine, can be used for both regression and classification .But is best for classification.</a:t>
            </a:r>
            <a:endParaRPr sz="210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210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2100" dirty="0"/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638" y="3428988"/>
            <a:ext cx="32289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62790-0B29-EE48-E80B-2EFC59ED5139}"/>
              </a:ext>
            </a:extLst>
          </p:cNvPr>
          <p:cNvSpPr txBox="1"/>
          <p:nvPr/>
        </p:nvSpPr>
        <p:spPr>
          <a:xfrm>
            <a:off x="1152939" y="785519"/>
            <a:ext cx="7384774" cy="264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Gradient Boosting Classifier: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Gradient Boosting is a functional gradient algorithm that repeatedly selects a function that leads in the direction of a weak hypothesis or negative gradient so that it can minimize a loss function. Gradient boosting classifier combines several weak learning models to produce a powerful predicting model.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DEE88-005B-7136-AA7A-3762127BF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7" t="58813" r="64945" b="17481"/>
          <a:stretch/>
        </p:blipFill>
        <p:spPr bwMode="auto">
          <a:xfrm>
            <a:off x="2799080" y="3533116"/>
            <a:ext cx="3545840" cy="25393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9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62790-0B29-EE48-E80B-2EFC59ED5139}"/>
              </a:ext>
            </a:extLst>
          </p:cNvPr>
          <p:cNvSpPr txBox="1"/>
          <p:nvPr/>
        </p:nvSpPr>
        <p:spPr>
          <a:xfrm>
            <a:off x="1152939" y="785519"/>
            <a:ext cx="7384774" cy="18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XGBoost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Classifier: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XGBoost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classifier is a Machine learning algorithm that is applied for structured and tabular data.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XGBoost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is an implementation of gradient boosted decision trees designed for speed and performance.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EFB98-B8FE-C28E-7461-CA5B3CCC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8" t="57586" r="66519" b="17484"/>
          <a:stretch/>
        </p:blipFill>
        <p:spPr bwMode="auto">
          <a:xfrm>
            <a:off x="3307673" y="3268054"/>
            <a:ext cx="3075305" cy="2548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553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62790-0B29-EE48-E80B-2EFC59ED5139}"/>
              </a:ext>
            </a:extLst>
          </p:cNvPr>
          <p:cNvSpPr txBox="1"/>
          <p:nvPr/>
        </p:nvSpPr>
        <p:spPr>
          <a:xfrm>
            <a:off x="1152939" y="785519"/>
            <a:ext cx="7384774" cy="2227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AdaBoost Classifier: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	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AdaBoost algorithm, short for Adaptive Boosting, is a Boosting technique used as an Ensemble Method in Machine Learning. It is called Adaptive Boosting as the weights are re-assigned to each instance, with higher weights assigned to incorrectly classified instances.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63D8EC-5C35-A0F7-EA94-B80CCD429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9" t="54792" r="66520" b="20065"/>
          <a:stretch/>
        </p:blipFill>
        <p:spPr bwMode="auto">
          <a:xfrm>
            <a:off x="2985770" y="3402306"/>
            <a:ext cx="3172460" cy="2670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587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62790-0B29-EE48-E80B-2EFC59ED5139}"/>
              </a:ext>
            </a:extLst>
          </p:cNvPr>
          <p:cNvSpPr txBox="1"/>
          <p:nvPr/>
        </p:nvSpPr>
        <p:spPr>
          <a:xfrm>
            <a:off x="1152939" y="785519"/>
            <a:ext cx="7384774" cy="2227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Voting Classifier: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Voting Classifier is a machine-learning algorithm often used by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Kagglers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to boost the performance of their model and climb up the rank ladder. Voting Classifier can also be used for real-world datasets to improve performance, but it comes with some limitations.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1E6F6-C4D1-56A1-04FD-E0D275F45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7" t="54148" r="65426" b="21561"/>
          <a:stretch/>
        </p:blipFill>
        <p:spPr bwMode="auto">
          <a:xfrm>
            <a:off x="2792426" y="3429000"/>
            <a:ext cx="3300730" cy="2486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399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327991" y="478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                           CONCLUSION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665922" y="1990044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2100" dirty="0"/>
              <a:t>	Thus by analysing the several algorithms we can conclude that Support Vector Machine has the highest accuracy of 94.32% so we are selecting the SVM as our base model. Using this model we can predict the fake news with higher accuracy.</a:t>
            </a:r>
            <a:endParaRPr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>
                <a:solidFill>
                  <a:schemeClr val="dk1"/>
                </a:solidFill>
              </a:rPr>
              <a:t>Introduction</a:t>
            </a:r>
            <a:endParaRPr sz="310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55937" y="2327971"/>
            <a:ext cx="7986000" cy="3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dirty="0"/>
              <a:t>The definition of fake news is the information that pushes people to the wrong road.</a:t>
            </a: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endParaRPr dirty="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dirty="0"/>
              <a:t>Fake news is spreading like a wildfire these days, and people are sharing it without confirming it.</a:t>
            </a: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endParaRPr dirty="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dirty="0"/>
              <a:t>Fake news can be intimidating as they attract more audience than </a:t>
            </a:r>
            <a:r>
              <a:rPr lang="en-US" dirty="0" err="1"/>
              <a:t>normal.People</a:t>
            </a:r>
            <a:r>
              <a:rPr lang="en-US" dirty="0"/>
              <a:t> use them because this can be a very good marketing strategy.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457125" y="91234"/>
            <a:ext cx="8229600" cy="88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                         </a:t>
            </a:r>
            <a:r>
              <a:rPr lang="en-US" sz="3100" dirty="0">
                <a:solidFill>
                  <a:schemeClr val="dk1"/>
                </a:solidFill>
              </a:rPr>
              <a:t>REFERENCE</a:t>
            </a:r>
            <a:endParaRPr sz="3100" dirty="0">
              <a:solidFill>
                <a:schemeClr val="dk1"/>
              </a:solidFill>
            </a:endParaRPr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>
            <a:off x="897525" y="1022136"/>
            <a:ext cx="7789200" cy="565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16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https://towardsdatascience.com/predicting-fake-news-using-nlp-and-machine-learning-scikit-learn-glove-keras-lstm-7bbd557c3443</a:t>
            </a:r>
            <a:endParaRPr sz="1600" u="sng" dirty="0">
              <a:solidFill>
                <a:schemeClr val="tx1"/>
              </a:solidFill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16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https://sist.sathyabama.ac.in/sist_naac/documents/1.3.4/b.e-cse-batchno-214.pdf</a:t>
            </a:r>
            <a:endParaRPr sz="1600" u="sng" dirty="0">
              <a:solidFill>
                <a:schemeClr val="tx1"/>
              </a:solidFill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16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https://www.hindawi.com/journals/complexity/2020/8885861/</a:t>
            </a:r>
            <a:endParaRPr lang="en-US" sz="1600" u="sng" dirty="0">
              <a:solidFill>
                <a:schemeClr val="tx1"/>
              </a:solidFill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1600" u="sng" dirty="0">
                <a:solidFill>
                  <a:schemeClr val="tx1"/>
                </a:solidFill>
              </a:rPr>
              <a:t>D. </a:t>
            </a:r>
            <a:r>
              <a:rPr lang="en-US" sz="1600" u="sng" dirty="0" err="1">
                <a:solidFill>
                  <a:schemeClr val="tx1"/>
                </a:solidFill>
              </a:rPr>
              <a:t>Keskar</a:t>
            </a:r>
            <a:r>
              <a:rPr lang="en-US" sz="1600" u="sng" dirty="0">
                <a:solidFill>
                  <a:schemeClr val="tx1"/>
                </a:solidFill>
              </a:rPr>
              <a:t>, S. </a:t>
            </a:r>
            <a:r>
              <a:rPr lang="en-US" sz="1600" u="sng" dirty="0" err="1">
                <a:solidFill>
                  <a:schemeClr val="tx1"/>
                </a:solidFill>
              </a:rPr>
              <a:t>Palwe</a:t>
            </a:r>
            <a:r>
              <a:rPr lang="en-US" sz="1600" u="sng" dirty="0">
                <a:solidFill>
                  <a:schemeClr val="tx1"/>
                </a:solidFill>
              </a:rPr>
              <a:t>, and A. Gupta, Fake News Classification on Twitter Using Flume, N-Gram Analysis, and Decision Tree Machine Learning Technique. Singapore: Springer, 2020, pp. 139–147, </a:t>
            </a:r>
            <a:r>
              <a:rPr lang="en-US" sz="1600" u="sng" dirty="0" err="1">
                <a:solidFill>
                  <a:schemeClr val="tx1"/>
                </a:solidFill>
              </a:rPr>
              <a:t>doi</a:t>
            </a:r>
            <a:r>
              <a:rPr lang="en-US" sz="1600" u="sng" dirty="0">
                <a:solidFill>
                  <a:schemeClr val="tx1"/>
                </a:solidFill>
              </a:rPr>
              <a:t>: 10.1007/978-981-15-0790-8_15.</a:t>
            </a: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1600" u="sng" dirty="0">
                <a:solidFill>
                  <a:schemeClr val="tx1"/>
                </a:solidFill>
              </a:rPr>
              <a:t>A. Bali, M. Fernandes, S. Choubey, and M. Goel, ‘‘Comparative performance of machine learning algorithms for fake news detection,’’ 2019, </a:t>
            </a:r>
            <a:r>
              <a:rPr lang="en-US" sz="1600" u="sng" dirty="0" err="1">
                <a:solidFill>
                  <a:schemeClr val="tx1"/>
                </a:solidFill>
              </a:rPr>
              <a:t>doi</a:t>
            </a:r>
            <a:r>
              <a:rPr lang="en-US" sz="1600" u="sng" dirty="0">
                <a:solidFill>
                  <a:schemeClr val="tx1"/>
                </a:solidFill>
              </a:rPr>
              <a:t>: 10.1007/978-981-13-9942-8_40.</a:t>
            </a: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1600" u="sng" dirty="0">
                <a:solidFill>
                  <a:schemeClr val="tx1"/>
                </a:solidFill>
              </a:rPr>
              <a:t>K. Shu, D. </a:t>
            </a:r>
            <a:r>
              <a:rPr lang="en-US" sz="1600" u="sng" dirty="0" err="1">
                <a:solidFill>
                  <a:schemeClr val="tx1"/>
                </a:solidFill>
              </a:rPr>
              <a:t>Mahudeswaran</a:t>
            </a:r>
            <a:r>
              <a:rPr lang="en-US" sz="1600" u="sng" dirty="0">
                <a:solidFill>
                  <a:schemeClr val="tx1"/>
                </a:solidFill>
              </a:rPr>
              <a:t>, S. Wang, D. Lee, and H. Liu, ‘‘</a:t>
            </a:r>
            <a:r>
              <a:rPr lang="en-US" sz="1600" u="sng" dirty="0" err="1">
                <a:solidFill>
                  <a:schemeClr val="tx1"/>
                </a:solidFill>
              </a:rPr>
              <a:t>FakeNewsNet</a:t>
            </a:r>
            <a:r>
              <a:rPr lang="en-US" sz="1600" u="sng" dirty="0">
                <a:solidFill>
                  <a:schemeClr val="tx1"/>
                </a:solidFill>
              </a:rPr>
              <a:t>: A data repository with news content, social context, and spatiotemporal information for studying fake news on social media,’’ Big Data, vol. 8, no. 3, pp. 171–188, Jun. 2020, </a:t>
            </a:r>
            <a:r>
              <a:rPr lang="en-US" sz="1600" u="sng" dirty="0" err="1">
                <a:solidFill>
                  <a:schemeClr val="tx1"/>
                </a:solidFill>
              </a:rPr>
              <a:t>doi</a:t>
            </a:r>
            <a:r>
              <a:rPr lang="en-US" sz="1600" u="sng" dirty="0">
                <a:solidFill>
                  <a:schemeClr val="tx1"/>
                </a:solidFill>
              </a:rPr>
              <a:t>: 10.1089/big.2020.0062. </a:t>
            </a:r>
            <a:endParaRPr sz="16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                       PROBLEM STATEMENT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44699" y="1847850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dirty="0"/>
              <a:t>Now a days it  is extremely difficult to decide whether the news we come across is real or not.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dirty="0"/>
              <a:t>This fake news had left an indelible mark on people and culture.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dirty="0"/>
              <a:t>Fake news play a major in election time.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dirty="0"/>
              <a:t>So to find whether the given information or news true or false using machine learning algorithm.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                                OBJECTIVE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53849" y="1763850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/>
              <a:t>The objective of this project is to examine the problems and reduce the  spread of fake news.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endParaRPr sz="1800"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/>
              <a:t> The fake news is a problem that is heavily affecting society and our perception of not only the media but also facts and opinions themselves.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endParaRPr sz="1800"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/>
              <a:t>By using the artificial intelligence and the machine learning, the problem can be solved.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endParaRPr sz="1800"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/>
              <a:t> </a:t>
            </a:r>
            <a:r>
              <a:rPr lang="en-US" sz="1800" dirty="0" err="1"/>
              <a:t>So,our</a:t>
            </a:r>
            <a:r>
              <a:rPr lang="en-US" sz="1800" dirty="0"/>
              <a:t> focus is to find which machine learning algorithm is best suitable for  text dataset by comparing the performance.</a:t>
            </a: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457200" y="35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</a:rPr>
              <a:t>                       LITERATURE SURVEY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116" name="Google Shape;116;p5"/>
          <p:cNvGraphicFramePr/>
          <p:nvPr/>
        </p:nvGraphicFramePr>
        <p:xfrm>
          <a:off x="828200" y="1500000"/>
          <a:ext cx="8105125" cy="4081182"/>
        </p:xfrm>
        <a:graphic>
          <a:graphicData uri="http://schemas.openxmlformats.org/drawingml/2006/table">
            <a:tbl>
              <a:tblPr>
                <a:noFill/>
                <a:tableStyleId>{F5DA9B92-4BD8-476A-9C26-4A40A855F53B}</a:tableStyleId>
              </a:tblPr>
              <a:tblGrid>
                <a:gridCol w="162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S.NO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PAPER NAME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ALGORITHM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METRICS USED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PERFORMANCE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   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      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50" u="none" strike="noStrike" cap="non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Fake News Detection Using Machine Learning Ensemble Methods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Logistic regression,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Svm,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Random forest classifiers.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Precision</a:t>
                      </a:r>
                      <a:endParaRPr sz="1200" u="none" strike="noStrike" cap="non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Recall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 - 9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.3%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   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       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FA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KE NEWS DETECTION USING MACHINE LEARNING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Naive Bayes,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Support Vector Machine- SVM,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Logistic Regression.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 - 91.8%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6"/>
          <p:cNvGraphicFramePr/>
          <p:nvPr>
            <p:extLst>
              <p:ext uri="{D42A27DB-BD31-4B8C-83A1-F6EECF244321}">
                <p14:modId xmlns:p14="http://schemas.microsoft.com/office/powerpoint/2010/main" val="2557728508"/>
              </p:ext>
            </p:extLst>
          </p:nvPr>
        </p:nvGraphicFramePr>
        <p:xfrm>
          <a:off x="952500" y="1086224"/>
          <a:ext cx="7843630" cy="4489627"/>
        </p:xfrm>
        <a:graphic>
          <a:graphicData uri="http://schemas.openxmlformats.org/drawingml/2006/table">
            <a:tbl>
              <a:tblPr>
                <a:noFill/>
                <a:tableStyleId>{F5DA9B92-4BD8-476A-9C26-4A40A855F53B}</a:tableStyleId>
              </a:tblPr>
              <a:tblGrid>
                <a:gridCol w="156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64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 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     3.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Detecting Fake News using Machine Learning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Recurrent Neural Network,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Logistic Regression,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Random Forests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 - 9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.1%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4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 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    4.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39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92929"/>
                          </a:solidFill>
                          <a:highlight>
                            <a:schemeClr val="lt1"/>
                          </a:highlight>
                        </a:rPr>
                        <a:t>Predicting Fake News using NLP and Machine learning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292929"/>
                          </a:solidFill>
                          <a:highlight>
                            <a:schemeClr val="lt1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Forest,</a:t>
                      </a:r>
                      <a:endParaRPr sz="1500" u="none" strike="noStrike" cap="none">
                        <a:solidFill>
                          <a:srgbClr val="292929"/>
                        </a:solidFill>
                        <a:highlight>
                          <a:schemeClr val="lt1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292929"/>
                          </a:solidFill>
                          <a:highlight>
                            <a:schemeClr val="lt1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AdaBoost classifier,</a:t>
                      </a:r>
                      <a:endParaRPr sz="1500" u="none" strike="noStrike" cap="none">
                        <a:solidFill>
                          <a:srgbClr val="292929"/>
                        </a:solidFill>
                        <a:highlight>
                          <a:schemeClr val="lt1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Logistic Regression.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Accuracy - 9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.3%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17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        5.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Fake News Detection Using Machine Learning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Multinomial NB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,Passive Aggressive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Accuracy - 87.3%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5A847-596A-3548-C8F7-737F91F18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6" t="42396" r="22018" b="12829"/>
          <a:stretch/>
        </p:blipFill>
        <p:spPr bwMode="auto">
          <a:xfrm>
            <a:off x="642466" y="1620078"/>
            <a:ext cx="8422021" cy="38822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Google Shape;115;p5">
            <a:extLst>
              <a:ext uri="{FF2B5EF4-FFF2-40B4-BE49-F238E27FC236}">
                <a16:creationId xmlns:a16="http://schemas.microsoft.com/office/drawing/2014/main" id="{7EADBAA3-9B9D-1971-0A29-40F5C01229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2466" y="6154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</a:rPr>
              <a:t> PROPOSED SYSTEM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842591" y="3849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 b="1" dirty="0">
                <a:solidFill>
                  <a:schemeClr val="dk1"/>
                </a:solidFill>
              </a:rPr>
              <a:t>FEATURE EXTRACTION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1"/>
          </p:nvPr>
        </p:nvSpPr>
        <p:spPr>
          <a:xfrm>
            <a:off x="919001" y="2138573"/>
            <a:ext cx="7847312" cy="407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Text classification: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we are using TF-ID ( Term Frequency &amp; Inverse Document Frequency ) is a powerful feature engineering technique used to identify the important words or more precisely rare words in the text data.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3071191" y="2833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    </a:t>
            </a:r>
            <a:r>
              <a:rPr lang="en-US" sz="2100" b="1" dirty="0">
                <a:solidFill>
                  <a:schemeClr val="dk1"/>
                </a:solidFill>
              </a:rPr>
              <a:t>ALGORITHMS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732750" y="1920038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dirty="0"/>
              <a:t>Decision Tree classifier: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A decision tree is a supervised machine learning algorithm, which is utilized for both classification and regression </a:t>
            </a:r>
            <a:r>
              <a:rPr lang="en-US" dirty="0" err="1"/>
              <a:t>tasks.It</a:t>
            </a:r>
            <a:r>
              <a:rPr lang="en-US" dirty="0"/>
              <a:t> has a hierarchical, tree structure, which consists of a root node, branches, internal nodes and leaf nodes.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</a:t>
            </a:r>
            <a:endParaRPr dirty="0"/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8463" y="3871500"/>
            <a:ext cx="39909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1094</Words>
  <Application>Microsoft Office PowerPoint</Application>
  <PresentationFormat>On-screen Show (4:3)</PresentationFormat>
  <Paragraphs>147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Georgia</vt:lpstr>
      <vt:lpstr>Noto Sans Symbols</vt:lpstr>
      <vt:lpstr>Times New Roman</vt:lpstr>
      <vt:lpstr>Wingdings</vt:lpstr>
      <vt:lpstr>Flow</vt:lpstr>
      <vt:lpstr>PowerPoint Presentation</vt:lpstr>
      <vt:lpstr>Introduction</vt:lpstr>
      <vt:lpstr>                       PROBLEM STATEMENT </vt:lpstr>
      <vt:lpstr>                                OBJECTIVE </vt:lpstr>
      <vt:lpstr>                       LITERATURE SURVEY </vt:lpstr>
      <vt:lpstr>PowerPoint Presentation</vt:lpstr>
      <vt:lpstr> PROPOSED SYSTEM </vt:lpstr>
      <vt:lpstr>FEATURE EXTRACTION</vt:lpstr>
      <vt:lpstr>   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CONCLUSION</vt:lpstr>
      <vt:lpstr>                          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VIJAYAKUMARAN SIVASANKARAN</cp:lastModifiedBy>
  <cp:revision>9</cp:revision>
  <dcterms:modified xsi:type="dcterms:W3CDTF">2023-05-31T07:11:53Z</dcterms:modified>
</cp:coreProperties>
</file>