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4591" r:id="rId2"/>
    <p:sldMasterId id="2147484579" r:id="rId3"/>
  </p:sldMasterIdLst>
  <p:notesMasterIdLst>
    <p:notesMasterId r:id="rId14"/>
  </p:notesMasterIdLst>
  <p:handoutMasterIdLst>
    <p:handoutMasterId r:id="rId15"/>
  </p:handoutMasterIdLst>
  <p:sldIdLst>
    <p:sldId id="557" r:id="rId4"/>
    <p:sldId id="585" r:id="rId5"/>
    <p:sldId id="590" r:id="rId6"/>
    <p:sldId id="584" r:id="rId7"/>
    <p:sldId id="586" r:id="rId8"/>
    <p:sldId id="592" r:id="rId9"/>
    <p:sldId id="593" r:id="rId10"/>
    <p:sldId id="587" r:id="rId11"/>
    <p:sldId id="589" r:id="rId12"/>
    <p:sldId id="591"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2783BB"/>
    <a:srgbClr val="3366FF"/>
    <a:srgbClr val="0000FF"/>
    <a:srgbClr val="AC0000"/>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379" autoAdjust="0"/>
  </p:normalViewPr>
  <p:slideViewPr>
    <p:cSldViewPr>
      <p:cViewPr varScale="1">
        <p:scale>
          <a:sx n="91" d="100"/>
          <a:sy n="91" d="100"/>
        </p:scale>
        <p:origin x="1195" y="77"/>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28 January 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a:p>
        </p:txBody>
      </p:sp>
    </p:spTree>
    <p:extLst>
      <p:ext uri="{BB962C8B-B14F-4D97-AF65-F5344CB8AC3E}">
        <p14:creationId xmlns:p14="http://schemas.microsoft.com/office/powerpoint/2010/main" val="100363466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28 January 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a:p>
        </p:txBody>
      </p:sp>
    </p:spTree>
    <p:extLst>
      <p:ext uri="{BB962C8B-B14F-4D97-AF65-F5344CB8AC3E}">
        <p14:creationId xmlns:p14="http://schemas.microsoft.com/office/powerpoint/2010/main" val="176376415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lide Image Placeholder 1"/>
          <p:cNvSpPr>
            <a:spLocks noGrp="1" noRot="1" noChangeAspect="1"/>
          </p:cNvSpPr>
          <p:nvPr>
            <p:ph type="sldImg"/>
          </p:nvPr>
        </p:nvSpPr>
        <p:spPr/>
      </p:sp>
      <p:sp>
        <p:nvSpPr>
          <p:cNvPr id="1048587" name="Notes Placeholder 2"/>
          <p:cNvSpPr>
            <a:spLocks noGrp="1"/>
          </p:cNvSpPr>
          <p:nvPr>
            <p:ph type="body" idx="1"/>
          </p:nvPr>
        </p:nvSpPr>
        <p:spPr/>
        <p:txBody>
          <a:bodyPr>
            <a:normAutofit/>
          </a:bodyPr>
          <a:lstStyle/>
          <a:p>
            <a:endParaRPr lang="en-US" dirty="0"/>
          </a:p>
        </p:txBody>
      </p:sp>
      <p:sp>
        <p:nvSpPr>
          <p:cNvPr id="1048588" name="Date Placeholder 3"/>
          <p:cNvSpPr>
            <a:spLocks noGrp="1"/>
          </p:cNvSpPr>
          <p:nvPr>
            <p:ph type="dt" idx="10"/>
          </p:nvPr>
        </p:nvSpPr>
        <p:spPr/>
        <p:txBody>
          <a:bodyPr/>
          <a:lstStyle/>
          <a:p>
            <a:fld id="{CFAECF55-D18E-4ED6-8014-675926654BCE}" type="datetime3">
              <a:rPr lang="en-US" smtClean="0"/>
              <a:pPr/>
              <a:t>28 January 2023</a:t>
            </a:fld>
            <a:endParaRPr lang="en-US"/>
          </a:p>
        </p:txBody>
      </p:sp>
      <p:sp>
        <p:nvSpPr>
          <p:cNvPr id="1048589" name="Footer Placeholder 4"/>
          <p:cNvSpPr>
            <a:spLocks noGrp="1"/>
          </p:cNvSpPr>
          <p:nvPr>
            <p:ph type="ftr" sz="quarter" idx="11"/>
          </p:nvPr>
        </p:nvSpPr>
        <p:spPr/>
        <p:txBody>
          <a:bodyPr/>
          <a:lstStyle/>
          <a:p>
            <a:r>
              <a:rPr lang="en-US"/>
              <a:t>1-59</a:t>
            </a:r>
          </a:p>
        </p:txBody>
      </p:sp>
      <p:sp>
        <p:nvSpPr>
          <p:cNvPr id="1048590" name="Slide Number Placeholder 5"/>
          <p:cNvSpPr>
            <a:spLocks noGrp="1"/>
          </p:cNvSpPr>
          <p:nvPr>
            <p:ph type="sldNum" sz="quarter" idx="12"/>
          </p:nvPr>
        </p:nvSpPr>
        <p:spPr/>
        <p:txBody>
          <a:bodyPr/>
          <a:lstStyle/>
          <a:p>
            <a:fld id="{2587D5A1-37CC-4B13-9F17-5059BEF349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28 January 2023</a:t>
            </a:fld>
            <a:endParaRPr lang="en-US"/>
          </a:p>
        </p:txBody>
      </p:sp>
      <p:sp>
        <p:nvSpPr>
          <p:cNvPr id="5" name="Footer Placeholder 4"/>
          <p:cNvSpPr>
            <a:spLocks noGrp="1"/>
          </p:cNvSpPr>
          <p:nvPr>
            <p:ph type="ftr" sz="quarter" idx="11"/>
          </p:nvPr>
        </p:nvSpPr>
        <p:spPr/>
        <p:txBody>
          <a:bodyPr/>
          <a:lstStyle/>
          <a:p>
            <a:pPr>
              <a:defRPr/>
            </a:pPr>
            <a:r>
              <a:rPr lang="en-US"/>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1D17789A-85E4-4C09-A8A1-07D1EC96F694}"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8972412-8E97-407D-BC84-CAD0FCEF4448}"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0F04524-BF2D-4091-937D-C6A97B3B701E}"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3605A42-2E01-49CC-B1F8-72F1A9CB3E7F}" type="datetime5">
              <a:rPr lang="en-US" smtClean="0"/>
              <a:pPr>
                <a:defRPr/>
              </a:pPr>
              <a:t>28-Jan-23</a:t>
            </a:fld>
            <a:endParaRPr lang="en-US"/>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95F038-CCF3-4817-B0CD-F690BBBB6111}"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568F0C-9F84-47C8-B8B4-6B5D0E962B3C}"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C5697-44BB-465A-84CF-30709A71F728}"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FA79A-1D84-4FF2-B49F-DDCEF73C2D0D}" type="datetime5">
              <a:rPr lang="en-US" smtClean="0"/>
              <a:pPr/>
              <a:t>28-Jan-23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7B067-0D11-4188-B262-E4C6B4B08DF4}" type="datetime5">
              <a:rPr lang="en-US" smtClean="0"/>
              <a:pPr/>
              <a:t>28-Jan-23</a:t>
            </a:fld>
            <a:endParaRPr lang="en-US"/>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71B726-F2AD-4EA8-A5B1-0292D337A8DB}" type="datetime5">
              <a:rPr lang="en-US" smtClean="0"/>
              <a:pPr/>
              <a:t>28-Jan-23</a:t>
            </a:fld>
            <a:endParaRPr lang="en-US"/>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4A4C-4E98-44B3-8204-5B4DAD4B0554}" type="datetime5">
              <a:rPr lang="en-US" smtClean="0"/>
              <a:pPr/>
              <a:t>28-Jan-23</a:t>
            </a:fld>
            <a:endParaRPr lang="en-US"/>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00CB9D6-18FE-4072-B254-084C54278916}"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BA3F6-70B7-4C36-BADB-74B1F37A6ED9}" type="datetime5">
              <a:rPr lang="en-US" smtClean="0"/>
              <a:pPr/>
              <a:t>28-Jan-23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BF2DC-B547-4421-8F9D-428AAEA296A5}" type="datetime5">
              <a:rPr lang="en-US" smtClean="0"/>
              <a:pPr/>
              <a:t>28-Jan-23</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10B7E-8EE4-4F62-B330-3ECC571C9680}" type="datetime5">
              <a:rPr lang="en-US" smtClean="0"/>
              <a:pPr/>
              <a:t>28-Jan-23</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CFB97-352C-4471-BC38-14D2C42E63A0}" type="datetime5">
              <a:rPr lang="en-US" smtClean="0"/>
              <a:pPr/>
              <a:t>28-Jan-23</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FAE81E-20A9-4A9A-A0B5-727954F1A19C}"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F74410-8CF8-4559-8CF4-94C1F4DB4E60}"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F4C67-53C3-4605-A1EB-B22B3C259EA6}"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58FF8C-B262-471F-B3D8-CAEFA1B07A71}" type="datetime5">
              <a:rPr lang="en-US" smtClean="0"/>
              <a:pPr/>
              <a:t>28-Jan-23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07DC5-F4B3-49A2-BF44-005FCE716BF1}" type="datetime5">
              <a:rPr lang="en-US" smtClean="0"/>
              <a:pPr/>
              <a:t>28-Jan-23</a:t>
            </a:fld>
            <a:endParaRPr lang="en-US"/>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77CD7-0714-4DE6-9927-22BE63BF606E}" type="datetime5">
              <a:rPr lang="en-US" smtClean="0"/>
              <a:pPr/>
              <a:t>28-Jan-23</a:t>
            </a:fld>
            <a:endParaRPr lang="en-US"/>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497BC228-30E8-4FDF-9DFC-1FF490AE414F}" type="datetime5">
              <a:rPr lang="en-US" smtClean="0"/>
              <a:pPr>
                <a:defRPr/>
              </a:pPr>
              <a:t>28-Jan-23</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108D2-7048-4ED3-B0BF-A856A47771E3}" type="datetime5">
              <a:rPr lang="en-US" smtClean="0"/>
              <a:pPr/>
              <a:t>28-Jan-23</a:t>
            </a:fld>
            <a:endParaRPr lang="en-US"/>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EB0D6-3562-4D0C-A323-1DAB78F73032}" type="datetime5">
              <a:rPr lang="en-US" smtClean="0"/>
              <a:pPr/>
              <a:t>28-Jan-23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C114C-0ED0-4A21-A9EB-61FBB67B0976}" type="datetime5">
              <a:rPr lang="en-US" smtClean="0"/>
              <a:pPr/>
              <a:t>28-Jan-23</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AF18-EAB5-45C0-B6FC-846C78229B65}"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9D8C6-6967-4711-B56E-88BEB27FA9E8}" type="datetime5">
              <a:rPr lang="en-US" smtClean="0"/>
              <a:pPr/>
              <a:t>28-Jan-23</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F6D5613-6ADD-4C0B-A71F-0A5EE174C3E4}" type="datetime5">
              <a:rPr lang="en-US" smtClean="0"/>
              <a:pPr>
                <a:defRPr/>
              </a:pPr>
              <a:t>28-Jan-23</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A2BCED7E-F676-4613-B7D5-E92EFBE02F7A}" type="datetime5">
              <a:rPr lang="en-US" smtClean="0"/>
              <a:pPr>
                <a:defRPr/>
              </a:pPr>
              <a:t>28-Jan-23</a:t>
            </a:fld>
            <a:endParaRPr lang="en-US"/>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69E92964-DC11-4852-BA0C-DE599CDFDADA}" type="datetime5">
              <a:rPr lang="en-US" smtClean="0"/>
              <a:pPr>
                <a:defRPr/>
              </a:pPr>
              <a:t>28-Jan-23</a:t>
            </a:fld>
            <a:endParaRPr lang="en-US"/>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0EF2EC5-2D9C-4834-AB2F-4C2B291403EF}" type="datetime5">
              <a:rPr lang="en-US" smtClean="0"/>
              <a:pPr>
                <a:defRPr/>
              </a:pPr>
              <a:t>28-Jan-23</a:t>
            </a:fld>
            <a:endParaRPr lang="en-US"/>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787CFF9-C5AF-498E-86E3-62CCCB71EAB5}" type="datetime5">
              <a:rPr lang="en-US" smtClean="0"/>
              <a:pPr>
                <a:defRPr/>
              </a:pPr>
              <a:t>28-Jan-23</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58B6FA1-248E-49FB-ADBB-122DD4FD7E58}" type="datetime5">
              <a:rPr lang="en-US" smtClean="0"/>
              <a:pPr>
                <a:defRPr/>
              </a:pPr>
              <a:t>28-Jan-23</a:t>
            </a:fld>
            <a:endParaRPr lang="en-US"/>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117D925A-E026-4DFA-A48F-EE21BE5A9550}" type="datetime5">
              <a:rPr lang="en-US" smtClean="0"/>
              <a:pPr>
                <a:defRPr/>
              </a:pPr>
              <a:t>28-Jan-23</a:t>
            </a:fld>
            <a:endParaRPr lang="en-US"/>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5AD93-4F0B-4E8A-B7BC-E597DD1D34DD}" type="datetime5">
              <a:rPr lang="en-US" smtClean="0"/>
              <a:pPr/>
              <a:t>28-Jan-23</a:t>
            </a:fld>
            <a:endParaRPr lang="en-US"/>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F4C98-13E1-413B-AFD3-A82EF6787ADC}" type="datetime5">
              <a:rPr lang="en-US" smtClean="0"/>
              <a:pPr/>
              <a:t>28-Jan-23</a:t>
            </a:fld>
            <a:endParaRPr lang="en-US"/>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2"/>
          <p:cNvSpPr>
            <a:spLocks noGrp="1"/>
          </p:cNvSpPr>
          <p:nvPr>
            <p:ph type="subTitle" idx="1"/>
          </p:nvPr>
        </p:nvSpPr>
        <p:spPr>
          <a:xfrm>
            <a:off x="714348" y="571480"/>
            <a:ext cx="8153400" cy="5614990"/>
          </a:xfrm>
          <a:noFill/>
          <a:ln>
            <a:noFill/>
          </a:ln>
        </p:spPr>
        <p:txBody>
          <a:bodyPr/>
          <a:lstStyle/>
          <a:p>
            <a:r>
              <a:rPr lang="en-IN" b="1" dirty="0">
                <a:solidFill>
                  <a:schemeClr val="accent1"/>
                </a:solidFill>
                <a:latin typeface="Times New Roman" panose="02020603050405020304" pitchFamily="18" charset="0"/>
                <a:cs typeface="Times New Roman" panose="02020603050405020304" pitchFamily="18" charset="0"/>
              </a:rPr>
              <a:t> </a:t>
            </a:r>
          </a:p>
          <a:p>
            <a:pPr algn="ctr"/>
            <a:r>
              <a:rPr lang="en-US" sz="2800" b="1" dirty="0">
                <a:effectLst/>
                <a:latin typeface="Times New Roman" panose="02020603050405020304" pitchFamily="18" charset="0"/>
                <a:ea typeface="Times New Roman" panose="02020603050405020304" pitchFamily="18" charset="0"/>
              </a:rPr>
              <a:t>  INDIAN CITIES DASHBOARD</a:t>
            </a:r>
            <a:r>
              <a:rPr lang="en-US" sz="2800" dirty="0">
                <a:latin typeface="Times New Roman" panose="02020603050405020304" pitchFamily="18" charset="0"/>
                <a:cs typeface="Times New Roman" panose="02020603050405020304" pitchFamily="18" charset="0"/>
              </a:rPr>
              <a:t>	 </a:t>
            </a:r>
          </a:p>
          <a:p>
            <a:pPr algn="ctr"/>
            <a:endParaRPr lang="en-US" sz="2800"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20ADC22 – DATA ANALYSIS</a:t>
            </a:r>
          </a:p>
          <a:p>
            <a:pPr algn="ctr"/>
            <a:r>
              <a:rPr lang="en-US" sz="2400" b="1" dirty="0">
                <a:latin typeface="Times New Roman" panose="02020603050405020304" pitchFamily="18" charset="0"/>
                <a:cs typeface="Times New Roman" panose="02020603050405020304" pitchFamily="18" charset="0"/>
              </a:rPr>
              <a:t>Submitted by</a:t>
            </a:r>
          </a:p>
          <a:p>
            <a:pPr algn="ctr"/>
            <a:r>
              <a:rPr lang="en-US" sz="1800" dirty="0">
                <a:effectLst/>
                <a:latin typeface="Times New Roman" panose="02020603050405020304" pitchFamily="18" charset="0"/>
                <a:ea typeface="Times New Roman" panose="02020603050405020304" pitchFamily="18" charset="0"/>
              </a:rPr>
              <a:t>VIJAYAKUMARAN S (21ADR061)</a:t>
            </a:r>
            <a:endParaRPr lang="en-IN" sz="1800" dirty="0">
              <a:effectLst/>
              <a:latin typeface="Times New Roman" panose="02020603050405020304" pitchFamily="18" charset="0"/>
              <a:ea typeface="Times New Roman" panose="02020603050405020304" pitchFamily="18" charset="0"/>
            </a:endParaRPr>
          </a:p>
          <a:p>
            <a:pPr algn="ctr"/>
            <a:r>
              <a:rPr lang="en-US" sz="1800" dirty="0">
                <a:effectLst/>
                <a:latin typeface="Times New Roman" panose="02020603050405020304" pitchFamily="18" charset="0"/>
                <a:ea typeface="Times New Roman" panose="02020603050405020304" pitchFamily="18" charset="0"/>
              </a:rPr>
              <a:t>ROHITH S J (21ADR040)</a:t>
            </a:r>
            <a:endParaRPr lang="en-IN" sz="1800" dirty="0">
              <a:effectLst/>
              <a:latin typeface="Times New Roman" panose="02020603050405020304" pitchFamily="18" charset="0"/>
              <a:ea typeface="Times New Roman" panose="02020603050405020304" pitchFamily="18" charset="0"/>
            </a:endParaRPr>
          </a:p>
          <a:p>
            <a:pPr algn="ctr"/>
            <a:r>
              <a:rPr lang="en-US" sz="1800" dirty="0">
                <a:effectLst/>
                <a:latin typeface="Times New Roman" panose="02020603050405020304" pitchFamily="18" charset="0"/>
                <a:ea typeface="Times New Roman" panose="02020603050405020304" pitchFamily="18" charset="0"/>
              </a:rPr>
              <a:t>VIBEESH N (21ADR059)</a:t>
            </a:r>
            <a:endParaRPr lang="en-IN" sz="1800" dirty="0">
              <a:effectLst/>
              <a:latin typeface="Times New Roman" panose="02020603050405020304" pitchFamily="18" charset="0"/>
              <a:ea typeface="Times New Roman" panose="02020603050405020304" pitchFamily="18" charset="0"/>
            </a:endParaRPr>
          </a:p>
          <a:p>
            <a:pPr algn="ctr"/>
            <a:r>
              <a:rPr lang="en-US" sz="1800" dirty="0">
                <a:effectLst/>
                <a:latin typeface="Times New Roman" panose="02020603050405020304" pitchFamily="18" charset="0"/>
                <a:ea typeface="Times New Roman" panose="02020603050405020304" pitchFamily="18" charset="0"/>
              </a:rPr>
              <a:t>RISHI RAGHAV G (21ADR038)</a:t>
            </a:r>
            <a:endParaRPr lang="en-IN" sz="1800" dirty="0">
              <a:effectLst/>
              <a:latin typeface="Times New Roman" panose="02020603050405020304" pitchFamily="18" charset="0"/>
              <a:ea typeface="Times New Roman" panose="02020603050405020304" pitchFamily="18" charset="0"/>
            </a:endParaRPr>
          </a:p>
          <a:p>
            <a:pPr algn="ctr"/>
            <a:r>
              <a:rPr lang="en-US" sz="1800" dirty="0">
                <a:effectLst/>
                <a:latin typeface="Times New Roman" panose="02020603050405020304" pitchFamily="18" charset="0"/>
                <a:ea typeface="Times New Roman" panose="02020603050405020304" pitchFamily="18" charset="0"/>
              </a:rPr>
              <a:t>VIGNESH T (21ADR060)</a:t>
            </a:r>
            <a:endParaRPr lang="en-IN" sz="1800" dirty="0">
              <a:effectLst/>
              <a:latin typeface="Times New Roman" panose="02020603050405020304" pitchFamily="18" charset="0"/>
              <a:ea typeface="Times New Roman" panose="02020603050405020304" pitchFamily="18" charset="0"/>
            </a:endParaRPr>
          </a:p>
          <a:p>
            <a:pPr marL="2171700" marR="1797050" indent="-3810" algn="ctr">
              <a:lnSpc>
                <a:spcPct val="175000"/>
              </a:lnSpc>
              <a:spcAft>
                <a:spcPts val="0"/>
              </a:spcAft>
            </a:pPr>
            <a:r>
              <a:rPr lang="en-US" sz="1800" b="1" dirty="0">
                <a:effectLst/>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Department of AI</a:t>
            </a:r>
          </a:p>
          <a:p>
            <a:pPr algn="ct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Kongu</a:t>
            </a:r>
            <a:r>
              <a:rPr lang="en-US" sz="2800" dirty="0">
                <a:latin typeface="Times New Roman" panose="02020603050405020304" pitchFamily="18" charset="0"/>
                <a:cs typeface="Times New Roman" panose="02020603050405020304" pitchFamily="18" charset="0"/>
              </a:rPr>
              <a:t> Engineering College, </a:t>
            </a:r>
            <a:r>
              <a:rPr lang="en-US" sz="2800" dirty="0" err="1">
                <a:latin typeface="Times New Roman" panose="02020603050405020304" pitchFamily="18" charset="0"/>
                <a:cs typeface="Times New Roman" panose="02020603050405020304" pitchFamily="18" charset="0"/>
              </a:rPr>
              <a:t>Perundurai</a:t>
            </a: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endParaRPr lang="en-US" sz="3200" dirty="0"/>
          </a:p>
        </p:txBody>
      </p:sp>
      <p:pic>
        <p:nvPicPr>
          <p:cNvPr id="2097152" name="Picture 6" descr="klogo copy.png"/>
          <p:cNvPicPr>
            <a:picLocks noChangeAspect="1"/>
          </p:cNvPicPr>
          <p:nvPr/>
        </p:nvPicPr>
        <p:blipFill>
          <a:blip r:embed="rId3" cstate="print"/>
          <a:stretch>
            <a:fillRect/>
          </a:stretch>
        </p:blipFill>
        <p:spPr>
          <a:xfrm>
            <a:off x="228600" y="25400"/>
            <a:ext cx="1374249" cy="1066800"/>
          </a:xfrm>
          <a:prstGeom prst="rect">
            <a:avLst/>
          </a:prstGeom>
        </p:spPr>
      </p:pic>
      <p:pic>
        <p:nvPicPr>
          <p:cNvPr id="2097153" name="Picture 8" descr="kec2blackborder png.PNG"/>
          <p:cNvPicPr>
            <a:picLocks noChangeAspect="1"/>
          </p:cNvPicPr>
          <p:nvPr/>
        </p:nvPicPr>
        <p:blipFill>
          <a:blip r:embed="rId4" cstate="print"/>
          <a:stretch>
            <a:fillRect/>
          </a:stretch>
        </p:blipFill>
        <p:spPr>
          <a:xfrm>
            <a:off x="609600" y="4512621"/>
            <a:ext cx="1479013" cy="1841384"/>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pPr algn="ctr"/>
            <a:r>
              <a:rPr lang="en-US" b="1" dirty="0"/>
              <a:t>References</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sp>
        <p:nvSpPr>
          <p:cNvPr id="6" name="TextBox 5">
            <a:extLst>
              <a:ext uri="{FF2B5EF4-FFF2-40B4-BE49-F238E27FC236}">
                <a16:creationId xmlns:a16="http://schemas.microsoft.com/office/drawing/2014/main" id="{9E33B800-283D-2290-5EB8-631EED1D3358}"/>
              </a:ext>
            </a:extLst>
          </p:cNvPr>
          <p:cNvSpPr txBox="1"/>
          <p:nvPr/>
        </p:nvSpPr>
        <p:spPr>
          <a:xfrm>
            <a:off x="914400" y="1330665"/>
            <a:ext cx="7560840" cy="5119671"/>
          </a:xfrm>
          <a:prstGeom prst="rect">
            <a:avLst/>
          </a:prstGeom>
          <a:noFill/>
        </p:spPr>
        <p:txBody>
          <a:bodyPr wrap="square" rtlCol="0">
            <a:spAutoFit/>
          </a:bodyPr>
          <a:lstStyle/>
          <a:p>
            <a:pPr marR="180340" algn="just">
              <a:lnSpc>
                <a:spcPct val="147000"/>
              </a:lnSpc>
              <a:spcAft>
                <a:spcPts val="0"/>
              </a:spcAft>
              <a:tabLst>
                <a:tab pos="370205" algn="l"/>
              </a:tabLst>
            </a:pPr>
            <a:r>
              <a:rPr lang="en-US" sz="1400" dirty="0">
                <a:effectLst/>
                <a:latin typeface="Times New Roman" panose="02020603050405020304" pitchFamily="18" charset="0"/>
                <a:ea typeface="Times New Roman" panose="02020603050405020304" pitchFamily="18" charset="0"/>
              </a:rPr>
              <a:t>[1] Anuj Tiwari and Dr. Kamal Jain, “GIS Steering Smart Future for Smart Indian Cities.”           International Journal of Scientific and Research Publications, Volume 4, Issue 8, August              2014. </a:t>
            </a:r>
            <a:endParaRPr lang="en-IN" sz="1400" dirty="0">
              <a:effectLst/>
              <a:latin typeface="Times New Roman" panose="02020603050405020304" pitchFamily="18" charset="0"/>
              <a:ea typeface="Times New Roman" panose="02020603050405020304" pitchFamily="18" charset="0"/>
            </a:endParaRPr>
          </a:p>
          <a:p>
            <a:pPr marR="180340" algn="just">
              <a:lnSpc>
                <a:spcPct val="147000"/>
              </a:lnSpc>
              <a:tabLst>
                <a:tab pos="370205" algn="l"/>
              </a:tabLst>
            </a:pPr>
            <a:r>
              <a:rPr lang="en-US" sz="1400" dirty="0">
                <a:effectLst/>
                <a:latin typeface="Times New Roman" panose="02020603050405020304" pitchFamily="18" charset="0"/>
                <a:ea typeface="Times New Roman" panose="02020603050405020304" pitchFamily="18" charset="0"/>
              </a:rPr>
              <a:t>[2] </a:t>
            </a:r>
            <a:r>
              <a:rPr lang="en-US" sz="1400" dirty="0" err="1">
                <a:effectLst/>
                <a:latin typeface="Times New Roman" panose="02020603050405020304" pitchFamily="18" charset="0"/>
                <a:ea typeface="Times New Roman" panose="02020603050405020304" pitchFamily="18" charset="0"/>
              </a:rPr>
              <a:t>Sejal</a:t>
            </a:r>
            <a:r>
              <a:rPr lang="en-US" sz="1400" dirty="0">
                <a:effectLst/>
                <a:latin typeface="Times New Roman" panose="02020603050405020304" pitchFamily="18" charset="0"/>
                <a:ea typeface="Times New Roman" panose="02020603050405020304" pitchFamily="18" charset="0"/>
              </a:rPr>
              <a:t> S. Bhagat, Palak S. Shah and Manoj L. Patel, “Smart cities in context to Urban             Development.” International Journal of Civil, Structural, Environmental and Infrastructure             Engineering Research and Development, Volume 4, Issue 1, February 2014, 41-48.</a:t>
            </a:r>
            <a:endParaRPr lang="en-IN" sz="1400" dirty="0">
              <a:effectLst/>
              <a:latin typeface="Times New Roman" panose="02020603050405020304" pitchFamily="18" charset="0"/>
              <a:ea typeface="Times New Roman" panose="02020603050405020304" pitchFamily="18" charset="0"/>
            </a:endParaRPr>
          </a:p>
          <a:p>
            <a:pPr marR="180340" algn="just">
              <a:lnSpc>
                <a:spcPct val="147000"/>
              </a:lnSpc>
              <a:tabLst>
                <a:tab pos="370205" algn="l"/>
              </a:tabLst>
            </a:pPr>
            <a:r>
              <a:rPr lang="en-US" sz="1400" dirty="0">
                <a:effectLst/>
                <a:latin typeface="Times New Roman" panose="02020603050405020304" pitchFamily="18" charset="0"/>
                <a:ea typeface="Times New Roman" panose="02020603050405020304" pitchFamily="18" charset="0"/>
              </a:rPr>
              <a:t>[3] Charbel Aoun, “The Smart city Cornerstone: Urban </a:t>
            </a:r>
            <a:r>
              <a:rPr lang="en-US" sz="1400" dirty="0" err="1">
                <a:effectLst/>
                <a:latin typeface="Times New Roman" panose="02020603050405020304" pitchFamily="18" charset="0"/>
                <a:ea typeface="Times New Roman" panose="02020603050405020304" pitchFamily="18" charset="0"/>
              </a:rPr>
              <a:t>Efficiency.”Schneider</a:t>
            </a:r>
            <a:r>
              <a:rPr lang="en-US" sz="1400" dirty="0">
                <a:effectLst/>
                <a:latin typeface="Times New Roman" panose="02020603050405020304" pitchFamily="18" charset="0"/>
                <a:ea typeface="Times New Roman" panose="02020603050405020304" pitchFamily="18" charset="0"/>
              </a:rPr>
              <a:t> Electric White             Paper, 2013.</a:t>
            </a:r>
            <a:endParaRPr lang="en-IN" sz="1400" dirty="0">
              <a:effectLst/>
              <a:latin typeface="Times New Roman" panose="02020603050405020304" pitchFamily="18" charset="0"/>
              <a:ea typeface="Times New Roman" panose="02020603050405020304" pitchFamily="18" charset="0"/>
            </a:endParaRPr>
          </a:p>
          <a:p>
            <a:pPr marR="180340" algn="just">
              <a:lnSpc>
                <a:spcPct val="147000"/>
              </a:lnSpc>
              <a:tabLst>
                <a:tab pos="370205" algn="l"/>
              </a:tabLst>
            </a:pPr>
            <a:r>
              <a:rPr lang="en-US" sz="1400" dirty="0">
                <a:effectLst/>
                <a:latin typeface="Times New Roman" panose="02020603050405020304" pitchFamily="18" charset="0"/>
                <a:ea typeface="Times New Roman" panose="02020603050405020304" pitchFamily="18" charset="0"/>
              </a:rPr>
              <a:t>[4] R. R. </a:t>
            </a:r>
            <a:r>
              <a:rPr lang="en-US" sz="1400" dirty="0" err="1">
                <a:effectLst/>
                <a:latin typeface="Times New Roman" panose="02020603050405020304" pitchFamily="18" charset="0"/>
                <a:ea typeface="Times New Roman" panose="02020603050405020304" pitchFamily="18" charset="0"/>
              </a:rPr>
              <a:t>Widner</a:t>
            </a:r>
            <a:r>
              <a:rPr lang="en-US" sz="1400" dirty="0">
                <a:effectLst/>
                <a:latin typeface="Times New Roman" panose="02020603050405020304" pitchFamily="18" charset="0"/>
                <a:ea typeface="Times New Roman" panose="02020603050405020304" pitchFamily="18" charset="0"/>
              </a:rPr>
              <a:t>, “Physical Renewal of the Industrial City,” Annals of the American Academy             of Political and Social Science, vol. 488, pp. 47–57, Nov. 1986.</a:t>
            </a:r>
            <a:endParaRPr lang="en-IN" sz="1400" dirty="0">
              <a:effectLst/>
              <a:latin typeface="Times New Roman" panose="02020603050405020304" pitchFamily="18" charset="0"/>
              <a:ea typeface="Times New Roman" panose="02020603050405020304" pitchFamily="18" charset="0"/>
            </a:endParaRPr>
          </a:p>
          <a:p>
            <a:pPr marR="180340" algn="just">
              <a:lnSpc>
                <a:spcPct val="147000"/>
              </a:lnSpc>
              <a:tabLst>
                <a:tab pos="370205" algn="l"/>
              </a:tabLst>
            </a:pPr>
            <a:r>
              <a:rPr lang="en-US" sz="1400" dirty="0">
                <a:effectLst/>
                <a:latin typeface="Times New Roman" panose="02020603050405020304" pitchFamily="18" charset="0"/>
                <a:ea typeface="Times New Roman" panose="02020603050405020304" pitchFamily="18" charset="0"/>
              </a:rPr>
              <a:t>[5] Wikipedia contributors, “Adaptive reuse,” Wikipedia, the free encyclopedia. Wikimedia             </a:t>
            </a:r>
            <a:r>
              <a:rPr lang="en-US" sz="1400" dirty="0" err="1">
                <a:effectLst/>
                <a:latin typeface="Times New Roman" panose="02020603050405020304" pitchFamily="18" charset="0"/>
                <a:ea typeface="Times New Roman" panose="02020603050405020304" pitchFamily="18" charset="0"/>
              </a:rPr>
              <a:t>Foundation,Inc</a:t>
            </a:r>
            <a:r>
              <a:rPr lang="en-US" sz="1400" dirty="0">
                <a:effectLst/>
                <a:latin typeface="Times New Roman" panose="02020603050405020304" pitchFamily="18" charset="0"/>
                <a:ea typeface="Times New Roman" panose="02020603050405020304" pitchFamily="18" charset="0"/>
              </a:rPr>
              <a:t>., 21-May-2012.</a:t>
            </a:r>
            <a:endParaRPr lang="en-IN" sz="1400" dirty="0">
              <a:effectLst/>
              <a:latin typeface="Times New Roman" panose="02020603050405020304" pitchFamily="18" charset="0"/>
              <a:ea typeface="Times New Roman" panose="02020603050405020304" pitchFamily="18" charset="0"/>
            </a:endParaRPr>
          </a:p>
          <a:p>
            <a:pPr marR="180340" algn="just">
              <a:lnSpc>
                <a:spcPct val="147000"/>
              </a:lnSpc>
              <a:tabLst>
                <a:tab pos="370205" algn="l"/>
              </a:tabLst>
            </a:pPr>
            <a:r>
              <a:rPr lang="en-US" sz="1400" dirty="0">
                <a:effectLst/>
                <a:latin typeface="Times New Roman" panose="02020603050405020304" pitchFamily="18" charset="0"/>
                <a:ea typeface="Times New Roman" panose="02020603050405020304" pitchFamily="18" charset="0"/>
              </a:rPr>
              <a:t>[6] Ellie Cosgrave and Theo </a:t>
            </a:r>
            <a:r>
              <a:rPr lang="en-US" sz="1400" dirty="0" err="1">
                <a:effectLst/>
                <a:latin typeface="Times New Roman" panose="02020603050405020304" pitchFamily="18" charset="0"/>
                <a:ea typeface="Times New Roman" panose="02020603050405020304" pitchFamily="18" charset="0"/>
              </a:rPr>
              <a:t>Tryfonas</a:t>
            </a:r>
            <a:r>
              <a:rPr lang="en-US" sz="1400" dirty="0">
                <a:effectLst/>
                <a:latin typeface="Times New Roman" panose="02020603050405020304" pitchFamily="18" charset="0"/>
                <a:ea typeface="Times New Roman" panose="02020603050405020304" pitchFamily="18" charset="0"/>
              </a:rPr>
              <a:t>, “Exploring the Relationship between Smart City Policy             and </a:t>
            </a:r>
            <a:r>
              <a:rPr lang="en-US" sz="1400" dirty="0" err="1">
                <a:effectLst/>
                <a:latin typeface="Times New Roman" panose="02020603050405020304" pitchFamily="18" charset="0"/>
                <a:ea typeface="Times New Roman" panose="02020603050405020304" pitchFamily="18" charset="0"/>
              </a:rPr>
              <a:t>Implementation.”The</a:t>
            </a:r>
            <a:r>
              <a:rPr lang="en-US" sz="1400" dirty="0">
                <a:effectLst/>
                <a:latin typeface="Times New Roman" panose="02020603050405020304" pitchFamily="18" charset="0"/>
                <a:ea typeface="Times New Roman" panose="02020603050405020304" pitchFamily="18" charset="0"/>
              </a:rPr>
              <a:t> First International Conference on Smart Systems, Devices and            Technologies, 2012.”</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9960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6272"/>
            <a:ext cx="8229600" cy="752448"/>
          </a:xfrm>
        </p:spPr>
        <p:txBody>
          <a:bodyPr/>
          <a:lstStyle/>
          <a:p>
            <a:pPr algn="ctr"/>
            <a:r>
              <a:rPr lang="en-US" b="1" dirty="0"/>
              <a:t>Problem Statement</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sp>
        <p:nvSpPr>
          <p:cNvPr id="5" name="TextBox 4">
            <a:extLst>
              <a:ext uri="{FF2B5EF4-FFF2-40B4-BE49-F238E27FC236}">
                <a16:creationId xmlns:a16="http://schemas.microsoft.com/office/drawing/2014/main" id="{985B8EDB-2115-1C36-7B84-1E1AAF70BC1D}"/>
              </a:ext>
            </a:extLst>
          </p:cNvPr>
          <p:cNvSpPr txBox="1"/>
          <p:nvPr/>
        </p:nvSpPr>
        <p:spPr>
          <a:xfrm>
            <a:off x="611560" y="1196752"/>
            <a:ext cx="8229600" cy="4895314"/>
          </a:xfrm>
          <a:prstGeom prst="rect">
            <a:avLst/>
          </a:prstGeom>
          <a:noFill/>
        </p:spPr>
        <p:txBody>
          <a:bodyPr wrap="square" rtlCol="0">
            <a:spAutoFit/>
          </a:bodyPr>
          <a:lstStyle/>
          <a:p>
            <a:pPr marL="4508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There are many cities  in India, so there will be many Data’s to store(for example total population ,male population , female population , literature, male-literacy-rate, female-literacy-rate , child-sex-ratio , sex-ratio , tax , language spoken etc..,). On the view this whole data there will be more rows(which is independent of priority) so it will be difficult to view top values in data.</a:t>
            </a:r>
            <a:endParaRPr lang="en-IN" sz="1600" dirty="0">
              <a:latin typeface="Times New Roman" panose="02020603050405020304" pitchFamily="18" charset="0"/>
              <a:ea typeface="Times New Roman" panose="02020603050405020304" pitchFamily="18" charset="0"/>
            </a:endParaRPr>
          </a:p>
          <a:p>
            <a:pPr marL="4508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Sex ratio is higher in many cities  for example </a:t>
            </a:r>
            <a:r>
              <a:rPr lang="en-US" sz="1600" dirty="0">
                <a:solidFill>
                  <a:srgbClr val="000000"/>
                </a:solidFill>
                <a:effectLst/>
                <a:latin typeface="Times New Roman" panose="02020603050405020304" pitchFamily="18" charset="0"/>
                <a:ea typeface="Times New Roman" panose="02020603050405020304" pitchFamily="18" charset="0"/>
              </a:rPr>
              <a:t>Bhiwandi </a:t>
            </a:r>
            <a:r>
              <a:rPr lang="en-US" sz="1600" dirty="0">
                <a:effectLst/>
                <a:latin typeface="Times New Roman" panose="02020603050405020304" pitchFamily="18" charset="0"/>
                <a:ea typeface="Times New Roman" panose="02020603050405020304" pitchFamily="18" charset="0"/>
              </a:rPr>
              <a:t> sex ratio is 700 so there 700 women’s for every 1000 men. It is major problems now a days the men population is dominant than female population. This will lose of many job opportunities for one gender in the cities.</a:t>
            </a:r>
            <a:endParaRPr lang="en-IN" sz="1600" dirty="0">
              <a:latin typeface="Times New Roman" panose="02020603050405020304" pitchFamily="18" charset="0"/>
              <a:ea typeface="Times New Roman" panose="02020603050405020304" pitchFamily="18" charset="0"/>
            </a:endParaRPr>
          </a:p>
          <a:p>
            <a:pPr marL="4508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In top cities population is major problem it leads to crowding, pollution etc.. for example Delhi is the second most populated in India it has 75% of air polluted because of over population and usage of many vehicle. It also an emerging problem in many leading cities.</a:t>
            </a:r>
            <a:endParaRPr lang="en-IN" sz="16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p>
        </p:txBody>
      </p:sp>
    </p:spTree>
    <p:extLst>
      <p:ext uri="{BB962C8B-B14F-4D97-AF65-F5344CB8AC3E}">
        <p14:creationId xmlns:p14="http://schemas.microsoft.com/office/powerpoint/2010/main" val="281321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720080"/>
          </a:xfrm>
        </p:spPr>
        <p:txBody>
          <a:bodyPr/>
          <a:lstStyle/>
          <a:p>
            <a:pPr algn="ctr"/>
            <a:r>
              <a:rPr lang="en-US" b="1" dirty="0"/>
              <a:t>Introduction</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sp>
        <p:nvSpPr>
          <p:cNvPr id="5" name="TextBox 4">
            <a:extLst>
              <a:ext uri="{FF2B5EF4-FFF2-40B4-BE49-F238E27FC236}">
                <a16:creationId xmlns:a16="http://schemas.microsoft.com/office/drawing/2014/main" id="{08994CEC-FF23-D479-7FE9-2E1FBA0E98D6}"/>
              </a:ext>
            </a:extLst>
          </p:cNvPr>
          <p:cNvSpPr txBox="1"/>
          <p:nvPr/>
        </p:nvSpPr>
        <p:spPr>
          <a:xfrm>
            <a:off x="827584" y="1196752"/>
            <a:ext cx="8136904" cy="6093976"/>
          </a:xfrm>
          <a:prstGeom prst="rect">
            <a:avLst/>
          </a:prstGeom>
          <a:noFill/>
        </p:spPr>
        <p:txBody>
          <a:bodyPr wrap="square" rtlCol="0">
            <a:spAutoFit/>
          </a:bodyPr>
          <a:lstStyle/>
          <a:p>
            <a:endParaRPr lang="en-US"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This project is to solve the analysis of those data and to easily get insights. Here analysis made on the cities of India and then a dashboard is created.</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Large human settlements include cities. For housing, transportation, sanitation, utilities, land use, commodity production, and communications, cities typically have vast systems</a:t>
            </a:r>
            <a:r>
              <a:rPr lang="en-US" sz="1600" dirty="0">
                <a:latin typeface="Times New Roman" panose="02020603050405020304" pitchFamily="18" charset="0"/>
                <a:ea typeface="Times New Roman" panose="02020603050405020304" pitchFamily="18" charset="0"/>
              </a:rPr>
              <a:t>.</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More effective service and product delivery are happens in cities.</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A tax is a mandatory financial charge or other sort of levy that is levied on a taxpayer by an institution of government to pay for government expenses and other public expenditures</a:t>
            </a:r>
            <a:r>
              <a:rPr lang="en-US" sz="1600" dirty="0">
                <a:latin typeface="Times New Roman" panose="02020603050405020304" pitchFamily="18" charset="0"/>
                <a:ea typeface="Times New Roman" panose="02020603050405020304" pitchFamily="18" charset="0"/>
              </a:rPr>
              <a:t>.</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So  tax analysis on each city is also done in this project.</a:t>
            </a:r>
          </a:p>
          <a:p>
            <a:pPr marL="285750" indent="-285750">
              <a:lnSpc>
                <a:spcPct val="150000"/>
              </a:lnSpc>
              <a:buFont typeface="Wingdings" panose="05000000000000000000" pitchFamily="2" charset="2"/>
              <a:buChar char="Ø"/>
            </a:pPr>
            <a:r>
              <a:rPr lang="en-US" sz="1600" b="0" dirty="0">
                <a:effectLst/>
                <a:latin typeface="Times New Roman" panose="02020603050405020304" pitchFamily="18" charset="0"/>
                <a:ea typeface="Times New Roman" panose="02020603050405020304" pitchFamily="18" charset="0"/>
              </a:rPr>
              <a:t>This Dashboard gives an overall analysis of an City which will be useful to some Business Objectives in which they need data like </a:t>
            </a:r>
            <a:r>
              <a:rPr lang="en-US" sz="1600" b="0" dirty="0" err="1">
                <a:effectLst/>
                <a:latin typeface="Times New Roman" panose="02020603050405020304" pitchFamily="18" charset="0"/>
                <a:ea typeface="Times New Roman" panose="02020603050405020304" pitchFamily="18" charset="0"/>
              </a:rPr>
              <a:t>analysing</a:t>
            </a:r>
            <a:r>
              <a:rPr lang="en-US" sz="1600" b="0" dirty="0">
                <a:effectLst/>
                <a:latin typeface="Times New Roman" panose="02020603050405020304" pitchFamily="18" charset="0"/>
                <a:ea typeface="Times New Roman" panose="02020603050405020304" pitchFamily="18" charset="0"/>
              </a:rPr>
              <a:t> the City population, Tax, graduates, literates etc.,</a:t>
            </a:r>
            <a:endParaRPr lang="en-IN" sz="1600" b="1"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31118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8001000" cy="1196752"/>
          </a:xfrm>
        </p:spPr>
        <p:txBody>
          <a:bodyPr/>
          <a:lstStyle/>
          <a:p>
            <a:pPr algn="ctr"/>
            <a:r>
              <a:rPr lang="en-US" b="1" dirty="0"/>
              <a:t>Business Objective</a:t>
            </a:r>
          </a:p>
        </p:txBody>
      </p:sp>
      <p:sp>
        <p:nvSpPr>
          <p:cNvPr id="7" name="Date Placeholder 6"/>
          <p:cNvSpPr>
            <a:spLocks noGrp="1"/>
          </p:cNvSpPr>
          <p:nvPr>
            <p:ph type="dt" sz="half" idx="10"/>
          </p:nvPr>
        </p:nvSpPr>
        <p:spPr/>
        <p:txBody>
          <a:bodyPr/>
          <a:lstStyle/>
          <a:p>
            <a:pPr>
              <a:defRPr/>
            </a:pPr>
            <a:fld id="{0CB5CA0B-DC06-4C77-BC66-DD28C38E9103}" type="datetime1">
              <a:rPr lang="en-US" smtClean="0"/>
              <a:pPr>
                <a:defRPr/>
              </a:pPr>
              <a:t>1/28/2023</a:t>
            </a:fld>
            <a:endParaRPr lang="en-US" dirty="0"/>
          </a:p>
        </p:txBody>
      </p:sp>
      <p:sp>
        <p:nvSpPr>
          <p:cNvPr id="4" name="TextBox 3">
            <a:extLst>
              <a:ext uri="{FF2B5EF4-FFF2-40B4-BE49-F238E27FC236}">
                <a16:creationId xmlns:a16="http://schemas.microsoft.com/office/drawing/2014/main" id="{777F5EF3-DE70-5D7F-E4BC-5904476E2724}"/>
              </a:ext>
            </a:extLst>
          </p:cNvPr>
          <p:cNvSpPr txBox="1"/>
          <p:nvPr/>
        </p:nvSpPr>
        <p:spPr>
          <a:xfrm>
            <a:off x="721320" y="1340768"/>
            <a:ext cx="8136904" cy="3517886"/>
          </a:xfrm>
          <a:prstGeom prst="rect">
            <a:avLst/>
          </a:prstGeom>
          <a:noFill/>
        </p:spPr>
        <p:txBody>
          <a:bodyPr wrap="square" rtlCol="0">
            <a:spAutoFit/>
          </a:bodyPr>
          <a:lstStyle/>
          <a:p>
            <a:pPr>
              <a:lnSpc>
                <a:spcPct val="115000"/>
              </a:lnSpc>
            </a:pP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To visualize the data using dashboard so the data of top cities can be viewed. The dashboard is used for education of cities  in school, college etc. </a:t>
            </a:r>
            <a:endParaRPr lang="en-IN" sz="1600" dirty="0">
              <a:effectLst/>
              <a:latin typeface="Times New Roman" panose="02020603050405020304" pitchFamily="18" charset="0"/>
              <a:ea typeface="Times New Roman" panose="02020603050405020304" pitchFamily="18" charset="0"/>
            </a:endParaRPr>
          </a:p>
          <a:p>
            <a:pPr marL="914400" indent="-10160" algn="just">
              <a:lnSpc>
                <a:spcPct val="115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To analyze the better performing cities based on educational and other fields.</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To analyze of graduates in cities which will helps for big companies to make their branch office in that particular city.</a:t>
            </a:r>
            <a:endParaRPr lang="en-IN" sz="1600" dirty="0">
              <a:effectLst/>
              <a:latin typeface="Times New Roman" panose="02020603050405020304" pitchFamily="18" charset="0"/>
              <a:ea typeface="Times New Roman" panose="02020603050405020304" pitchFamily="18" charset="0"/>
            </a:endParaRPr>
          </a:p>
          <a:p>
            <a:pPr marL="176530" indent="-10160"/>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To Analyze the population of cities, which is used to predict the resources needed for the particular city or location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02184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txBody>
          <a:bodyPr/>
          <a:lstStyle/>
          <a:p>
            <a:pPr algn="ctr"/>
            <a:r>
              <a:rPr lang="en-US" b="1" dirty="0"/>
              <a:t>Dashboard</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pic>
        <p:nvPicPr>
          <p:cNvPr id="5" name="Picture 4">
            <a:extLst>
              <a:ext uri="{FF2B5EF4-FFF2-40B4-BE49-F238E27FC236}">
                <a16:creationId xmlns:a16="http://schemas.microsoft.com/office/drawing/2014/main" id="{8544C261-29A5-6733-3C4B-8F7572144FA3}"/>
              </a:ext>
            </a:extLst>
          </p:cNvPr>
          <p:cNvPicPr>
            <a:picLocks noChangeAspect="1"/>
          </p:cNvPicPr>
          <p:nvPr/>
        </p:nvPicPr>
        <p:blipFill rotWithShape="1">
          <a:blip r:embed="rId2">
            <a:extLst>
              <a:ext uri="{28A0092B-C50C-407E-A947-70E740481C1C}">
                <a14:useLocalDpi xmlns:a14="http://schemas.microsoft.com/office/drawing/2010/main" val="0"/>
              </a:ext>
            </a:extLst>
          </a:blip>
          <a:srcRect l="533" t="747" r="-533" b="-747"/>
          <a:stretch/>
        </p:blipFill>
        <p:spPr>
          <a:xfrm>
            <a:off x="899592" y="1340768"/>
            <a:ext cx="8000647" cy="4570626"/>
          </a:xfrm>
          <a:prstGeom prst="rect">
            <a:avLst/>
          </a:prstGeom>
        </p:spPr>
      </p:pic>
    </p:spTree>
    <p:extLst>
      <p:ext uri="{BB962C8B-B14F-4D97-AF65-F5344CB8AC3E}">
        <p14:creationId xmlns:p14="http://schemas.microsoft.com/office/powerpoint/2010/main" val="90803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txBody>
          <a:bodyPr/>
          <a:lstStyle/>
          <a:p>
            <a:pPr algn="ctr"/>
            <a:r>
              <a:rPr lang="en-US" b="1" dirty="0"/>
              <a:t>Dashboard</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pic>
        <p:nvPicPr>
          <p:cNvPr id="5" name="Picture 4">
            <a:extLst>
              <a:ext uri="{FF2B5EF4-FFF2-40B4-BE49-F238E27FC236}">
                <a16:creationId xmlns:a16="http://schemas.microsoft.com/office/drawing/2014/main" id="{CFA38099-B8BC-8A28-CA71-FD60DF77CA65}"/>
              </a:ext>
            </a:extLst>
          </p:cNvPr>
          <p:cNvPicPr>
            <a:picLocks noChangeAspect="1"/>
          </p:cNvPicPr>
          <p:nvPr/>
        </p:nvPicPr>
        <p:blipFill rotWithShape="1">
          <a:blip r:embed="rId2">
            <a:extLst>
              <a:ext uri="{28A0092B-C50C-407E-A947-70E740481C1C}">
                <a14:useLocalDpi xmlns:a14="http://schemas.microsoft.com/office/drawing/2010/main" val="0"/>
              </a:ext>
            </a:extLst>
          </a:blip>
          <a:srcRect l="-1" r="-1207"/>
          <a:stretch/>
        </p:blipFill>
        <p:spPr>
          <a:xfrm>
            <a:off x="720415" y="1412776"/>
            <a:ext cx="8163501" cy="4680520"/>
          </a:xfrm>
          <a:prstGeom prst="rect">
            <a:avLst/>
          </a:prstGeom>
        </p:spPr>
      </p:pic>
    </p:spTree>
    <p:extLst>
      <p:ext uri="{BB962C8B-B14F-4D97-AF65-F5344CB8AC3E}">
        <p14:creationId xmlns:p14="http://schemas.microsoft.com/office/powerpoint/2010/main" val="373746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8766"/>
            <a:ext cx="8229600" cy="720080"/>
          </a:xfrm>
        </p:spPr>
        <p:txBody>
          <a:bodyPr/>
          <a:lstStyle/>
          <a:p>
            <a:pPr algn="ctr"/>
            <a:r>
              <a:rPr lang="en-US" b="1" dirty="0"/>
              <a:t>Dashboard</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pic>
        <p:nvPicPr>
          <p:cNvPr id="9" name="Picture 8">
            <a:extLst>
              <a:ext uri="{FF2B5EF4-FFF2-40B4-BE49-F238E27FC236}">
                <a16:creationId xmlns:a16="http://schemas.microsoft.com/office/drawing/2014/main" id="{49BF5DB8-68A9-5D5A-1D18-F082DC30D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340767"/>
            <a:ext cx="7704856" cy="5380707"/>
          </a:xfrm>
          <a:prstGeom prst="rect">
            <a:avLst/>
          </a:prstGeom>
        </p:spPr>
      </p:pic>
    </p:spTree>
    <p:extLst>
      <p:ext uri="{BB962C8B-B14F-4D97-AF65-F5344CB8AC3E}">
        <p14:creationId xmlns:p14="http://schemas.microsoft.com/office/powerpoint/2010/main" val="31772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a:t>Inference</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sp>
        <p:nvSpPr>
          <p:cNvPr id="5" name="TextBox 4">
            <a:extLst>
              <a:ext uri="{FF2B5EF4-FFF2-40B4-BE49-F238E27FC236}">
                <a16:creationId xmlns:a16="http://schemas.microsoft.com/office/drawing/2014/main" id="{0402F2FF-51AF-DC2A-C6A5-21A88BA58646}"/>
              </a:ext>
            </a:extLst>
          </p:cNvPr>
          <p:cNvSpPr txBox="1"/>
          <p:nvPr/>
        </p:nvSpPr>
        <p:spPr>
          <a:xfrm>
            <a:off x="1115616" y="1412776"/>
            <a:ext cx="7571184" cy="49362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The Delhi city has the most male graduates around </a:t>
            </a:r>
            <a:r>
              <a:rPr lang="en-US" sz="1600" dirty="0">
                <a:solidFill>
                  <a:srgbClr val="000000"/>
                </a:solidFill>
                <a:effectLst/>
                <a:latin typeface="Times New Roman" panose="02020603050405020304" pitchFamily="18" charset="0"/>
                <a:ea typeface="Times New Roman" panose="02020603050405020304" pitchFamily="18" charset="0"/>
              </a:rPr>
              <a:t>1210040 </a:t>
            </a:r>
            <a:r>
              <a:rPr lang="en-US" sz="1600" dirty="0">
                <a:effectLst/>
                <a:latin typeface="Times New Roman" panose="02020603050405020304" pitchFamily="18" charset="0"/>
                <a:ea typeface="Times New Roman" panose="02020603050405020304" pitchFamily="18" charset="0"/>
              </a:rPr>
              <a:t> and Mumbai has </a:t>
            </a:r>
            <a:r>
              <a:rPr lang="en-US" sz="1600" dirty="0">
                <a:solidFill>
                  <a:srgbClr val="000000"/>
                </a:solidFill>
                <a:effectLst/>
                <a:latin typeface="Times New Roman" panose="02020603050405020304" pitchFamily="18" charset="0"/>
                <a:ea typeface="Times New Roman" panose="02020603050405020304" pitchFamily="18" charset="0"/>
              </a:rPr>
              <a:t>964964</a:t>
            </a:r>
            <a:r>
              <a:rPr lang="en-US" sz="1600" dirty="0">
                <a:effectLst/>
                <a:latin typeface="Times New Roman" panose="02020603050405020304" pitchFamily="18" charset="0"/>
                <a:ea typeface="Times New Roman" panose="02020603050405020304" pitchFamily="18" charset="0"/>
              </a:rPr>
              <a:t> it is in second position.</a:t>
            </a:r>
            <a:endParaRPr lang="en-IN" sz="1600" dirty="0">
              <a:effectLst/>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Port </a:t>
            </a:r>
            <a:r>
              <a:rPr lang="en-US" sz="1600" dirty="0" err="1">
                <a:effectLst/>
                <a:latin typeface="Times New Roman" panose="02020603050405020304" pitchFamily="18" charset="0"/>
                <a:ea typeface="Times New Roman" panose="02020603050405020304" pitchFamily="18" charset="0"/>
              </a:rPr>
              <a:t>blair</a:t>
            </a:r>
            <a:r>
              <a:rPr lang="en-US" sz="1600" dirty="0">
                <a:effectLst/>
                <a:latin typeface="Times New Roman" panose="02020603050405020304" pitchFamily="18" charset="0"/>
                <a:ea typeface="Times New Roman" panose="02020603050405020304" pitchFamily="18" charset="0"/>
              </a:rPr>
              <a:t> , </a:t>
            </a:r>
            <a:r>
              <a:rPr lang="en-US" sz="1600" dirty="0" err="1">
                <a:effectLst/>
                <a:latin typeface="Times New Roman" panose="02020603050405020304" pitchFamily="18" charset="0"/>
                <a:ea typeface="Times New Roman" panose="02020603050405020304" pitchFamily="18" charset="0"/>
              </a:rPr>
              <a:t>Datia</a:t>
            </a:r>
            <a:r>
              <a:rPr lang="en-US" sz="1600" dirty="0">
                <a:effectLst/>
                <a:latin typeface="Times New Roman" panose="02020603050405020304" pitchFamily="18" charset="0"/>
                <a:ea typeface="Times New Roman" panose="02020603050405020304" pitchFamily="18" charset="0"/>
              </a:rPr>
              <a:t> , </a:t>
            </a:r>
            <a:r>
              <a:rPr lang="en-US" sz="1600" dirty="0" err="1">
                <a:effectLst/>
                <a:latin typeface="Times New Roman" panose="02020603050405020304" pitchFamily="18" charset="0"/>
                <a:ea typeface="Times New Roman" panose="02020603050405020304" pitchFamily="18" charset="0"/>
              </a:rPr>
              <a:t>Hinganghat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Banswara</a:t>
            </a:r>
            <a:r>
              <a:rPr lang="en-US" sz="1600" dirty="0">
                <a:effectLst/>
                <a:latin typeface="Times New Roman" panose="02020603050405020304" pitchFamily="18" charset="0"/>
                <a:ea typeface="Times New Roman" panose="02020603050405020304" pitchFamily="18" charset="0"/>
              </a:rPr>
              <a:t> and </a:t>
            </a:r>
            <a:r>
              <a:rPr lang="en-US" sz="1600" dirty="0" err="1">
                <a:effectLst/>
                <a:latin typeface="Times New Roman" panose="02020603050405020304" pitchFamily="18" charset="0"/>
                <a:ea typeface="Times New Roman" panose="02020603050405020304" pitchFamily="18" charset="0"/>
              </a:rPr>
              <a:t>Nagda</a:t>
            </a:r>
            <a:r>
              <a:rPr lang="en-US" sz="1600" dirty="0">
                <a:effectLst/>
                <a:latin typeface="Times New Roman" panose="02020603050405020304" pitchFamily="18" charset="0"/>
                <a:ea typeface="Times New Roman" panose="02020603050405020304" pitchFamily="18" charset="0"/>
              </a:rPr>
              <a:t> are the least populated cities in India which has population less than 100k.</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Mumbai has around </a:t>
            </a:r>
            <a:r>
              <a:rPr lang="en-US" sz="1600" dirty="0">
                <a:solidFill>
                  <a:srgbClr val="000000"/>
                </a:solidFill>
                <a:effectLst/>
                <a:latin typeface="Times New Roman" panose="02020603050405020304" pitchFamily="18" charset="0"/>
                <a:ea typeface="Times New Roman" panose="02020603050405020304" pitchFamily="18" charset="0"/>
              </a:rPr>
              <a:t>6736815 males and 5741632 female population and it is followed by </a:t>
            </a:r>
            <a:r>
              <a:rPr lang="en-US" sz="1600" dirty="0">
                <a:effectLst/>
                <a:latin typeface="Times New Roman" panose="02020603050405020304" pitchFamily="18" charset="0"/>
                <a:ea typeface="Times New Roman" panose="02020603050405020304" pitchFamily="18" charset="0"/>
              </a:rPr>
              <a:t> Delhi which has </a:t>
            </a:r>
            <a:r>
              <a:rPr lang="en-US" sz="1600" dirty="0">
                <a:solidFill>
                  <a:srgbClr val="000000"/>
                </a:solidFill>
                <a:effectLst/>
                <a:latin typeface="Times New Roman" panose="02020603050405020304" pitchFamily="18" charset="0"/>
                <a:ea typeface="Times New Roman" panose="02020603050405020304" pitchFamily="18" charset="0"/>
              </a:rPr>
              <a:t>5871362 males and 5136473 female population</a:t>
            </a:r>
            <a:r>
              <a:rPr lang="en-US" sz="1600" dirty="0">
                <a:solidFill>
                  <a:srgbClr val="000000"/>
                </a:solidFill>
                <a:latin typeface="Times New Roman" panose="02020603050405020304" pitchFamily="18" charset="0"/>
                <a:ea typeface="Times New Roman" panose="02020603050405020304" pitchFamily="18" charset="0"/>
              </a:rPr>
              <a:t>.</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Literacy of both male and women in each cities, in that Mumbai has the highest no of literacy rate in that </a:t>
            </a:r>
            <a:r>
              <a:rPr lang="en-US" sz="1600" dirty="0">
                <a:solidFill>
                  <a:srgbClr val="000000"/>
                </a:solidFill>
                <a:effectLst/>
                <a:latin typeface="Times New Roman" panose="02020603050405020304" pitchFamily="18" charset="0"/>
                <a:ea typeface="Times New Roman" panose="02020603050405020304" pitchFamily="18" charset="0"/>
              </a:rPr>
              <a:t>5727774 are males and 4509812 are female.</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Bangalore has the largest amount around 1.4bn invested in its start up companies</a:t>
            </a:r>
            <a:r>
              <a:rPr lang="en-US" sz="1600" dirty="0">
                <a:solidFill>
                  <a:srgbClr val="000000"/>
                </a:solidFill>
                <a:latin typeface="Times New Roman" panose="02020603050405020304" pitchFamily="18" charset="0"/>
                <a:ea typeface="Times New Roman" panose="02020603050405020304" pitchFamily="18" charset="0"/>
              </a:rPr>
              <a:t>.</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Pune has the least  amount 15million invested in its start up companies.</a:t>
            </a: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Mumbai  has around  13 million people who speak English as the second language.</a:t>
            </a:r>
            <a:endParaRPr lang="en-IN" sz="1600" dirty="0">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All the state has paid tax form 2017 to 2021 is 12 million ,in that Tamil Nadu has paid 543K tax amount form 2017 to 2021</a:t>
            </a:r>
          </a:p>
        </p:txBody>
      </p:sp>
    </p:spTree>
    <p:extLst>
      <p:ext uri="{BB962C8B-B14F-4D97-AF65-F5344CB8AC3E}">
        <p14:creationId xmlns:p14="http://schemas.microsoft.com/office/powerpoint/2010/main" val="128487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8229600" cy="1143000"/>
          </a:xfrm>
        </p:spPr>
        <p:txBody>
          <a:bodyPr/>
          <a:lstStyle/>
          <a:p>
            <a:pPr algn="ctr"/>
            <a:r>
              <a:rPr lang="en-US" b="1" dirty="0"/>
              <a:t>Conclusion</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28-Jan-23</a:t>
            </a:fld>
            <a:endParaRPr lang="en-US"/>
          </a:p>
        </p:txBody>
      </p:sp>
      <p:sp>
        <p:nvSpPr>
          <p:cNvPr id="5" name="TextBox 4">
            <a:extLst>
              <a:ext uri="{FF2B5EF4-FFF2-40B4-BE49-F238E27FC236}">
                <a16:creationId xmlns:a16="http://schemas.microsoft.com/office/drawing/2014/main" id="{22C941AD-9329-1B22-823D-5A5104A889AF}"/>
              </a:ext>
            </a:extLst>
          </p:cNvPr>
          <p:cNvSpPr txBox="1"/>
          <p:nvPr/>
        </p:nvSpPr>
        <p:spPr>
          <a:xfrm>
            <a:off x="827584" y="1534626"/>
            <a:ext cx="7643192" cy="484748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a:t>
            </a:r>
            <a:r>
              <a:rPr lang="en-US" sz="1600" dirty="0" err="1">
                <a:effectLst/>
                <a:latin typeface="Times New Roman" panose="02020603050405020304" pitchFamily="18" charset="0"/>
                <a:ea typeface="Times New Roman" panose="02020603050405020304" pitchFamily="18" charset="0"/>
              </a:rPr>
              <a:t>indian</a:t>
            </a:r>
            <a:r>
              <a:rPr lang="en-US" sz="1600" dirty="0">
                <a:effectLst/>
                <a:latin typeface="Times New Roman" panose="02020603050405020304" pitchFamily="18" charset="0"/>
                <a:ea typeface="Times New Roman" panose="02020603050405020304" pitchFamily="18" charset="0"/>
              </a:rPr>
              <a:t> cities analysis has been done using Power Bi tool and various insights are performed and </a:t>
            </a:r>
            <a:r>
              <a:rPr lang="en-US" sz="1600" dirty="0" err="1">
                <a:effectLst/>
                <a:latin typeface="Times New Roman" panose="02020603050405020304" pitchFamily="18" charset="0"/>
                <a:ea typeface="Times New Roman" panose="02020603050405020304" pitchFamily="18" charset="0"/>
              </a:rPr>
              <a:t>visualised</a:t>
            </a:r>
            <a:r>
              <a:rPr lang="en-US" sz="1600" dirty="0">
                <a:effectLst/>
                <a:latin typeface="Times New Roman" panose="02020603050405020304" pitchFamily="18" charset="0"/>
                <a:ea typeface="Times New Roman" panose="02020603050405020304" pitchFamily="18" charset="0"/>
              </a:rPr>
              <a:t>. It can identify the least and highest population in cities and it can be used for business objective. The analysis of population will helps in many ways like how many buses are needed for public transportation?, how much food supplement are need when in flood or cyclone period.</a:t>
            </a:r>
            <a:endParaRPr lang="en-IN" sz="1600"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The analysis of graduates in cities will helps for big companies to make their branch office. The visualization of Indian  cities in power bi charts will helpful for teaching or education purpose, because it is more effective by studying in diagram than of theory. And it will be helpful for children the can easily remember like which city has most population or which city has least population? Etc.., </a:t>
            </a:r>
            <a:endParaRPr lang="en-IN" sz="1600"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It will be helpful for many foreign countries to make their business in cities, like if it is a school they  more  population and if it a chemical factory they need less population.</a:t>
            </a:r>
            <a:endParaRPr lang="en-IN" sz="16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9988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16523</TotalTime>
  <Words>1056</Words>
  <Application>Microsoft Office PowerPoint</Application>
  <PresentationFormat>On-screen Show (4:3)</PresentationFormat>
  <Paragraphs>79</Paragraphs>
  <Slides>10</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Times New Roman</vt:lpstr>
      <vt:lpstr>Wingdings</vt:lpstr>
      <vt:lpstr>Wingdings 2</vt:lpstr>
      <vt:lpstr>Flow</vt:lpstr>
      <vt:lpstr>1_Custom Design</vt:lpstr>
      <vt:lpstr>Custom Design</vt:lpstr>
      <vt:lpstr>PowerPoint Presentation</vt:lpstr>
      <vt:lpstr>Problem Statement</vt:lpstr>
      <vt:lpstr>Introduction</vt:lpstr>
      <vt:lpstr>Business Objective</vt:lpstr>
      <vt:lpstr>Dashboard</vt:lpstr>
      <vt:lpstr>Dashboard</vt:lpstr>
      <vt:lpstr>Dashboard</vt:lpstr>
      <vt:lpstr>Inference</vt:lpstr>
      <vt:lpstr>Conclusion</vt:lpstr>
      <vt:lpstr>References</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Arunesh J</dc:creator>
  <cp:lastModifiedBy>vibeesh n</cp:lastModifiedBy>
  <cp:revision>954</cp:revision>
  <dcterms:created xsi:type="dcterms:W3CDTF">2013-12-25T07:56:38Z</dcterms:created>
  <dcterms:modified xsi:type="dcterms:W3CDTF">2023-01-28T04:30:26Z</dcterms:modified>
</cp:coreProperties>
</file>