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  <p:sldMasterId id="2147484591" r:id="rId2"/>
    <p:sldMasterId id="2147484579" r:id="rId3"/>
  </p:sldMasterIdLst>
  <p:notesMasterIdLst>
    <p:notesMasterId r:id="rId10"/>
  </p:notesMasterIdLst>
  <p:handoutMasterIdLst>
    <p:handoutMasterId r:id="rId11"/>
  </p:handoutMasterIdLst>
  <p:sldIdLst>
    <p:sldId id="442" r:id="rId4"/>
    <p:sldId id="728" r:id="rId5"/>
    <p:sldId id="730" r:id="rId6"/>
    <p:sldId id="744" r:id="rId7"/>
    <p:sldId id="731" r:id="rId8"/>
    <p:sldId id="725" r:id="rId9"/>
  </p:sldIdLst>
  <p:sldSz cx="9144000" cy="6858000" type="screen4x3"/>
  <p:notesSz cx="6811963" cy="9942513"/>
  <p:embeddedFontLs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Wingdings 2" panose="05020102010507070707" pitchFamily="18" charset="2"/>
      <p:regular r:id="rId1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:p15="http://schemas.microsoft.com/office/powerpoint/2012/main" userId="11ecc7d3f84f4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394" autoAdjust="0"/>
  </p:normalViewPr>
  <p:slideViewPr>
    <p:cSldViewPr>
      <p:cViewPr varScale="1">
        <p:scale>
          <a:sx n="82" d="100"/>
          <a:sy n="82" d="100"/>
        </p:scale>
        <p:origin x="1363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pPr>
                <a:defRPr/>
              </a:pPr>
              <a:t>20 March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pPr>
                <a:defRPr/>
              </a:pPr>
              <a:t>20 March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  <a:pPr>
                <a:defRPr/>
              </a:pPr>
              <a:t>20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pPr/>
              <a:t>20-Mar-24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pPr/>
              <a:t>20-Mar-24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pPr/>
              <a:t>20-Mar-24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BEF2C-2FC6-4550-AD19-8608845C5ED5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20-Mar-24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446619"/>
            <a:ext cx="6108091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KONGU ENGINEERING COLLEGE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PERUNDURAI ERODE-638060</a:t>
            </a:r>
          </a:p>
          <a:p>
            <a:pPr algn="ctr"/>
            <a:endParaRPr 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AI &amp; 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7704" y="2289066"/>
            <a:ext cx="8158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Medical </a:t>
            </a:r>
            <a:r>
              <a:rPr lang="en-I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with RAG System 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I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Longchain</a:t>
            </a:r>
            <a:endParaRPr lang="en-I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2AFFD-8CB1-4416-B227-37B6A21D8984}"/>
              </a:ext>
            </a:extLst>
          </p:cNvPr>
          <p:cNvSpPr txBox="1"/>
          <p:nvPr/>
        </p:nvSpPr>
        <p:spPr>
          <a:xfrm>
            <a:off x="3022199" y="3429000"/>
            <a:ext cx="610809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Lead: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DEEPANRAJ S (21ADR010)</a:t>
            </a:r>
            <a:endParaRPr lang="en-US" sz="14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VIJAYAKUMARAN S ( 21ADR061)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VEENAS KUMAR S( 21ADR058)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4" y="4929890"/>
            <a:ext cx="1512167" cy="654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97902"/>
            <a:ext cx="1619672" cy="5830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289" y="3513794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association with:</a:t>
            </a:r>
            <a:endParaRPr lang="en-US" sz="12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6" name="Picture 15" descr="F:\KEC\IIC\EMDC Logo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7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85725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Problem </a:t>
            </a:r>
            <a:endParaRPr lang="en-US" alt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7" y="1527175"/>
            <a:ext cx="8308033" cy="4572000"/>
          </a:xfrm>
        </p:spPr>
        <p:txBody>
          <a:bodyPr>
            <a:normAutofit/>
          </a:bodyPr>
          <a:lstStyle/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3B69D4-2B82-9B12-07D9-8A4E7A8367FA}"/>
              </a:ext>
            </a:extLst>
          </p:cNvPr>
          <p:cNvSpPr txBox="1">
            <a:spLocks/>
          </p:cNvSpPr>
          <p:nvPr/>
        </p:nvSpPr>
        <p:spPr bwMode="auto">
          <a:xfrm>
            <a:off x="683568" y="1628800"/>
            <a:ext cx="8320999" cy="539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Many patients lack easy access to accurate and trustworthy medical information.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Difficulty navigating complex medical websites and understanding technical jargon.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Potential for misinformation and self-diagnoses based on unreliable sources.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Relying on inaccurate or incomplete information obtained from unreliable sources can lead to delays in seeking appropriate medical care or choosing ineffective treatments</a:t>
            </a:r>
          </a:p>
        </p:txBody>
      </p:sp>
    </p:spTree>
    <p:extLst>
      <p:ext uri="{BB962C8B-B14F-4D97-AF65-F5344CB8AC3E}">
        <p14:creationId xmlns:p14="http://schemas.microsoft.com/office/powerpoint/2010/main" val="178449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45717" y="-74417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ED357739-F070-4EFC-A6E5-5A83E9C68C58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sz="quarter" idx="1"/>
          </p:nvPr>
        </p:nvSpPr>
        <p:spPr>
          <a:xfrm>
            <a:off x="645717" y="1365626"/>
            <a:ext cx="8320999" cy="539175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 a medical chatbot powered by a Retrieval-Augmented Generation (RAG) system.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Utilize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Langchain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for information retrieval, conversation management, and potentially chaining LLMs.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Chatbot will access a curated database of reliable medical resources (journals, textbooks).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Users can ask questions in natural language and receive clear, informative responses.</a:t>
            </a:r>
          </a:p>
        </p:txBody>
      </p:sp>
      <p:sp>
        <p:nvSpPr>
          <p:cNvPr id="17413" name="Date Placeholder 3"/>
          <p:cNvSpPr txBox="1">
            <a:spLocks/>
          </p:cNvSpPr>
          <p:nvPr/>
        </p:nvSpPr>
        <p:spPr bwMode="auto">
          <a:xfrm>
            <a:off x="522155" y="6282443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5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73224" y="-86471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/ Product workflow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C842EBB-16BF-45CC-8C0E-322995EC9A68}" type="slidenum">
              <a:rPr lang="en-US" altLang="en-US">
                <a:solidFill>
                  <a:srgbClr val="FFFFFF"/>
                </a:solidFill>
              </a:rPr>
              <a:pPr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437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E961F31-C245-8385-5798-9E98FABC5A69}"/>
              </a:ext>
            </a:extLst>
          </p:cNvPr>
          <p:cNvSpPr/>
          <p:nvPr/>
        </p:nvSpPr>
        <p:spPr>
          <a:xfrm>
            <a:off x="971600" y="170080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data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398CF-1693-4FE1-A58A-A160AF9D2EA2}"/>
              </a:ext>
            </a:extLst>
          </p:cNvPr>
          <p:cNvSpPr/>
          <p:nvPr/>
        </p:nvSpPr>
        <p:spPr>
          <a:xfrm>
            <a:off x="3995936" y="170080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Raw data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EB5B2E-3755-4D4D-DCE0-2F8EA44CCE9F}"/>
              </a:ext>
            </a:extLst>
          </p:cNvPr>
          <p:cNvSpPr/>
          <p:nvPr/>
        </p:nvSpPr>
        <p:spPr>
          <a:xfrm>
            <a:off x="6732240" y="170080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Sentence Embedding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E6C30-6259-F628-FC50-43F26324B8E3}"/>
              </a:ext>
            </a:extLst>
          </p:cNvPr>
          <p:cNvSpPr/>
          <p:nvPr/>
        </p:nvSpPr>
        <p:spPr>
          <a:xfrm>
            <a:off x="6732240" y="278092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Sentence embedding as vectors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D4B980-4604-6458-B062-FF52C03538FC}"/>
              </a:ext>
            </a:extLst>
          </p:cNvPr>
          <p:cNvSpPr/>
          <p:nvPr/>
        </p:nvSpPr>
        <p:spPr>
          <a:xfrm>
            <a:off x="6732240" y="386104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Binded</a:t>
            </a:r>
            <a:r>
              <a:rPr lang="en-US" sz="1400" dirty="0"/>
              <a:t> with FAISS </a:t>
            </a:r>
            <a:endParaRPr lang="en-IN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3325EB-C772-4634-9611-A49A6A9D31B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843808" y="206084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1361E0-A3B6-C9BA-C238-279A2C31DBA6}"/>
              </a:ext>
            </a:extLst>
          </p:cNvPr>
          <p:cNvCxnSpPr/>
          <p:nvPr/>
        </p:nvCxnSpPr>
        <p:spPr>
          <a:xfrm>
            <a:off x="5940150" y="2060848"/>
            <a:ext cx="72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9F5D52-85EB-22CD-D176-414B24F2753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668344" y="242088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0F1C8B-D047-C5C7-C0D7-77AD19AF282C}"/>
              </a:ext>
            </a:extLst>
          </p:cNvPr>
          <p:cNvCxnSpPr>
            <a:cxnSpLocks/>
          </p:cNvCxnSpPr>
          <p:nvPr/>
        </p:nvCxnSpPr>
        <p:spPr>
          <a:xfrm>
            <a:off x="7668344" y="350100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8FCDC3-628C-46FA-D9FA-A744BA9812AC}"/>
              </a:ext>
            </a:extLst>
          </p:cNvPr>
          <p:cNvSpPr txBox="1"/>
          <p:nvPr/>
        </p:nvSpPr>
        <p:spPr>
          <a:xfrm>
            <a:off x="2915817" y="1753071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scrap</a:t>
            </a:r>
            <a:endParaRPr lang="en-IN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9A6CD-A24E-0E14-76E4-F4625ACC6523}"/>
              </a:ext>
            </a:extLst>
          </p:cNvPr>
          <p:cNvSpPr txBox="1"/>
          <p:nvPr/>
        </p:nvSpPr>
        <p:spPr>
          <a:xfrm>
            <a:off x="5940153" y="1772816"/>
            <a:ext cx="1296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Chunks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9FA19B-556C-2B0F-DF9B-CCBD35C0776A}"/>
              </a:ext>
            </a:extLst>
          </p:cNvPr>
          <p:cNvSpPr/>
          <p:nvPr/>
        </p:nvSpPr>
        <p:spPr>
          <a:xfrm>
            <a:off x="971600" y="3356992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</a:t>
            </a:r>
            <a:endParaRPr lang="en-IN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1AEF48-1BF4-2E47-A600-284A46425802}"/>
              </a:ext>
            </a:extLst>
          </p:cNvPr>
          <p:cNvSpPr/>
          <p:nvPr/>
        </p:nvSpPr>
        <p:spPr>
          <a:xfrm>
            <a:off x="1110037" y="494116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  <a:endParaRPr lang="en-IN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5452F9-0F5D-34FC-392F-3F701F039C4B}"/>
              </a:ext>
            </a:extLst>
          </p:cNvPr>
          <p:cNvSpPr/>
          <p:nvPr/>
        </p:nvSpPr>
        <p:spPr>
          <a:xfrm>
            <a:off x="3505166" y="494116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Mistral LLM</a:t>
            </a:r>
            <a:endParaRPr lang="en-IN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D53C4-6158-8ACA-9E6B-F5A71032E384}"/>
              </a:ext>
            </a:extLst>
          </p:cNvPr>
          <p:cNvSpPr/>
          <p:nvPr/>
        </p:nvSpPr>
        <p:spPr>
          <a:xfrm>
            <a:off x="6732240" y="492926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 sentence embedding</a:t>
            </a:r>
            <a:endParaRPr lang="en-IN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CF4C19-7E3F-5B9C-286D-8C5FD95AA115}"/>
              </a:ext>
            </a:extLst>
          </p:cNvPr>
          <p:cNvCxnSpPr>
            <a:cxnSpLocks/>
          </p:cNvCxnSpPr>
          <p:nvPr/>
        </p:nvCxnSpPr>
        <p:spPr>
          <a:xfrm>
            <a:off x="7668344" y="45692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FCEA70-6949-62C8-1DBD-4B813ED8BB27}"/>
              </a:ext>
            </a:extLst>
          </p:cNvPr>
          <p:cNvCxnSpPr>
            <a:cxnSpLocks/>
          </p:cNvCxnSpPr>
          <p:nvPr/>
        </p:nvCxnSpPr>
        <p:spPr>
          <a:xfrm flipH="1">
            <a:off x="2982245" y="5220141"/>
            <a:ext cx="50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89573E-6E3D-23A8-2EEA-557889B3FDA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211960" y="4221088"/>
            <a:ext cx="2520280" cy="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79F8D1-0B41-DEDD-2580-A79D3748825A}"/>
              </a:ext>
            </a:extLst>
          </p:cNvPr>
          <p:cNvCxnSpPr>
            <a:cxnSpLocks/>
          </p:cNvCxnSpPr>
          <p:nvPr/>
        </p:nvCxnSpPr>
        <p:spPr>
          <a:xfrm flipH="1">
            <a:off x="5377374" y="5301208"/>
            <a:ext cx="1354866" cy="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98AA96-A5DB-C87D-585D-F05F2413B900}"/>
              </a:ext>
            </a:extLst>
          </p:cNvPr>
          <p:cNvCxnSpPr>
            <a:cxnSpLocks/>
          </p:cNvCxnSpPr>
          <p:nvPr/>
        </p:nvCxnSpPr>
        <p:spPr>
          <a:xfrm>
            <a:off x="5724128" y="4215821"/>
            <a:ext cx="0" cy="108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9" name="Straight Arrow Connector 18438">
            <a:extLst>
              <a:ext uri="{FF2B5EF4-FFF2-40B4-BE49-F238E27FC236}">
                <a16:creationId xmlns:a16="http://schemas.microsoft.com/office/drawing/2014/main" id="{80408BB2-8270-1B52-04B2-08D3DCB4D339}"/>
              </a:ext>
            </a:extLst>
          </p:cNvPr>
          <p:cNvCxnSpPr>
            <a:stCxn id="34" idx="0"/>
            <a:endCxn id="15" idx="2"/>
          </p:cNvCxnSpPr>
          <p:nvPr/>
        </p:nvCxnSpPr>
        <p:spPr>
          <a:xfrm flipV="1">
            <a:off x="1907704" y="2420888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1" name="Straight Connector 18440">
            <a:extLst>
              <a:ext uri="{FF2B5EF4-FFF2-40B4-BE49-F238E27FC236}">
                <a16:creationId xmlns:a16="http://schemas.microsoft.com/office/drawing/2014/main" id="{2B9A04BD-6C53-5CCB-2FAE-FAF1C377C0B2}"/>
              </a:ext>
            </a:extLst>
          </p:cNvPr>
          <p:cNvCxnSpPr>
            <a:stCxn id="34" idx="3"/>
          </p:cNvCxnSpPr>
          <p:nvPr/>
        </p:nvCxnSpPr>
        <p:spPr>
          <a:xfrm>
            <a:off x="2843808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2" name="Straight Connector 18441">
            <a:extLst>
              <a:ext uri="{FF2B5EF4-FFF2-40B4-BE49-F238E27FC236}">
                <a16:creationId xmlns:a16="http://schemas.microsoft.com/office/drawing/2014/main" id="{2A87FEEF-2987-46CD-F498-879BB381524D}"/>
              </a:ext>
            </a:extLst>
          </p:cNvPr>
          <p:cNvCxnSpPr>
            <a:cxnSpLocks/>
          </p:cNvCxnSpPr>
          <p:nvPr/>
        </p:nvCxnSpPr>
        <p:spPr>
          <a:xfrm>
            <a:off x="4211960" y="3717032"/>
            <a:ext cx="0" cy="498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TextBox 18444">
            <a:extLst>
              <a:ext uri="{FF2B5EF4-FFF2-40B4-BE49-F238E27FC236}">
                <a16:creationId xmlns:a16="http://schemas.microsoft.com/office/drawing/2014/main" id="{92FF0DAA-7553-2373-7E32-8216685613DB}"/>
              </a:ext>
            </a:extLst>
          </p:cNvPr>
          <p:cNvSpPr txBox="1"/>
          <p:nvPr/>
        </p:nvSpPr>
        <p:spPr>
          <a:xfrm>
            <a:off x="1952329" y="2617748"/>
            <a:ext cx="129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search</a:t>
            </a:r>
          </a:p>
          <a:p>
            <a:r>
              <a:rPr lang="en-US" sz="1400" dirty="0"/>
              <a:t>(links)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5614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73224" y="-86471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Stacks Used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C842EBB-16BF-45CC-8C0E-322995EC9A68}" type="slidenum">
              <a:rPr lang="en-US" altLang="en-US">
                <a:solidFill>
                  <a:srgbClr val="FFFFFF"/>
                </a:solidFill>
              </a:rPr>
              <a:pPr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436" name="Content Placeholder 2"/>
          <p:cNvSpPr>
            <a:spLocks noGrp="1"/>
          </p:cNvSpPr>
          <p:nvPr>
            <p:ph sz="quarter" idx="1"/>
          </p:nvPr>
        </p:nvSpPr>
        <p:spPr>
          <a:xfrm>
            <a:off x="572479" y="1139254"/>
            <a:ext cx="8571521" cy="5633630"/>
          </a:xfrm>
        </p:spPr>
        <p:txBody>
          <a:bodyPr/>
          <a:lstStyle/>
          <a:p>
            <a:pPr marL="26987" lvl="1" indent="0" eaLnBrk="1" hangingPunct="1">
              <a:lnSpc>
                <a:spcPct val="90000"/>
              </a:lnSpc>
              <a:buClr>
                <a:schemeClr val="accent1"/>
              </a:buClr>
              <a:buSzPct val="85000"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B20961F-BEB9-6744-3896-AA5FFFF97611}"/>
              </a:ext>
            </a:extLst>
          </p:cNvPr>
          <p:cNvSpPr txBox="1">
            <a:spLocks/>
          </p:cNvSpPr>
          <p:nvPr/>
        </p:nvSpPr>
        <p:spPr bwMode="auto">
          <a:xfrm>
            <a:off x="645717" y="1365626"/>
            <a:ext cx="8320999" cy="539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Programming Language: Python (widely used in AI and chatbot development)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Framework: TensorFlow or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(leading deep learning frameworks for LLM development)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Langchain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Enables modular chatbot architecture, information retrieval, and potentially LLM chaining.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Medical Information Database: Curated collection of trusted medical resources (e.g., PubMed Central)</a:t>
            </a:r>
          </a:p>
        </p:txBody>
      </p:sp>
    </p:spTree>
    <p:extLst>
      <p:ext uri="{BB962C8B-B14F-4D97-AF65-F5344CB8AC3E}">
        <p14:creationId xmlns:p14="http://schemas.microsoft.com/office/powerpoint/2010/main" val="425942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659D-7D15-4636-BED0-AAF4BE80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!!</a:t>
            </a:r>
            <a:endParaRPr lang="en-US" sz="6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0226-49C8-4CEA-9F30-3C02E011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20-Mar-24</a:t>
            </a:fld>
            <a:endParaRPr lang="en-US" dirty="0"/>
          </a:p>
        </p:txBody>
      </p:sp>
      <p:pic>
        <p:nvPicPr>
          <p:cNvPr id="5" name="Picture 4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11144</TotalTime>
  <Words>270</Words>
  <Application>Microsoft Office PowerPoint</Application>
  <PresentationFormat>On-screen Show (4:3)</PresentationFormat>
  <Paragraphs>58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Times New Roman</vt:lpstr>
      <vt:lpstr>Wingdings 2</vt:lpstr>
      <vt:lpstr>Wingdings</vt:lpstr>
      <vt:lpstr>Arial</vt:lpstr>
      <vt:lpstr>Book Antiqua</vt:lpstr>
      <vt:lpstr>Flow</vt:lpstr>
      <vt:lpstr>1_Custom Design</vt:lpstr>
      <vt:lpstr>Custom Design</vt:lpstr>
      <vt:lpstr>PowerPoint Presentation</vt:lpstr>
      <vt:lpstr>The Problem </vt:lpstr>
      <vt:lpstr>The Solution</vt:lpstr>
      <vt:lpstr>Flowchart / Product workflow</vt:lpstr>
      <vt:lpstr>Technology Stacks Used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jf4djy3@outlook.com</cp:lastModifiedBy>
  <cp:revision>1467</cp:revision>
  <dcterms:created xsi:type="dcterms:W3CDTF">2013-12-25T07:56:38Z</dcterms:created>
  <dcterms:modified xsi:type="dcterms:W3CDTF">2024-03-20T06:16:14Z</dcterms:modified>
</cp:coreProperties>
</file>