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98"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wnloads\EMPLOYEE%20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DATA.xlsx]Sheet2!PivotTable1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Exceeds</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12</c:v>
                </c:pt>
                <c:pt idx="1">
                  <c:v>15</c:v>
                </c:pt>
                <c:pt idx="2">
                  <c:v>10</c:v>
                </c:pt>
                <c:pt idx="3">
                  <c:v>13</c:v>
                </c:pt>
                <c:pt idx="4">
                  <c:v>10</c:v>
                </c:pt>
                <c:pt idx="5">
                  <c:v>12</c:v>
                </c:pt>
                <c:pt idx="6">
                  <c:v>11</c:v>
                </c:pt>
                <c:pt idx="7">
                  <c:v>11</c:v>
                </c:pt>
                <c:pt idx="8">
                  <c:v>12</c:v>
                </c:pt>
                <c:pt idx="9">
                  <c:v>14</c:v>
                </c:pt>
              </c:numCache>
            </c:numRef>
          </c:val>
        </c:ser>
        <c:ser>
          <c:idx val="1"/>
          <c:order val="1"/>
          <c:tx>
            <c:strRef>
              <c:f>Sheet2!$C$3:$C$4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84</c:v>
                </c:pt>
                <c:pt idx="1">
                  <c:v>91</c:v>
                </c:pt>
                <c:pt idx="2">
                  <c:v>80</c:v>
                </c:pt>
                <c:pt idx="3">
                  <c:v>86</c:v>
                </c:pt>
                <c:pt idx="4">
                  <c:v>83</c:v>
                </c:pt>
                <c:pt idx="5">
                  <c:v>82</c:v>
                </c:pt>
                <c:pt idx="6">
                  <c:v>82</c:v>
                </c:pt>
                <c:pt idx="7">
                  <c:v>79</c:v>
                </c:pt>
                <c:pt idx="8">
                  <c:v>79</c:v>
                </c:pt>
                <c:pt idx="9">
                  <c:v>77</c:v>
                </c:pt>
              </c:numCache>
            </c:numRef>
          </c:val>
        </c:ser>
        <c:ser>
          <c:idx val="2"/>
          <c:order val="2"/>
          <c:tx>
            <c:strRef>
              <c:f>Sheet2!$D$3:$D$4</c:f>
              <c:strCache>
                <c:ptCount val="1"/>
                <c:pt idx="0">
                  <c:v>Needs Improvement</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10</c:v>
                </c:pt>
                <c:pt idx="1">
                  <c:v>8</c:v>
                </c:pt>
                <c:pt idx="2">
                  <c:v>4</c:v>
                </c:pt>
                <c:pt idx="3">
                  <c:v>5</c:v>
                </c:pt>
                <c:pt idx="4">
                  <c:v>2</c:v>
                </c:pt>
                <c:pt idx="5">
                  <c:v>5</c:v>
                </c:pt>
                <c:pt idx="6">
                  <c:v>11</c:v>
                </c:pt>
                <c:pt idx="7">
                  <c:v>4</c:v>
                </c:pt>
                <c:pt idx="8">
                  <c:v>7</c:v>
                </c:pt>
                <c:pt idx="9">
                  <c:v>9</c:v>
                </c:pt>
              </c:numCache>
            </c:numRef>
          </c:val>
        </c:ser>
        <c:ser>
          <c:idx val="3"/>
          <c:order val="3"/>
          <c:tx>
            <c:strRef>
              <c:f>Sheet2!$E$3:$E$4</c:f>
              <c:strCache>
                <c:ptCount val="1"/>
                <c:pt idx="0">
                  <c:v>PIP</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2</c:v>
                </c:pt>
                <c:pt idx="1">
                  <c:v>2</c:v>
                </c:pt>
                <c:pt idx="2">
                  <c:v>5</c:v>
                </c:pt>
                <c:pt idx="3">
                  <c:v>2</c:v>
                </c:pt>
                <c:pt idx="4">
                  <c:v>5</c:v>
                </c:pt>
                <c:pt idx="5">
                  <c:v>6</c:v>
                </c:pt>
                <c:pt idx="6">
                  <c:v>4</c:v>
                </c:pt>
                <c:pt idx="7">
                  <c:v>2</c:v>
                </c:pt>
                <c:pt idx="8">
                  <c:v>1</c:v>
                </c:pt>
                <c:pt idx="9">
                  <c:v>1</c:v>
                </c:pt>
              </c:numCache>
            </c:numRef>
          </c:val>
        </c:ser>
        <c:dLbls>
          <c:showLegendKey val="0"/>
          <c:showVal val="0"/>
          <c:showCatName val="0"/>
          <c:showSerName val="0"/>
          <c:showPercent val="0"/>
          <c:showBubbleSize val="0"/>
        </c:dLbls>
        <c:gapWidth val="219"/>
        <c:overlap val="-27"/>
        <c:axId val="1453658736"/>
        <c:axId val="1453659280"/>
      </c:barChart>
      <c:catAx>
        <c:axId val="1453658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3659280"/>
        <c:crosses val="autoZero"/>
        <c:auto val="1"/>
        <c:lblAlgn val="ctr"/>
        <c:lblOffset val="100"/>
        <c:noMultiLvlLbl val="0"/>
      </c:catAx>
      <c:valAx>
        <c:axId val="1453659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365873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02B7A8-656A-46B3-8E1A-37F16FB2135B}" type="datetimeFigureOut">
              <a:rPr lang="en-US" smtClean="0"/>
              <a:t>9/1/2024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16567B-68A1-434F-B23D-C22EBF827D05}" type="slidenum">
              <a:rPr lang="en-US" smtClean="0"/>
              <a:t>‹#›</a:t>
            </a:fld>
            <a:endParaRPr lang="en-US"/>
          </a:p>
        </p:txBody>
      </p:sp>
    </p:spTree>
    <p:extLst>
      <p:ext uri="{BB962C8B-B14F-4D97-AF65-F5344CB8AC3E}">
        <p14:creationId xmlns:p14="http://schemas.microsoft.com/office/powerpoint/2010/main" val="1520414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3660034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EE08CD-268B-480E-BE68-EFF2D7971842}"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660D4-B97A-4A7B-B1E7-173354CCAE45}" type="slidenum">
              <a:rPr lang="en-US" smtClean="0"/>
              <a:t>‹#›</a:t>
            </a:fld>
            <a:endParaRPr lang="en-US"/>
          </a:p>
        </p:txBody>
      </p:sp>
    </p:spTree>
    <p:extLst>
      <p:ext uri="{BB962C8B-B14F-4D97-AF65-F5344CB8AC3E}">
        <p14:creationId xmlns:p14="http://schemas.microsoft.com/office/powerpoint/2010/main" val="1056949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E08CD-268B-480E-BE68-EFF2D7971842}"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660D4-B97A-4A7B-B1E7-173354CCAE45}" type="slidenum">
              <a:rPr lang="en-US" smtClean="0"/>
              <a:t>‹#›</a:t>
            </a:fld>
            <a:endParaRPr lang="en-US"/>
          </a:p>
        </p:txBody>
      </p:sp>
    </p:spTree>
    <p:extLst>
      <p:ext uri="{BB962C8B-B14F-4D97-AF65-F5344CB8AC3E}">
        <p14:creationId xmlns:p14="http://schemas.microsoft.com/office/powerpoint/2010/main" val="2361571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E08CD-268B-480E-BE68-EFF2D7971842}"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660D4-B97A-4A7B-B1E7-173354CCAE45}" type="slidenum">
              <a:rPr lang="en-US" smtClean="0"/>
              <a:t>‹#›</a:t>
            </a:fld>
            <a:endParaRPr lang="en-US"/>
          </a:p>
        </p:txBody>
      </p:sp>
    </p:spTree>
    <p:extLst>
      <p:ext uri="{BB962C8B-B14F-4D97-AF65-F5344CB8AC3E}">
        <p14:creationId xmlns:p14="http://schemas.microsoft.com/office/powerpoint/2010/main" val="3622066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E08CD-268B-480E-BE68-EFF2D7971842}"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660D4-B97A-4A7B-B1E7-173354CCAE45}" type="slidenum">
              <a:rPr lang="en-US" smtClean="0"/>
              <a:t>‹#›</a:t>
            </a:fld>
            <a:endParaRPr lang="en-US"/>
          </a:p>
        </p:txBody>
      </p:sp>
    </p:spTree>
    <p:extLst>
      <p:ext uri="{BB962C8B-B14F-4D97-AF65-F5344CB8AC3E}">
        <p14:creationId xmlns:p14="http://schemas.microsoft.com/office/powerpoint/2010/main" val="1754112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EE08CD-268B-480E-BE68-EFF2D7971842}"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660D4-B97A-4A7B-B1E7-173354CCAE45}" type="slidenum">
              <a:rPr lang="en-US" smtClean="0"/>
              <a:t>‹#›</a:t>
            </a:fld>
            <a:endParaRPr lang="en-US"/>
          </a:p>
        </p:txBody>
      </p:sp>
    </p:spTree>
    <p:extLst>
      <p:ext uri="{BB962C8B-B14F-4D97-AF65-F5344CB8AC3E}">
        <p14:creationId xmlns:p14="http://schemas.microsoft.com/office/powerpoint/2010/main" val="4259708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EE08CD-268B-480E-BE68-EFF2D7971842}"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7660D4-B97A-4A7B-B1E7-173354CCAE45}" type="slidenum">
              <a:rPr lang="en-US" smtClean="0"/>
              <a:t>‹#›</a:t>
            </a:fld>
            <a:endParaRPr lang="en-US"/>
          </a:p>
        </p:txBody>
      </p:sp>
    </p:spTree>
    <p:extLst>
      <p:ext uri="{BB962C8B-B14F-4D97-AF65-F5344CB8AC3E}">
        <p14:creationId xmlns:p14="http://schemas.microsoft.com/office/powerpoint/2010/main" val="4214266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EE08CD-268B-480E-BE68-EFF2D7971842}" type="datetimeFigureOut">
              <a:rPr lang="en-US" smtClean="0"/>
              <a:t>9/1/2024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7660D4-B97A-4A7B-B1E7-173354CCAE45}" type="slidenum">
              <a:rPr lang="en-US" smtClean="0"/>
              <a:t>‹#›</a:t>
            </a:fld>
            <a:endParaRPr lang="en-US"/>
          </a:p>
        </p:txBody>
      </p:sp>
    </p:spTree>
    <p:extLst>
      <p:ext uri="{BB962C8B-B14F-4D97-AF65-F5344CB8AC3E}">
        <p14:creationId xmlns:p14="http://schemas.microsoft.com/office/powerpoint/2010/main" val="2485710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EE08CD-268B-480E-BE68-EFF2D7971842}" type="datetimeFigureOut">
              <a:rPr lang="en-US" smtClean="0"/>
              <a:t>9/1/2024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7660D4-B97A-4A7B-B1E7-173354CCAE45}" type="slidenum">
              <a:rPr lang="en-US" smtClean="0"/>
              <a:t>‹#›</a:t>
            </a:fld>
            <a:endParaRPr lang="en-US"/>
          </a:p>
        </p:txBody>
      </p:sp>
    </p:spTree>
    <p:extLst>
      <p:ext uri="{BB962C8B-B14F-4D97-AF65-F5344CB8AC3E}">
        <p14:creationId xmlns:p14="http://schemas.microsoft.com/office/powerpoint/2010/main" val="752536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EE08CD-268B-480E-BE68-EFF2D7971842}" type="datetimeFigureOut">
              <a:rPr lang="en-US" smtClean="0"/>
              <a:t>9/1/2024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7660D4-B97A-4A7B-B1E7-173354CCAE45}" type="slidenum">
              <a:rPr lang="en-US" smtClean="0"/>
              <a:t>‹#›</a:t>
            </a:fld>
            <a:endParaRPr lang="en-US"/>
          </a:p>
        </p:txBody>
      </p:sp>
    </p:spTree>
    <p:extLst>
      <p:ext uri="{BB962C8B-B14F-4D97-AF65-F5344CB8AC3E}">
        <p14:creationId xmlns:p14="http://schemas.microsoft.com/office/powerpoint/2010/main" val="151180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EE08CD-268B-480E-BE68-EFF2D7971842}"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7660D4-B97A-4A7B-B1E7-173354CCAE45}" type="slidenum">
              <a:rPr lang="en-US" smtClean="0"/>
              <a:t>‹#›</a:t>
            </a:fld>
            <a:endParaRPr lang="en-US"/>
          </a:p>
        </p:txBody>
      </p:sp>
    </p:spTree>
    <p:extLst>
      <p:ext uri="{BB962C8B-B14F-4D97-AF65-F5344CB8AC3E}">
        <p14:creationId xmlns:p14="http://schemas.microsoft.com/office/powerpoint/2010/main" val="4124020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EE08CD-268B-480E-BE68-EFF2D7971842}"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7660D4-B97A-4A7B-B1E7-173354CCAE45}" type="slidenum">
              <a:rPr lang="en-US" smtClean="0"/>
              <a:t>‹#›</a:t>
            </a:fld>
            <a:endParaRPr lang="en-US"/>
          </a:p>
        </p:txBody>
      </p:sp>
    </p:spTree>
    <p:extLst>
      <p:ext uri="{BB962C8B-B14F-4D97-AF65-F5344CB8AC3E}">
        <p14:creationId xmlns:p14="http://schemas.microsoft.com/office/powerpoint/2010/main" val="274445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EE08CD-268B-480E-BE68-EFF2D7971842}" type="datetimeFigureOut">
              <a:rPr lang="en-US" smtClean="0"/>
              <a:t>9/1/2024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660D4-B97A-4A7B-B1E7-173354CCAE45}" type="slidenum">
              <a:rPr lang="en-US" smtClean="0"/>
              <a:t>‹#›</a:t>
            </a:fld>
            <a:endParaRPr lang="en-US"/>
          </a:p>
        </p:txBody>
      </p:sp>
    </p:spTree>
    <p:extLst>
      <p:ext uri="{BB962C8B-B14F-4D97-AF65-F5344CB8AC3E}">
        <p14:creationId xmlns:p14="http://schemas.microsoft.com/office/powerpoint/2010/main" val="2660581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4294967295"/>
          </p:nvPr>
        </p:nvSpPr>
        <p:spPr>
          <a:xfrm>
            <a:off x="11353418" y="6473337"/>
            <a:ext cx="151129"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608488" y="3290233"/>
            <a:ext cx="8610600" cy="2308324"/>
          </a:xfrm>
          <a:prstGeom prst="rect">
            <a:avLst/>
          </a:prstGeom>
          <a:noFill/>
        </p:spPr>
        <p:txBody>
          <a:bodyPr wrap="square" rtlCol="0">
            <a:spAutoFit/>
          </a:bodyPr>
          <a:lstStyle/>
          <a:p>
            <a:r>
              <a:rPr lang="en-US" sz="2400" dirty="0"/>
              <a:t>STUDENT </a:t>
            </a:r>
            <a:r>
              <a:rPr lang="en-US" sz="2400" dirty="0" smtClean="0"/>
              <a:t>NAME: </a:t>
            </a:r>
            <a:r>
              <a:rPr lang="en-US" sz="2400" b="1" dirty="0" smtClean="0"/>
              <a:t>K.VIJAYALAKSHMI</a:t>
            </a:r>
            <a:endParaRPr lang="en-US" sz="2400" b="1" dirty="0"/>
          </a:p>
          <a:p>
            <a:r>
              <a:rPr lang="en-US" sz="2400" dirty="0"/>
              <a:t>REGISTER </a:t>
            </a:r>
            <a:r>
              <a:rPr lang="en-US" sz="2400" dirty="0" smtClean="0"/>
              <a:t>NO:</a:t>
            </a:r>
            <a:r>
              <a:rPr lang="en-US" sz="2400" b="1" dirty="0" smtClean="0"/>
              <a:t> 312216410(</a:t>
            </a:r>
            <a:r>
              <a:rPr lang="en-US" sz="2400" dirty="0" smtClean="0"/>
              <a:t>asunm1621312216410)</a:t>
            </a:r>
            <a:endParaRPr lang="en-US" sz="2400" dirty="0"/>
          </a:p>
          <a:p>
            <a:r>
              <a:rPr lang="en-US" sz="2400" dirty="0" smtClean="0"/>
              <a:t>DEPARTMENT</a:t>
            </a:r>
            <a:r>
              <a:rPr lang="en-US" sz="2400" b="1" dirty="0" smtClean="0"/>
              <a:t>:  B.COM(COMPUTER APPLICATIONS)</a:t>
            </a:r>
            <a:endParaRPr lang="en-US" sz="2400" b="1" dirty="0"/>
          </a:p>
          <a:p>
            <a:r>
              <a:rPr lang="en-US" sz="2400" dirty="0" smtClean="0"/>
              <a:t>COLLEGE:</a:t>
            </a:r>
            <a:r>
              <a:rPr lang="en-US" sz="2400" b="1" dirty="0" smtClean="0"/>
              <a:t> SHRI SHANKARLAL SUNDARBAI SHASUN JAIN COLLEGE FOR WOMEN </a:t>
            </a:r>
            <a:endParaRPr lang="en-US" sz="2400" dirty="0"/>
          </a:p>
          <a:p>
            <a:r>
              <a:rPr lang="en-US" sz="2400" dirty="0"/>
              <a:t>           </a:t>
            </a:r>
            <a:endParaRPr lang="en-IN" sz="2400" dirty="0"/>
          </a:p>
        </p:txBody>
      </p:sp>
    </p:spTree>
    <p:extLst>
      <p:ext uri="{BB962C8B-B14F-4D97-AF65-F5344CB8AC3E}">
        <p14:creationId xmlns:p14="http://schemas.microsoft.com/office/powerpoint/2010/main" val="1630612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985837" y="1346200"/>
            <a:ext cx="7861300" cy="1200329"/>
          </a:xfrm>
          <a:prstGeom prst="rect">
            <a:avLst/>
          </a:prstGeom>
        </p:spPr>
        <p:txBody>
          <a:bodyPr wrap="square">
            <a:spAutoFit/>
          </a:bodyPr>
          <a:lstStyle/>
          <a:p>
            <a:pPr marL="400050" indent="-400050">
              <a:buFont typeface="+mj-lt"/>
              <a:buAutoNum type="romanLcPeriod"/>
            </a:pPr>
            <a:r>
              <a:rPr lang="en-US" b="1" dirty="0" smtClean="0"/>
              <a:t>DATA COLLECTION</a:t>
            </a:r>
          </a:p>
          <a:p>
            <a:pPr marL="400050" indent="-400050">
              <a:buFont typeface="+mj-lt"/>
              <a:buAutoNum type="romanLcPeriod"/>
            </a:pPr>
            <a:r>
              <a:rPr lang="en-US" b="1" dirty="0" smtClean="0"/>
              <a:t> DATA CLEANING</a:t>
            </a:r>
          </a:p>
          <a:p>
            <a:pPr marL="400050" indent="-400050">
              <a:buFont typeface="+mj-lt"/>
              <a:buAutoNum type="romanLcPeriod"/>
            </a:pPr>
            <a:r>
              <a:rPr lang="en-US" b="1" dirty="0" smtClean="0"/>
              <a:t> PERFORMANCE LEVEL</a:t>
            </a:r>
          </a:p>
          <a:p>
            <a:pPr marL="400050" indent="-400050">
              <a:buFont typeface="+mj-lt"/>
              <a:buAutoNum type="romanLcPeriod"/>
            </a:pPr>
            <a:r>
              <a:rPr lang="en-US" b="1" dirty="0" smtClean="0"/>
              <a:t> PIVOT TABLE SUMMARY</a:t>
            </a:r>
            <a:endParaRPr lang="en-US" b="1" dirty="0"/>
          </a:p>
        </p:txBody>
      </p:sp>
      <p:sp>
        <p:nvSpPr>
          <p:cNvPr id="4" name="Rectangle 3"/>
          <p:cNvSpPr/>
          <p:nvPr/>
        </p:nvSpPr>
        <p:spPr>
          <a:xfrm>
            <a:off x="985836" y="2687935"/>
            <a:ext cx="7053263" cy="2308324"/>
          </a:xfrm>
          <a:prstGeom prst="rect">
            <a:avLst/>
          </a:prstGeom>
        </p:spPr>
        <p:txBody>
          <a:bodyPr wrap="square">
            <a:spAutoFit/>
          </a:bodyPr>
          <a:lstStyle/>
          <a:p>
            <a:r>
              <a:rPr lang="en-US" b="1" dirty="0" smtClean="0"/>
              <a:t>Define Objectives:</a:t>
            </a:r>
            <a:r>
              <a:rPr lang="en-US" dirty="0" smtClean="0"/>
              <a:t> Identify the specific data required, such as employee demographics, performance metrics, and compensation details</a:t>
            </a:r>
          </a:p>
          <a:p>
            <a:r>
              <a:rPr lang="en-US" b="1" dirty="0" smtClean="0"/>
              <a:t>Remove Duplicates:</a:t>
            </a:r>
            <a:r>
              <a:rPr lang="en-US" dirty="0" smtClean="0"/>
              <a:t> Identify and eliminate duplicate records to avoid redundancy and inaccuracies</a:t>
            </a:r>
          </a:p>
          <a:p>
            <a:r>
              <a:rPr lang="en-US" b="1" dirty="0" smtClean="0"/>
              <a:t>Analyze Results:</a:t>
            </a:r>
            <a:r>
              <a:rPr lang="en-US" dirty="0" smtClean="0"/>
              <a:t> Calculate and interpret performance scores to identify trends and areas of improvement</a:t>
            </a:r>
          </a:p>
          <a:p>
            <a:r>
              <a:rPr lang="en-US" b="1" dirty="0" smtClean="0"/>
              <a:t>Insert PivotTable:</a:t>
            </a:r>
            <a:r>
              <a:rPr lang="en-US" dirty="0" smtClean="0"/>
              <a:t> Select the data range and create a PivotTable to summarize and analyze the dataset efficiently</a:t>
            </a:r>
            <a:endParaRPr lang="en-US" dirty="0"/>
          </a:p>
        </p:txBody>
      </p:sp>
    </p:spTree>
    <p:extLst>
      <p:ext uri="{BB962C8B-B14F-4D97-AF65-F5344CB8AC3E}">
        <p14:creationId xmlns:p14="http://schemas.microsoft.com/office/powerpoint/2010/main" val="3317461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68032" y="406552"/>
            <a:ext cx="2437130" cy="690574"/>
          </a:xfrm>
          <a:prstGeom prst="rect">
            <a:avLst/>
          </a:prstGeom>
        </p:spPr>
        <p:txBody>
          <a:bodyPr vert="horz" wrap="square" lIns="0" tIns="13335" rIns="0" bIns="0" rtlCol="0">
            <a:spAutoFit/>
          </a:bodyPr>
          <a:lstStyle/>
          <a:p>
            <a:pPr marL="12700">
              <a:lnSpc>
                <a:spcPct val="100000"/>
              </a:lnSpc>
              <a:spcBef>
                <a:spcPts val="105"/>
              </a:spcBef>
            </a:pPr>
            <a:r>
              <a:rPr b="1" dirty="0"/>
              <a:t>R</a:t>
            </a:r>
            <a:r>
              <a:rPr b="1" spc="-40" dirty="0"/>
              <a:t>E</a:t>
            </a:r>
            <a:r>
              <a:rPr b="1" spc="15" dirty="0"/>
              <a:t>S</a:t>
            </a:r>
            <a:r>
              <a:rPr b="1" spc="-30" dirty="0"/>
              <a:t>U</a:t>
            </a:r>
            <a:r>
              <a:rPr b="1" spc="-405" dirty="0"/>
              <a:t>L</a:t>
            </a:r>
            <a:r>
              <a:rPr b="1"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530118814"/>
              </p:ext>
            </p:extLst>
          </p:nvPr>
        </p:nvGraphicFramePr>
        <p:xfrm>
          <a:off x="1743075" y="1803399"/>
          <a:ext cx="6854825" cy="40163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2901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Rectangle 2"/>
          <p:cNvSpPr/>
          <p:nvPr/>
        </p:nvSpPr>
        <p:spPr>
          <a:xfrm>
            <a:off x="1663700" y="1919556"/>
            <a:ext cx="7874000" cy="4832092"/>
          </a:xfrm>
          <a:prstGeom prst="rect">
            <a:avLst/>
          </a:prstGeom>
        </p:spPr>
        <p:txBody>
          <a:bodyPr wrap="square">
            <a:spAutoFit/>
          </a:bodyPr>
          <a:lstStyle/>
          <a:p>
            <a:r>
              <a:rPr lang="en-US" sz="2800" dirty="0" smtClean="0"/>
              <a:t>1. </a:t>
            </a:r>
            <a:r>
              <a:rPr lang="en-US" sz="2800" b="1" dirty="0" smtClean="0"/>
              <a:t>Insightful Findings:</a:t>
            </a:r>
            <a:endParaRPr lang="en-US" sz="2800" dirty="0" smtClean="0"/>
          </a:p>
          <a:p>
            <a:pPr>
              <a:buFont typeface="Arial" panose="020B0604020202020204" pitchFamily="34" charset="0"/>
              <a:buChar char="•"/>
            </a:pPr>
            <a:r>
              <a:rPr lang="en-US" sz="2800" b="1" dirty="0" smtClean="0"/>
              <a:t>Performance Trends:</a:t>
            </a:r>
            <a:r>
              <a:rPr lang="en-US" sz="2800" dirty="0" smtClean="0"/>
              <a:t> Analysis of the employee data set reveals key trends in employee performance, highlighting top performers and areas needing improvement. For instance, trends might show that departments with frequent training sessions have higher performance scores.</a:t>
            </a:r>
          </a:p>
          <a:p>
            <a:pPr>
              <a:buFont typeface="Arial" panose="020B0604020202020204" pitchFamily="34" charset="0"/>
              <a:buChar char="•"/>
            </a:pPr>
            <a:r>
              <a:rPr lang="en-US" sz="2800" b="1" dirty="0" smtClean="0"/>
              <a:t>Demographic Patterns:</a:t>
            </a:r>
            <a:r>
              <a:rPr lang="en-US" sz="2800" dirty="0" smtClean="0"/>
              <a:t> The data may uncover demographic patterns such as the impact of tenure or education level on job performance and satisfaction</a:t>
            </a:r>
            <a:r>
              <a:rPr lang="en-US" dirty="0" smtClean="0"/>
              <a:t>.</a:t>
            </a:r>
          </a:p>
        </p:txBody>
      </p:sp>
    </p:spTree>
    <p:extLst>
      <p:ext uri="{BB962C8B-B14F-4D97-AF65-F5344CB8AC3E}">
        <p14:creationId xmlns:p14="http://schemas.microsoft.com/office/powerpoint/2010/main" val="538166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
            </a:r>
            <a:br>
              <a:rPr lang="en-US" dirty="0" smtClean="0"/>
            </a:b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2</a:t>
            </a:r>
            <a:r>
              <a:rPr lang="en-US" dirty="0" smtClean="0"/>
              <a:t>. </a:t>
            </a:r>
            <a:r>
              <a:rPr lang="en-US" b="1" dirty="0" smtClean="0"/>
              <a:t>Strategic Recommendations:</a:t>
            </a:r>
            <a:r>
              <a:rPr lang="en-US" dirty="0"/>
              <a:t/>
            </a:r>
            <a:br>
              <a:rPr lang="en-US" dirty="0"/>
            </a:br>
            <a:r>
              <a:rPr lang="en-US" b="1" dirty="0" smtClean="0"/>
              <a:t>Hiring Practices:</a:t>
            </a:r>
            <a:r>
              <a:rPr lang="en-US" dirty="0" smtClean="0"/>
              <a:t> Data might suggest refining hiring practices or revising job requirements based on the characteristics of high-performing employees.</a:t>
            </a:r>
            <a:br>
              <a:rPr lang="en-US" dirty="0" smtClean="0"/>
            </a:br>
            <a:r>
              <a:rPr lang="en-US" b="1" dirty="0" smtClean="0"/>
              <a:t>Training and Development:</a:t>
            </a:r>
            <a:r>
              <a:rPr lang="en-US" dirty="0" smtClean="0"/>
              <a:t> Based on performance analysis, it may be recommended to implement targeted training programs for employees in lower performance categories to enhance their skills and productivity.</a:t>
            </a:r>
            <a:br>
              <a:rPr lang="en-US" dirty="0" smtClean="0"/>
            </a:br>
            <a:endParaRPr lang="en-US" dirty="0"/>
          </a:p>
        </p:txBody>
      </p:sp>
    </p:spTree>
    <p:extLst>
      <p:ext uri="{BB962C8B-B14F-4D97-AF65-F5344CB8AC3E}">
        <p14:creationId xmlns:p14="http://schemas.microsoft.com/office/powerpoint/2010/main" val="1172495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3</a:t>
            </a:r>
            <a:r>
              <a:rPr lang="en-US" dirty="0" smtClean="0"/>
              <a:t>. </a:t>
            </a:r>
            <a:r>
              <a:rPr lang="en-US" b="1" dirty="0" smtClean="0"/>
              <a:t>Operational Improvements:</a:t>
            </a:r>
            <a:r>
              <a:rPr lang="en-US" dirty="0" smtClean="0"/>
              <a:t/>
            </a:r>
            <a:br>
              <a:rPr lang="en-US" dirty="0" smtClean="0"/>
            </a:br>
            <a:r>
              <a:rPr lang="en-US" b="1" dirty="0" smtClean="0"/>
              <a:t>Process Optimization:</a:t>
            </a:r>
            <a:r>
              <a:rPr lang="en-US" dirty="0" smtClean="0"/>
              <a:t> Insights gained could lead to process improvements, such as optimizing workload distribution based on employee strengths and performance levels.</a:t>
            </a:r>
            <a:br>
              <a:rPr lang="en-US" dirty="0" smtClean="0"/>
            </a:br>
            <a:r>
              <a:rPr lang="en-US" b="1" dirty="0" smtClean="0"/>
              <a:t>Resource Allocation:</a:t>
            </a:r>
            <a:r>
              <a:rPr lang="en-US" dirty="0" smtClean="0"/>
              <a:t> The analysis might identify areas where additional resources or support are needed to improve overall team performance.</a:t>
            </a:r>
            <a:br>
              <a:rPr lang="en-US" dirty="0" smtClean="0"/>
            </a:br>
            <a:endParaRPr lang="en-US" dirty="0"/>
          </a:p>
        </p:txBody>
      </p:sp>
    </p:spTree>
    <p:extLst>
      <p:ext uri="{BB962C8B-B14F-4D97-AF65-F5344CB8AC3E}">
        <p14:creationId xmlns:p14="http://schemas.microsoft.com/office/powerpoint/2010/main" val="3011847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endParaRPr lang="en-US" dirty="0"/>
          </a:p>
        </p:txBody>
      </p:sp>
      <p:sp>
        <p:nvSpPr>
          <p:cNvPr id="3" name="Rectangle 2"/>
          <p:cNvSpPr/>
          <p:nvPr/>
        </p:nvSpPr>
        <p:spPr>
          <a:xfrm>
            <a:off x="1231900" y="1690688"/>
            <a:ext cx="7442200" cy="4832092"/>
          </a:xfrm>
          <a:prstGeom prst="rect">
            <a:avLst/>
          </a:prstGeom>
        </p:spPr>
        <p:txBody>
          <a:bodyPr wrap="square">
            <a:spAutoFit/>
          </a:bodyPr>
          <a:lstStyle/>
          <a:p>
            <a:r>
              <a:rPr lang="en-US" sz="2800" b="1" dirty="0" smtClean="0"/>
              <a:t>Future Considerations:</a:t>
            </a:r>
            <a:endParaRPr lang="en-US" sz="2800" dirty="0" smtClean="0"/>
          </a:p>
          <a:p>
            <a:pPr>
              <a:buFont typeface="Arial" panose="020B0604020202020204" pitchFamily="34" charset="0"/>
              <a:buChar char="•"/>
            </a:pPr>
            <a:r>
              <a:rPr lang="en-US" sz="2800" b="1" dirty="0" smtClean="0"/>
              <a:t>Ongoing Monitoring:</a:t>
            </a:r>
            <a:r>
              <a:rPr lang="en-US" sz="2800" dirty="0" smtClean="0"/>
              <a:t> Continuous monitoring and regular updates to the employee data set are essential for tracking progress and adapting strategies as needed.</a:t>
            </a:r>
          </a:p>
          <a:p>
            <a:pPr>
              <a:buFont typeface="Arial" panose="020B0604020202020204" pitchFamily="34" charset="0"/>
              <a:buChar char="•"/>
            </a:pPr>
            <a:r>
              <a:rPr lang="en-US" sz="2800" b="1" dirty="0" smtClean="0"/>
              <a:t>Enhanced Data Collection:</a:t>
            </a:r>
            <a:r>
              <a:rPr lang="en-US" sz="2800" dirty="0" smtClean="0"/>
              <a:t> Future analyses should incorporate additional data points or refined metrics to provide a more comprehensive view of employee performance and organizational effectiveness.</a:t>
            </a:r>
          </a:p>
          <a:p>
            <a:endParaRPr lang="en-US" sz="2800" dirty="0"/>
          </a:p>
        </p:txBody>
      </p:sp>
    </p:spTree>
    <p:extLst>
      <p:ext uri="{BB962C8B-B14F-4D97-AF65-F5344CB8AC3E}">
        <p14:creationId xmlns:p14="http://schemas.microsoft.com/office/powerpoint/2010/main" val="1502992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1"/>
            <a:ext cx="11303000" cy="6248399"/>
          </a:xfrm>
        </p:spPr>
        <p:txBody>
          <a:bodyPr>
            <a:normAutofit/>
          </a:bodyPr>
          <a:lstStyle/>
          <a:p>
            <a:r>
              <a:rPr lang="en-US" sz="3600" b="1" dirty="0" smtClean="0"/>
              <a:t>Performance Level</a:t>
            </a:r>
            <a:br>
              <a:rPr lang="en-US" sz="3600" b="1" dirty="0" smtClean="0"/>
            </a:br>
            <a:r>
              <a:rPr lang="en-US" sz="3600" b="1" dirty="0" smtClean="0"/>
              <a:t>Set Metrics:</a:t>
            </a:r>
            <a:r>
              <a:rPr lang="en-US" sz="3600" dirty="0" smtClean="0"/>
              <a:t> Define clear performance indicators (e.g., productivity, quality, attendance) to assess employee performance.</a:t>
            </a:r>
            <a:br>
              <a:rPr lang="en-US" sz="3600" dirty="0" smtClean="0"/>
            </a:br>
            <a:r>
              <a:rPr lang="en-US" sz="3600" b="1" dirty="0" smtClean="0"/>
              <a:t>Collect Data:</a:t>
            </a:r>
            <a:r>
              <a:rPr lang="en-US" sz="3600" dirty="0" smtClean="0"/>
              <a:t> Gather performance-related data from evaluations, surveys, and goal tracking systems.</a:t>
            </a:r>
            <a:br>
              <a:rPr lang="en-US" sz="3600" dirty="0" smtClean="0"/>
            </a:br>
            <a:r>
              <a:rPr lang="en-US" sz="3600" b="1" dirty="0" smtClean="0"/>
              <a:t>Analyze Results:</a:t>
            </a:r>
            <a:r>
              <a:rPr lang="en-US" sz="3600" dirty="0" smtClean="0"/>
              <a:t> Calculate and interpret performance scores to identify trends and areas of improvement.</a:t>
            </a:r>
            <a:br>
              <a:rPr lang="en-US" sz="3600" dirty="0" smtClean="0"/>
            </a:br>
            <a:r>
              <a:rPr lang="en-US" sz="3600" b="1" dirty="0" smtClean="0"/>
              <a:t>Categorize Performance:</a:t>
            </a:r>
            <a:r>
              <a:rPr lang="en-US" sz="3600" dirty="0" smtClean="0"/>
              <a:t> Classify employees into performance tiers (e.g., high, medium, low) based on their scores and evaluations.</a:t>
            </a:r>
            <a:endParaRPr lang="en-US" sz="3600" dirty="0"/>
          </a:p>
        </p:txBody>
      </p:sp>
    </p:spTree>
    <p:extLst>
      <p:ext uri="{BB962C8B-B14F-4D97-AF65-F5344CB8AC3E}">
        <p14:creationId xmlns:p14="http://schemas.microsoft.com/office/powerpoint/2010/main" val="1404830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550865529"/>
              </p:ext>
            </p:extLst>
          </p:nvPr>
        </p:nvGraphicFramePr>
        <p:xfrm>
          <a:off x="139700" y="88903"/>
          <a:ext cx="11772900" cy="6451602"/>
        </p:xfrm>
        <a:graphic>
          <a:graphicData uri="http://schemas.openxmlformats.org/drawingml/2006/table">
            <a:tbl>
              <a:tblPr>
                <a:effectLst>
                  <a:outerShdw blurRad="50800" dist="38100" dir="8100000" algn="tr" rotWithShape="0">
                    <a:prstClr val="black">
                      <a:alpha val="40000"/>
                    </a:prstClr>
                  </a:outerShdw>
                </a:effectLst>
                <a:tableStyleId>{5C22544A-7EE6-4342-B048-85BDC9FD1C3A}</a:tableStyleId>
              </a:tblPr>
              <a:tblGrid>
                <a:gridCol w="2644907"/>
                <a:gridCol w="2389672"/>
                <a:gridCol w="1667213"/>
                <a:gridCol w="2862049"/>
                <a:gridCol w="562686"/>
                <a:gridCol w="1646373"/>
              </a:tblGrid>
              <a:tr h="341127">
                <a:tc>
                  <a:txBody>
                    <a:bodyPr/>
                    <a:lstStyle/>
                    <a:p>
                      <a:pPr algn="l" fontAlgn="b"/>
                      <a:r>
                        <a:rPr lang="en-US" sz="1100" u="none" strike="noStrike" dirty="0" err="1">
                          <a:effectLst/>
                        </a:rPr>
                        <a:t>GenderCode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(All)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r>
              <a:tr h="40736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r>
              <a:tr h="407365">
                <a:tc>
                  <a:txBody>
                    <a:bodyPr/>
                    <a:lstStyle/>
                    <a:p>
                      <a:pPr algn="l" fontAlgn="b"/>
                      <a:r>
                        <a:rPr lang="en-US" sz="1100" u="none" strike="noStrike">
                          <a:effectLst/>
                        </a:rPr>
                        <a:t>Count of FirstName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Column Labels</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tc>
              </a:tr>
              <a:tr h="407365">
                <a:tc>
                  <a:txBody>
                    <a:bodyPr/>
                    <a:lstStyle/>
                    <a:p>
                      <a:pPr algn="l" fontAlgn="b"/>
                      <a:r>
                        <a:rPr lang="en-US" sz="1100" u="none" strike="noStrike">
                          <a:effectLst/>
                        </a:rPr>
                        <a:t>Row Labels</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Exceeds</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Fully Meets</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Needs Improvement</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PIP</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Grand Total</a:t>
                      </a:r>
                      <a:endParaRPr lang="en-US" sz="1100" b="1" i="0" u="none" strike="noStrike" dirty="0">
                        <a:solidFill>
                          <a:srgbClr val="000000"/>
                        </a:solidFill>
                        <a:effectLst/>
                        <a:latin typeface="Calibri" panose="020F0502020204030204" pitchFamily="34" charset="0"/>
                      </a:endParaRPr>
                    </a:p>
                  </a:txBody>
                  <a:tcPr marL="9525" marR="9525" marT="9525" marB="0" anchor="b"/>
                </a:tc>
              </a:tr>
              <a:tr h="407365">
                <a:tc>
                  <a:txBody>
                    <a:bodyPr/>
                    <a:lstStyle/>
                    <a:p>
                      <a:pPr algn="l" fontAlgn="b"/>
                      <a:r>
                        <a:rPr lang="en-US" sz="1100" u="none" strike="noStrike">
                          <a:effectLst/>
                        </a:rPr>
                        <a:t>BPC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108</a:t>
                      </a:r>
                      <a:endParaRPr lang="en-US" sz="1100" b="0" i="0" u="none" strike="noStrike">
                        <a:solidFill>
                          <a:srgbClr val="000000"/>
                        </a:solidFill>
                        <a:effectLst/>
                        <a:latin typeface="Calibri" panose="020F0502020204030204" pitchFamily="34" charset="0"/>
                      </a:endParaRPr>
                    </a:p>
                  </a:txBody>
                  <a:tcPr marL="9525" marR="9525" marT="9525" marB="0" anchor="b"/>
                </a:tc>
              </a:tr>
              <a:tr h="407365">
                <a:tc>
                  <a:txBody>
                    <a:bodyPr/>
                    <a:lstStyle/>
                    <a:p>
                      <a:pPr algn="l" fontAlgn="b"/>
                      <a:r>
                        <a:rPr lang="en-US" sz="1100" u="none" strike="noStrike">
                          <a:effectLst/>
                        </a:rPr>
                        <a:t>CCDR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116</a:t>
                      </a:r>
                      <a:endParaRPr lang="en-US" sz="1100" b="0" i="0" u="none" strike="noStrike" dirty="0">
                        <a:solidFill>
                          <a:srgbClr val="000000"/>
                        </a:solidFill>
                        <a:effectLst/>
                        <a:latin typeface="Calibri" panose="020F0502020204030204" pitchFamily="34" charset="0"/>
                      </a:endParaRPr>
                    </a:p>
                  </a:txBody>
                  <a:tcPr marL="9525" marR="9525" marT="9525" marB="0" anchor="b"/>
                </a:tc>
              </a:tr>
              <a:tr h="407365">
                <a:tc>
                  <a:txBody>
                    <a:bodyPr/>
                    <a:lstStyle/>
                    <a:p>
                      <a:pPr algn="l" fontAlgn="b"/>
                      <a:r>
                        <a:rPr lang="en-US" sz="1100" u="none" strike="noStrike">
                          <a:effectLst/>
                        </a:rPr>
                        <a:t>EW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99</a:t>
                      </a:r>
                      <a:endParaRPr lang="en-US" sz="1100" b="0" i="0" u="none" strike="noStrike" dirty="0">
                        <a:solidFill>
                          <a:srgbClr val="000000"/>
                        </a:solidFill>
                        <a:effectLst/>
                        <a:latin typeface="Calibri" panose="020F0502020204030204" pitchFamily="34" charset="0"/>
                      </a:endParaRPr>
                    </a:p>
                  </a:txBody>
                  <a:tcPr marL="9525" marR="9525" marT="9525" marB="0" anchor="b"/>
                </a:tc>
              </a:tr>
              <a:tr h="407365">
                <a:tc>
                  <a:txBody>
                    <a:bodyPr/>
                    <a:lstStyle/>
                    <a:p>
                      <a:pPr algn="l" fontAlgn="b"/>
                      <a:r>
                        <a:rPr lang="en-US" sz="1100" u="none" strike="noStrike">
                          <a:effectLst/>
                        </a:rPr>
                        <a:t>MSC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106</a:t>
                      </a:r>
                      <a:endParaRPr lang="en-US" sz="1100" b="0" i="0" u="none" strike="noStrike">
                        <a:solidFill>
                          <a:srgbClr val="000000"/>
                        </a:solidFill>
                        <a:effectLst/>
                        <a:latin typeface="Calibri" panose="020F0502020204030204" pitchFamily="34" charset="0"/>
                      </a:endParaRPr>
                    </a:p>
                  </a:txBody>
                  <a:tcPr marL="9525" marR="9525" marT="9525" marB="0" anchor="b"/>
                </a:tc>
              </a:tr>
              <a:tr h="407365">
                <a:tc>
                  <a:txBody>
                    <a:bodyPr/>
                    <a:lstStyle/>
                    <a:p>
                      <a:pPr algn="l" fontAlgn="b"/>
                      <a:r>
                        <a:rPr lang="en-US" sz="1100" u="none" strike="noStrike">
                          <a:effectLst/>
                        </a:rPr>
                        <a:t>NEL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r>
              <a:tr h="407365">
                <a:tc>
                  <a:txBody>
                    <a:bodyPr/>
                    <a:lstStyle/>
                    <a:p>
                      <a:pPr algn="l" fontAlgn="b"/>
                      <a:r>
                        <a:rPr lang="en-US" sz="1100" u="none" strike="noStrike">
                          <a:effectLst/>
                        </a:rPr>
                        <a:t>PL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105</a:t>
                      </a:r>
                      <a:endParaRPr lang="en-US" sz="1100" b="0" i="0" u="none" strike="noStrike">
                        <a:solidFill>
                          <a:srgbClr val="000000"/>
                        </a:solidFill>
                        <a:effectLst/>
                        <a:latin typeface="Calibri" panose="020F0502020204030204" pitchFamily="34" charset="0"/>
                      </a:endParaRPr>
                    </a:p>
                  </a:txBody>
                  <a:tcPr marL="9525" marR="9525" marT="9525" marB="0" anchor="b"/>
                </a:tc>
              </a:tr>
              <a:tr h="407365">
                <a:tc>
                  <a:txBody>
                    <a:bodyPr/>
                    <a:lstStyle/>
                    <a:p>
                      <a:pPr algn="l" fontAlgn="b"/>
                      <a:r>
                        <a:rPr lang="en-US" sz="1100" u="none" strike="noStrike">
                          <a:effectLst/>
                        </a:rPr>
                        <a:t>PYZ</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108</a:t>
                      </a:r>
                      <a:endParaRPr lang="en-US" sz="1100" b="0" i="0" u="none" strike="noStrike">
                        <a:solidFill>
                          <a:srgbClr val="000000"/>
                        </a:solidFill>
                        <a:effectLst/>
                        <a:latin typeface="Calibri" panose="020F0502020204030204" pitchFamily="34" charset="0"/>
                      </a:endParaRPr>
                    </a:p>
                  </a:txBody>
                  <a:tcPr marL="9525" marR="9525" marT="9525" marB="0" anchor="b"/>
                </a:tc>
              </a:tr>
              <a:tr h="407365">
                <a:tc>
                  <a:txBody>
                    <a:bodyPr/>
                    <a:lstStyle/>
                    <a:p>
                      <a:pPr algn="l" fontAlgn="b"/>
                      <a:r>
                        <a:rPr lang="en-US" sz="1100" u="none" strike="noStrike">
                          <a:effectLst/>
                        </a:rPr>
                        <a:t>SVG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96</a:t>
                      </a:r>
                      <a:endParaRPr lang="en-US" sz="1100" b="0" i="0" u="none" strike="noStrike">
                        <a:solidFill>
                          <a:srgbClr val="000000"/>
                        </a:solidFill>
                        <a:effectLst/>
                        <a:latin typeface="Calibri" panose="020F0502020204030204" pitchFamily="34" charset="0"/>
                      </a:endParaRPr>
                    </a:p>
                  </a:txBody>
                  <a:tcPr marL="9525" marR="9525" marT="9525" marB="0" anchor="b"/>
                </a:tc>
              </a:tr>
              <a:tr h="407365">
                <a:tc>
                  <a:txBody>
                    <a:bodyPr/>
                    <a:lstStyle/>
                    <a:p>
                      <a:pPr algn="l" fontAlgn="b"/>
                      <a:r>
                        <a:rPr lang="en-US" sz="1100" u="none" strike="noStrike">
                          <a:effectLst/>
                        </a:rPr>
                        <a:t>TNS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99</a:t>
                      </a:r>
                      <a:endParaRPr lang="en-US" sz="1100" b="0" i="0" u="none" strike="noStrike">
                        <a:solidFill>
                          <a:srgbClr val="000000"/>
                        </a:solidFill>
                        <a:effectLst/>
                        <a:latin typeface="Calibri" panose="020F0502020204030204" pitchFamily="34" charset="0"/>
                      </a:endParaRPr>
                    </a:p>
                  </a:txBody>
                  <a:tcPr marL="9525" marR="9525" marT="9525" marB="0" anchor="b"/>
                </a:tc>
              </a:tr>
              <a:tr h="407365">
                <a:tc>
                  <a:txBody>
                    <a:bodyPr/>
                    <a:lstStyle/>
                    <a:p>
                      <a:pPr algn="l" fontAlgn="b"/>
                      <a:r>
                        <a:rPr lang="en-US" sz="1100" u="none" strike="noStrike">
                          <a:effectLst/>
                        </a:rPr>
                        <a:t>WBL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101</a:t>
                      </a:r>
                      <a:endParaRPr lang="en-US" sz="1100" b="0" i="0" u="none" strike="noStrike">
                        <a:solidFill>
                          <a:srgbClr val="000000"/>
                        </a:solidFill>
                        <a:effectLst/>
                        <a:latin typeface="Calibri" panose="020F0502020204030204" pitchFamily="34" charset="0"/>
                      </a:endParaRPr>
                    </a:p>
                  </a:txBody>
                  <a:tcPr marL="9525" marR="9525" marT="9525" marB="0" anchor="b"/>
                </a:tc>
              </a:tr>
              <a:tr h="407365">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120</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823</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65</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30</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1038</a:t>
                      </a:r>
                      <a:endParaRPr lang="en-US" sz="1100" b="1" i="0" u="none" strike="noStrike">
                        <a:solidFill>
                          <a:srgbClr val="000000"/>
                        </a:solidFill>
                        <a:effectLst/>
                        <a:latin typeface="Calibri" panose="020F0502020204030204" pitchFamily="34" charset="0"/>
                      </a:endParaRPr>
                    </a:p>
                  </a:txBody>
                  <a:tcPr marL="9525" marR="9525" marT="9525" marB="0" anchor="b"/>
                </a:tc>
              </a:tr>
              <a:tr h="40736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2116919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3" y="3166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4294967295"/>
          </p:nvPr>
        </p:nvSpPr>
        <p:spPr>
          <a:xfrm>
            <a:off x="11353418" y="6473337"/>
            <a:ext cx="151129"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0201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79196"/>
            <a:ext cx="2357120" cy="690574"/>
          </a:xfrm>
          <a:prstGeom prst="rect">
            <a:avLst/>
          </a:prstGeom>
        </p:spPr>
        <p:txBody>
          <a:bodyPr vert="horz" wrap="square" lIns="0" tIns="13335" rIns="0" bIns="0" rtlCol="0">
            <a:spAutoFit/>
          </a:bodyPr>
          <a:lstStyle/>
          <a:p>
            <a:pPr marL="12700">
              <a:lnSpc>
                <a:spcPct val="100000"/>
              </a:lnSpc>
              <a:spcBef>
                <a:spcPts val="105"/>
              </a:spcBef>
            </a:pPr>
            <a:r>
              <a:rPr b="1" spc="25" dirty="0"/>
              <a:t>A</a:t>
            </a:r>
            <a:r>
              <a:rPr b="1" spc="-5" dirty="0"/>
              <a:t>G</a:t>
            </a:r>
            <a:r>
              <a:rPr b="1" spc="-35" dirty="0"/>
              <a:t>E</a:t>
            </a:r>
            <a:r>
              <a:rPr b="1" spc="15" dirty="0"/>
              <a:t>N</a:t>
            </a:r>
            <a:r>
              <a:rPr b="1" dirty="0"/>
              <a:t>DA</a:t>
            </a:r>
          </a:p>
        </p:txBody>
      </p:sp>
      <p:sp>
        <p:nvSpPr>
          <p:cNvPr id="22" name="object 22"/>
          <p:cNvSpPr txBox="1">
            <a:spLocks noGrp="1"/>
          </p:cNvSpPr>
          <p:nvPr>
            <p:ph type="sldNum" sz="quarter" idx="4294967295"/>
          </p:nvPr>
        </p:nvSpPr>
        <p:spPr>
          <a:xfrm>
            <a:off x="11353418" y="6473337"/>
            <a:ext cx="151129"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7538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879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t>P</a:t>
            </a:r>
            <a:r>
              <a:rPr sz="4250" b="1" spc="15" dirty="0"/>
              <a:t>ROB</a:t>
            </a:r>
            <a:r>
              <a:rPr sz="4250" b="1" spc="55" dirty="0"/>
              <a:t>L</a:t>
            </a:r>
            <a:r>
              <a:rPr sz="4250" b="1" spc="-20" dirty="0"/>
              <a:t>E</a:t>
            </a:r>
            <a:r>
              <a:rPr sz="4250" b="1" spc="20" dirty="0"/>
              <a:t>M</a:t>
            </a:r>
            <a:r>
              <a:rPr sz="4250" b="1" dirty="0"/>
              <a:t>	</a:t>
            </a:r>
            <a:r>
              <a:rPr sz="4250" b="1" spc="10" dirty="0" smtClean="0"/>
              <a:t>S</a:t>
            </a:r>
            <a:r>
              <a:rPr sz="4250" b="1" spc="-370" dirty="0" smtClean="0"/>
              <a:t>T</a:t>
            </a:r>
            <a:r>
              <a:rPr sz="4250" b="1" spc="-375" dirty="0" smtClean="0"/>
              <a:t>A</a:t>
            </a:r>
            <a:r>
              <a:rPr sz="4250" b="1" spc="15" dirty="0" smtClean="0"/>
              <a:t>T</a:t>
            </a:r>
            <a:r>
              <a:rPr sz="4250" b="1" spc="-10" dirty="0" smtClean="0"/>
              <a:t>E</a:t>
            </a:r>
            <a:r>
              <a:rPr sz="4250" b="1" spc="-20" dirty="0" smtClean="0"/>
              <a:t>ME</a:t>
            </a:r>
            <a:r>
              <a:rPr sz="4250" b="1" spc="10" dirty="0" smtClean="0"/>
              <a:t>NT</a:t>
            </a:r>
            <a:endParaRPr sz="4250" b="1"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4294967295"/>
          </p:nvPr>
        </p:nvSpPr>
        <p:spPr>
          <a:xfrm>
            <a:off x="11353418" y="6473337"/>
            <a:ext cx="151129"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300672" y="2019300"/>
            <a:ext cx="8109903" cy="2308324"/>
          </a:xfrm>
          <a:prstGeom prst="rect">
            <a:avLst/>
          </a:prstGeom>
        </p:spPr>
        <p:txBody>
          <a:bodyPr wrap="square">
            <a:spAutoFit/>
          </a:bodyPr>
          <a:lstStyle/>
          <a:p>
            <a:r>
              <a:rPr lang="en-US" dirty="0" smtClean="0"/>
              <a:t>To develop and implement a comprehensive Employee Data Management System that enhances the efficiency, accuracy, and accessibility of employee-related information within the organization. This system aims to centralize employee data, streamline HR processes, and support informed decision-making through advanced data analytics</a:t>
            </a:r>
          </a:p>
          <a:p>
            <a:r>
              <a:rPr lang="en-US" dirty="0" smtClean="0"/>
              <a:t> This analysis has been taken to identify the actual performance of the employee </a:t>
            </a:r>
          </a:p>
          <a:p>
            <a:r>
              <a:rPr lang="en-US" dirty="0" smtClean="0"/>
              <a:t>To allot the salary for the employee this analysis has been taken </a:t>
            </a:r>
          </a:p>
          <a:p>
            <a:endParaRPr lang="en-US" dirty="0"/>
          </a:p>
        </p:txBody>
      </p:sp>
    </p:spTree>
    <p:extLst>
      <p:ext uri="{BB962C8B-B14F-4D97-AF65-F5344CB8AC3E}">
        <p14:creationId xmlns:p14="http://schemas.microsoft.com/office/powerpoint/2010/main" val="761821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t>PROJECT	</a:t>
            </a:r>
            <a:r>
              <a:rPr sz="4250" b="1" spc="-20" dirty="0"/>
              <a:t>OVERVIEW</a:t>
            </a:r>
            <a:endParaRPr sz="4250" b="1"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4294967295"/>
          </p:nvPr>
        </p:nvSpPr>
        <p:spPr>
          <a:xfrm>
            <a:off x="11353418" y="6473337"/>
            <a:ext cx="151129"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3416320"/>
          </a:xfrm>
          <a:prstGeom prst="rect">
            <a:avLst/>
          </a:prstGeom>
          <a:noFill/>
        </p:spPr>
        <p:txBody>
          <a:bodyPr wrap="square" rtlCol="0">
            <a:spAutoFit/>
          </a:bodyPr>
          <a:lstStyle/>
          <a:p>
            <a:pPr>
              <a:buFont typeface="Arial" panose="020B0604020202020204" pitchFamily="34" charset="0"/>
              <a:buChar char="•"/>
            </a:pPr>
            <a:r>
              <a:rPr lang="en-US" sz="2400" dirty="0" smtClean="0"/>
              <a:t>Employee performance analysis is the process of evaluating and measuring the effectiveness, productivity, and overall contribution of employees within an organization. This analysis involves assessing various aspects of performance to understand how well employees meet their job responsibilities and contribute to the organization's goals. The objective is to gain insights that can inform management decisions, improve employee development, and enhance organizational performance.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5879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b="1" spc="25" dirty="0"/>
              <a:t>W</a:t>
            </a:r>
            <a:r>
              <a:rPr sz="3200" b="1" spc="-20" dirty="0"/>
              <a:t>H</a:t>
            </a:r>
            <a:r>
              <a:rPr sz="3200" b="1" spc="20" dirty="0"/>
              <a:t>O</a:t>
            </a:r>
            <a:r>
              <a:rPr sz="3200" b="1" spc="-235" dirty="0"/>
              <a:t> </a:t>
            </a:r>
            <a:r>
              <a:rPr sz="3200" b="1" spc="-10" dirty="0"/>
              <a:t>AR</a:t>
            </a:r>
            <a:r>
              <a:rPr sz="3200" b="1" spc="15" dirty="0"/>
              <a:t>E</a:t>
            </a:r>
            <a:r>
              <a:rPr sz="3200" b="1" spc="-35" dirty="0"/>
              <a:t> </a:t>
            </a:r>
            <a:r>
              <a:rPr sz="3200" b="1" spc="-10" dirty="0"/>
              <a:t>T</a:t>
            </a:r>
            <a:r>
              <a:rPr sz="3200" b="1" spc="-15" dirty="0"/>
              <a:t>H</a:t>
            </a:r>
            <a:r>
              <a:rPr sz="3200" b="1" spc="15" dirty="0"/>
              <a:t>E</a:t>
            </a:r>
            <a:r>
              <a:rPr sz="3200" b="1" spc="-35" dirty="0"/>
              <a:t> </a:t>
            </a:r>
            <a:r>
              <a:rPr sz="3200" b="1" spc="-20" dirty="0"/>
              <a:t>E</a:t>
            </a:r>
            <a:r>
              <a:rPr sz="3200" b="1" spc="30" dirty="0"/>
              <a:t>N</a:t>
            </a:r>
            <a:r>
              <a:rPr sz="3200" b="1" spc="15" dirty="0"/>
              <a:t>D</a:t>
            </a:r>
            <a:r>
              <a:rPr sz="3200" b="1" spc="-45" dirty="0"/>
              <a:t> </a:t>
            </a:r>
            <a:r>
              <a:rPr sz="3200" b="1" dirty="0"/>
              <a:t>U</a:t>
            </a:r>
            <a:r>
              <a:rPr sz="3200" b="1" spc="10" dirty="0"/>
              <a:t>S</a:t>
            </a:r>
            <a:r>
              <a:rPr sz="3200" b="1" spc="-25" dirty="0"/>
              <a:t>E</a:t>
            </a:r>
            <a:r>
              <a:rPr sz="3200" b="1" spc="-10" dirty="0"/>
              <a:t>R</a:t>
            </a:r>
            <a:r>
              <a:rPr sz="3200" b="1" spc="5" dirty="0"/>
              <a:t>S?</a:t>
            </a:r>
            <a:endParaRPr sz="3200" b="1"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4294967295"/>
          </p:nvPr>
        </p:nvSpPr>
        <p:spPr>
          <a:xfrm>
            <a:off x="11353418" y="6473337"/>
            <a:ext cx="151129"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571500" y="1834634"/>
            <a:ext cx="7620000" cy="2862322"/>
          </a:xfrm>
          <a:prstGeom prst="rect">
            <a:avLst/>
          </a:prstGeom>
        </p:spPr>
        <p:txBody>
          <a:bodyPr wrap="square">
            <a:spAutoFit/>
          </a:bodyPr>
          <a:lstStyle/>
          <a:p>
            <a:pPr marL="285750" indent="-285750">
              <a:buFont typeface="Wingdings" panose="05000000000000000000" pitchFamily="2" charset="2"/>
              <a:buChar char="q"/>
            </a:pPr>
            <a:r>
              <a:rPr lang="en-US" b="1" dirty="0" smtClean="0">
                <a:ln>
                  <a:solidFill>
                    <a:schemeClr val="bg1">
                      <a:lumMod val="50000"/>
                    </a:schemeClr>
                  </a:solidFill>
                </a:ln>
                <a:effectLst>
                  <a:outerShdw blurRad="50800" dist="38100" dir="5400000" algn="t" rotWithShape="0">
                    <a:prstClr val="black">
                      <a:alpha val="40000"/>
                    </a:prstClr>
                  </a:outerShdw>
                </a:effectLst>
              </a:rPr>
              <a:t>Human Resources (HR) Department</a:t>
            </a:r>
          </a:p>
          <a:p>
            <a:pPr marL="285750" indent="-285750">
              <a:buFont typeface="Wingdings" panose="05000000000000000000" pitchFamily="2" charset="2"/>
              <a:buChar char="q"/>
            </a:pPr>
            <a:r>
              <a:rPr lang="en-US" b="1" dirty="0" smtClean="0">
                <a:ln>
                  <a:solidFill>
                    <a:schemeClr val="bg1">
                      <a:lumMod val="50000"/>
                    </a:schemeClr>
                  </a:solidFill>
                </a:ln>
                <a:effectLst>
                  <a:outerShdw blurRad="50800" dist="38100" dir="5400000" algn="t" rotWithShape="0">
                    <a:prstClr val="black">
                      <a:alpha val="40000"/>
                    </a:prstClr>
                  </a:outerShdw>
                </a:effectLst>
              </a:rPr>
              <a:t>Department Managers and Supervisors</a:t>
            </a:r>
          </a:p>
          <a:p>
            <a:pPr marL="285750" indent="-285750">
              <a:buFont typeface="Wingdings" panose="05000000000000000000" pitchFamily="2" charset="2"/>
              <a:buChar char="q"/>
            </a:pPr>
            <a:r>
              <a:rPr lang="en-US" dirty="0" smtClean="0">
                <a:ln>
                  <a:solidFill>
                    <a:schemeClr val="bg1">
                      <a:lumMod val="50000"/>
                    </a:schemeClr>
                  </a:solidFill>
                </a:ln>
                <a:effectLst>
                  <a:outerShdw blurRad="50800" dist="38100" dir="5400000" algn="t" rotWithShape="0">
                    <a:prstClr val="black">
                      <a:alpha val="40000"/>
                    </a:prstClr>
                  </a:outerShdw>
                </a:effectLst>
              </a:rPr>
              <a:t> </a:t>
            </a:r>
            <a:r>
              <a:rPr lang="en-US" b="1" dirty="0" smtClean="0">
                <a:ln>
                  <a:solidFill>
                    <a:schemeClr val="bg1">
                      <a:lumMod val="50000"/>
                    </a:schemeClr>
                  </a:solidFill>
                </a:ln>
                <a:effectLst>
                  <a:outerShdw blurRad="50800" dist="38100" dir="5400000" algn="t" rotWithShape="0">
                    <a:prstClr val="black">
                      <a:alpha val="40000"/>
                    </a:prstClr>
                  </a:outerShdw>
                </a:effectLst>
              </a:rPr>
              <a:t>Executive Management</a:t>
            </a:r>
          </a:p>
          <a:p>
            <a:pPr marL="285750" indent="-285750">
              <a:buFont typeface="Wingdings" panose="05000000000000000000" pitchFamily="2" charset="2"/>
              <a:buChar char="q"/>
            </a:pPr>
            <a:r>
              <a:rPr lang="en-US" b="1" dirty="0" smtClean="0">
                <a:ln>
                  <a:solidFill>
                    <a:schemeClr val="bg1">
                      <a:lumMod val="50000"/>
                    </a:schemeClr>
                  </a:solidFill>
                </a:ln>
                <a:effectLst>
                  <a:outerShdw blurRad="50800" dist="38100" dir="5400000" algn="t" rotWithShape="0">
                    <a:prstClr val="black">
                      <a:alpha val="40000"/>
                    </a:prstClr>
                  </a:outerShdw>
                </a:effectLst>
              </a:rPr>
              <a:t>Employees</a:t>
            </a:r>
          </a:p>
          <a:p>
            <a:pPr marL="285750" indent="-285750">
              <a:buFont typeface="Wingdings" panose="05000000000000000000" pitchFamily="2" charset="2"/>
              <a:buChar char="q"/>
            </a:pPr>
            <a:r>
              <a:rPr lang="en-US" b="1" dirty="0" smtClean="0">
                <a:ln>
                  <a:solidFill>
                    <a:schemeClr val="bg1">
                      <a:lumMod val="50000"/>
                    </a:schemeClr>
                  </a:solidFill>
                </a:ln>
                <a:effectLst>
                  <a:outerShdw blurRad="50800" dist="38100" dir="5400000" algn="t" rotWithShape="0">
                    <a:prstClr val="black">
                      <a:alpha val="40000"/>
                    </a:prstClr>
                  </a:outerShdw>
                </a:effectLst>
              </a:rPr>
              <a:t>Training and Development Teams</a:t>
            </a:r>
          </a:p>
          <a:p>
            <a:pPr marL="285750" indent="-285750">
              <a:buFont typeface="Wingdings" panose="05000000000000000000" pitchFamily="2" charset="2"/>
              <a:buChar char="q"/>
            </a:pPr>
            <a:r>
              <a:rPr lang="en-US" b="1" dirty="0" smtClean="0">
                <a:ln>
                  <a:solidFill>
                    <a:schemeClr val="bg1">
                      <a:lumMod val="50000"/>
                    </a:schemeClr>
                  </a:solidFill>
                </a:ln>
                <a:effectLst>
                  <a:outerShdw blurRad="50800" dist="38100" dir="5400000" algn="t" rotWithShape="0">
                    <a:prstClr val="black">
                      <a:alpha val="40000"/>
                    </a:prstClr>
                  </a:outerShdw>
                </a:effectLst>
              </a:rPr>
              <a:t>Data Analysts and Business Intelligence Teams</a:t>
            </a:r>
          </a:p>
          <a:p>
            <a:pPr marL="285750" indent="-285750">
              <a:buFont typeface="Wingdings" panose="05000000000000000000" pitchFamily="2" charset="2"/>
              <a:buChar char="q"/>
            </a:pPr>
            <a:r>
              <a:rPr lang="en-US" dirty="0" smtClean="0">
                <a:ln>
                  <a:solidFill>
                    <a:schemeClr val="bg1">
                      <a:lumMod val="50000"/>
                    </a:schemeClr>
                  </a:solidFill>
                </a:ln>
                <a:effectLst>
                  <a:outerShdw blurRad="50800" dist="38100" dir="5400000" algn="t" rotWithShape="0">
                    <a:prstClr val="black">
                      <a:alpha val="40000"/>
                    </a:prstClr>
                  </a:outerShdw>
                </a:effectLst>
              </a:rPr>
              <a:t> </a:t>
            </a:r>
            <a:r>
              <a:rPr lang="en-US" b="1" dirty="0" smtClean="0">
                <a:ln>
                  <a:solidFill>
                    <a:schemeClr val="bg1">
                      <a:lumMod val="50000"/>
                    </a:schemeClr>
                  </a:solidFill>
                </a:ln>
                <a:effectLst>
                  <a:outerShdw blurRad="50800" dist="38100" dir="5400000" algn="t" rotWithShape="0">
                    <a:prstClr val="black">
                      <a:alpha val="40000"/>
                    </a:prstClr>
                  </a:outerShdw>
                </a:effectLst>
              </a:rPr>
              <a:t>Organizational Development Professionals</a:t>
            </a:r>
          </a:p>
          <a:p>
            <a:pPr marL="285750" indent="-285750">
              <a:buFont typeface="Wingdings" panose="05000000000000000000" pitchFamily="2" charset="2"/>
              <a:buChar char="q"/>
            </a:pPr>
            <a:r>
              <a:rPr lang="en-US" b="1" dirty="0" smtClean="0">
                <a:ln>
                  <a:solidFill>
                    <a:schemeClr val="bg1">
                      <a:lumMod val="50000"/>
                    </a:schemeClr>
                  </a:solidFill>
                </a:ln>
                <a:effectLst>
                  <a:outerShdw blurRad="50800" dist="38100" dir="5400000" algn="t" rotWithShape="0">
                    <a:prstClr val="black">
                      <a:alpha val="40000"/>
                    </a:prstClr>
                  </a:outerShdw>
                </a:effectLst>
              </a:rPr>
              <a:t> External Consultants and Advisors</a:t>
            </a:r>
          </a:p>
          <a:p>
            <a:pPr marL="285750" indent="-285750">
              <a:buFont typeface="Wingdings" panose="05000000000000000000" pitchFamily="2" charset="2"/>
              <a:buChar char="q"/>
            </a:pPr>
            <a:r>
              <a:rPr lang="en-US" dirty="0" smtClean="0">
                <a:ln>
                  <a:solidFill>
                    <a:schemeClr val="bg1">
                      <a:lumMod val="50000"/>
                    </a:schemeClr>
                  </a:solidFill>
                </a:ln>
                <a:effectLst>
                  <a:outerShdw blurRad="50800" dist="38100" dir="5400000" algn="t" rotWithShape="0">
                    <a:prstClr val="black">
                      <a:alpha val="40000"/>
                    </a:prstClr>
                  </a:outerShdw>
                </a:effectLst>
              </a:rPr>
              <a:t> </a:t>
            </a:r>
            <a:r>
              <a:rPr lang="en-US" b="1" dirty="0" smtClean="0">
                <a:ln>
                  <a:solidFill>
                    <a:schemeClr val="bg1">
                      <a:lumMod val="50000"/>
                    </a:schemeClr>
                  </a:solidFill>
                </a:ln>
                <a:effectLst>
                  <a:outerShdw blurRad="50800" dist="38100" dir="5400000" algn="t" rotWithShape="0">
                    <a:prstClr val="black">
                      <a:alpha val="40000"/>
                    </a:prstClr>
                  </a:outerShdw>
                </a:effectLst>
              </a:rPr>
              <a:t>Investors and Shareholders</a:t>
            </a:r>
          </a:p>
          <a:p>
            <a:endParaRPr lang="en-US" b="1" dirty="0"/>
          </a:p>
        </p:txBody>
      </p:sp>
    </p:spTree>
    <p:extLst>
      <p:ext uri="{BB962C8B-B14F-4D97-AF65-F5344CB8AC3E}">
        <p14:creationId xmlns:p14="http://schemas.microsoft.com/office/powerpoint/2010/main" val="2424333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b="1" spc="10" dirty="0"/>
              <a:t>O</a:t>
            </a:r>
            <a:r>
              <a:rPr sz="3600" b="1" spc="25" dirty="0"/>
              <a:t>U</a:t>
            </a:r>
            <a:r>
              <a:rPr sz="3600" b="1" dirty="0"/>
              <a:t>R</a:t>
            </a:r>
            <a:r>
              <a:rPr sz="3600" b="1" spc="5" dirty="0"/>
              <a:t> </a:t>
            </a:r>
            <a:r>
              <a:rPr sz="3600" b="1" spc="25" dirty="0"/>
              <a:t>S</a:t>
            </a:r>
            <a:r>
              <a:rPr sz="3600" b="1" spc="10" dirty="0"/>
              <a:t>O</a:t>
            </a:r>
            <a:r>
              <a:rPr sz="3600" b="1" spc="25" dirty="0"/>
              <a:t>LU</a:t>
            </a:r>
            <a:r>
              <a:rPr sz="3600" b="1" spc="-35" dirty="0"/>
              <a:t>T</a:t>
            </a:r>
            <a:r>
              <a:rPr sz="3600" b="1" spc="-30" dirty="0"/>
              <a:t>I</a:t>
            </a:r>
            <a:r>
              <a:rPr sz="3600" b="1" spc="10" dirty="0"/>
              <a:t>O</a:t>
            </a:r>
            <a:r>
              <a:rPr sz="3600" b="1" dirty="0"/>
              <a:t>N</a:t>
            </a:r>
            <a:r>
              <a:rPr sz="3600" b="1" spc="-345" dirty="0"/>
              <a:t> </a:t>
            </a:r>
            <a:r>
              <a:rPr sz="3600" b="1" spc="-35" dirty="0"/>
              <a:t>A</a:t>
            </a:r>
            <a:r>
              <a:rPr sz="3600" b="1" spc="-5" dirty="0"/>
              <a:t>N</a:t>
            </a:r>
            <a:r>
              <a:rPr sz="3600" b="1" dirty="0"/>
              <a:t>D</a:t>
            </a:r>
            <a:r>
              <a:rPr sz="3600" b="1" spc="35" dirty="0"/>
              <a:t> </a:t>
            </a:r>
            <a:r>
              <a:rPr sz="3600" b="1" spc="-30" dirty="0"/>
              <a:t>I</a:t>
            </a:r>
            <a:r>
              <a:rPr sz="3600" b="1" spc="-35" dirty="0"/>
              <a:t>T</a:t>
            </a:r>
            <a:r>
              <a:rPr sz="3600" b="1" dirty="0"/>
              <a:t>S</a:t>
            </a:r>
            <a:r>
              <a:rPr sz="3600" b="1" spc="60" dirty="0"/>
              <a:t> </a:t>
            </a:r>
            <a:r>
              <a:rPr sz="3600" b="1" spc="-295" dirty="0"/>
              <a:t>V</a:t>
            </a:r>
            <a:r>
              <a:rPr sz="3600" b="1" spc="-35" dirty="0"/>
              <a:t>A</a:t>
            </a:r>
            <a:r>
              <a:rPr sz="3600" b="1" spc="25" dirty="0"/>
              <a:t>LU</a:t>
            </a:r>
            <a:r>
              <a:rPr sz="3600" b="1" dirty="0"/>
              <a:t>E</a:t>
            </a:r>
            <a:r>
              <a:rPr sz="3600" b="1" spc="-65" dirty="0"/>
              <a:t> </a:t>
            </a:r>
            <a:r>
              <a:rPr sz="3600" b="1" spc="-15" dirty="0"/>
              <a:t>P</a:t>
            </a:r>
            <a:r>
              <a:rPr sz="3600" b="1" spc="-30" dirty="0"/>
              <a:t>R</a:t>
            </a:r>
            <a:r>
              <a:rPr sz="3600" b="1" spc="10" dirty="0"/>
              <a:t>O</a:t>
            </a:r>
            <a:r>
              <a:rPr sz="3600" b="1" spc="-15" dirty="0"/>
              <a:t>P</a:t>
            </a:r>
            <a:r>
              <a:rPr sz="3600" b="1" spc="10" dirty="0"/>
              <a:t>O</a:t>
            </a:r>
            <a:r>
              <a:rPr sz="3600" b="1" spc="25" dirty="0"/>
              <a:t>S</a:t>
            </a:r>
            <a:r>
              <a:rPr sz="3600" b="1" spc="-30" dirty="0"/>
              <a:t>I</a:t>
            </a:r>
            <a:r>
              <a:rPr sz="3600" b="1" spc="-35" dirty="0"/>
              <a:t>T</a:t>
            </a:r>
            <a:r>
              <a:rPr sz="3600" b="1" spc="-30" dirty="0"/>
              <a:t>I</a:t>
            </a:r>
            <a:r>
              <a:rPr sz="3600" b="1" spc="10" dirty="0"/>
              <a:t>O</a:t>
            </a:r>
            <a:r>
              <a:rPr sz="3600" b="1"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4294967295"/>
          </p:nvPr>
        </p:nvSpPr>
        <p:spPr>
          <a:xfrm>
            <a:off x="11353418" y="6473337"/>
            <a:ext cx="151129"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5019583" y="3244334"/>
            <a:ext cx="3589188" cy="1477328"/>
          </a:xfrm>
          <a:prstGeom prst="rect">
            <a:avLst/>
          </a:prstGeom>
        </p:spPr>
        <p:txBody>
          <a:bodyPr wrap="none">
            <a:spAutoFit/>
            <a:scene3d>
              <a:camera prst="orthographicFront"/>
              <a:lightRig rig="threePt" dir="t"/>
            </a:scene3d>
            <a:sp3d extrusionH="57150">
              <a:bevelT w="82550" h="38100" prst="coolSlant"/>
            </a:sp3d>
          </a:bodyPr>
          <a:lstStyle/>
          <a:p>
            <a:pPr marL="342900" indent="-342900">
              <a:buFont typeface="+mj-lt"/>
              <a:buAutoNum type="arabicParenR"/>
            </a:pPr>
            <a:r>
              <a:rPr lang="en-US" b="1" dirty="0" smtClean="0"/>
              <a:t>Conditional formatting –missing</a:t>
            </a:r>
          </a:p>
          <a:p>
            <a:pPr marL="342900" indent="-342900">
              <a:buFont typeface="+mj-lt"/>
              <a:buAutoNum type="arabicParenR"/>
            </a:pPr>
            <a:r>
              <a:rPr lang="en-US" b="1" dirty="0" smtClean="0"/>
              <a:t>Filter-remove</a:t>
            </a:r>
          </a:p>
          <a:p>
            <a:pPr marL="342900" indent="-342900">
              <a:buFont typeface="+mj-lt"/>
              <a:buAutoNum type="arabicParenR"/>
            </a:pPr>
            <a:r>
              <a:rPr lang="en-US" b="1" dirty="0" smtClean="0"/>
              <a:t>Formula-performance</a:t>
            </a:r>
          </a:p>
          <a:p>
            <a:pPr marL="342900" indent="-342900">
              <a:buFont typeface="+mj-lt"/>
              <a:buAutoNum type="arabicParenR"/>
            </a:pPr>
            <a:r>
              <a:rPr lang="en-US" b="1" dirty="0" smtClean="0"/>
              <a:t>Pivot-summary</a:t>
            </a:r>
          </a:p>
          <a:p>
            <a:pPr marL="342900" indent="-342900">
              <a:buFont typeface="+mj-lt"/>
              <a:buAutoNum type="arabicParenR"/>
            </a:pPr>
            <a:r>
              <a:rPr lang="en-US" b="1" dirty="0" smtClean="0"/>
              <a:t>Graph-data visualization </a:t>
            </a:r>
            <a:endParaRPr lang="en-US" dirty="0"/>
          </a:p>
        </p:txBody>
      </p:sp>
    </p:spTree>
    <p:extLst>
      <p:ext uri="{BB962C8B-B14F-4D97-AF65-F5344CB8AC3E}">
        <p14:creationId xmlns:p14="http://schemas.microsoft.com/office/powerpoint/2010/main" val="957563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b="1" dirty="0"/>
              <a:t>Dataset Description</a:t>
            </a:r>
          </a:p>
        </p:txBody>
      </p:sp>
      <p:sp>
        <p:nvSpPr>
          <p:cNvPr id="3" name="Rectangle 2"/>
          <p:cNvSpPr/>
          <p:nvPr/>
        </p:nvSpPr>
        <p:spPr>
          <a:xfrm>
            <a:off x="1168400" y="1690688"/>
            <a:ext cx="3606800" cy="2585323"/>
          </a:xfrm>
          <a:prstGeom prst="rect">
            <a:avLst/>
          </a:prstGeom>
        </p:spPr>
        <p:txBody>
          <a:bodyPr wrap="square">
            <a:spAutoFit/>
          </a:bodyPr>
          <a:lstStyle/>
          <a:p>
            <a:r>
              <a:rPr lang="en-US" b="1" dirty="0" smtClean="0"/>
              <a:t>Employee - </a:t>
            </a:r>
            <a:r>
              <a:rPr lang="en-US" b="1" dirty="0" err="1" smtClean="0"/>
              <a:t>kaggle</a:t>
            </a:r>
            <a:endParaRPr lang="en-US" b="1" dirty="0" smtClean="0"/>
          </a:p>
          <a:p>
            <a:pPr marL="285750" indent="-285750">
              <a:buFont typeface="Wingdings" panose="05000000000000000000" pitchFamily="2" charset="2"/>
              <a:buChar char="q"/>
            </a:pPr>
            <a:r>
              <a:rPr lang="en-US" b="1" dirty="0" smtClean="0"/>
              <a:t>Employee id-number</a:t>
            </a:r>
          </a:p>
          <a:p>
            <a:pPr marL="285750" indent="-285750">
              <a:buFont typeface="Wingdings" panose="05000000000000000000" pitchFamily="2" charset="2"/>
              <a:buChar char="q"/>
            </a:pPr>
            <a:r>
              <a:rPr lang="en-US" b="1" dirty="0" smtClean="0"/>
              <a:t>Name-text</a:t>
            </a:r>
          </a:p>
          <a:p>
            <a:pPr marL="285750" indent="-285750">
              <a:buFont typeface="Wingdings" panose="05000000000000000000" pitchFamily="2" charset="2"/>
              <a:buChar char="q"/>
            </a:pPr>
            <a:r>
              <a:rPr lang="en-US" b="1" dirty="0" smtClean="0"/>
              <a:t>Employee type</a:t>
            </a:r>
          </a:p>
          <a:p>
            <a:pPr marL="285750" indent="-285750">
              <a:buFont typeface="Wingdings" panose="05000000000000000000" pitchFamily="2" charset="2"/>
              <a:buChar char="q"/>
            </a:pPr>
            <a:r>
              <a:rPr lang="en-US" b="1" dirty="0" smtClean="0"/>
              <a:t>Performance level</a:t>
            </a:r>
          </a:p>
          <a:p>
            <a:pPr marL="285750" indent="-285750">
              <a:buFont typeface="Wingdings" panose="05000000000000000000" pitchFamily="2" charset="2"/>
              <a:buChar char="q"/>
            </a:pPr>
            <a:r>
              <a:rPr lang="en-US" b="1" dirty="0" smtClean="0"/>
              <a:t>Gender- male ,female</a:t>
            </a:r>
          </a:p>
          <a:p>
            <a:pPr marL="285750" indent="-285750">
              <a:buFont typeface="Wingdings" panose="05000000000000000000" pitchFamily="2" charset="2"/>
              <a:buChar char="q"/>
            </a:pPr>
            <a:r>
              <a:rPr lang="en-US" b="1" dirty="0" smtClean="0"/>
              <a:t>Employee rating-number  </a:t>
            </a:r>
          </a:p>
          <a:p>
            <a:endParaRPr lang="en-US" b="1" dirty="0" smtClean="0"/>
          </a:p>
          <a:p>
            <a:endParaRPr lang="en-US" dirty="0"/>
          </a:p>
        </p:txBody>
      </p:sp>
    </p:spTree>
    <p:extLst>
      <p:ext uri="{BB962C8B-B14F-4D97-AF65-F5344CB8AC3E}">
        <p14:creationId xmlns:p14="http://schemas.microsoft.com/office/powerpoint/2010/main" val="1253761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r>
              <a:rPr lang="en-IN" sz="2800" dirty="0" smtClean="0">
                <a:latin typeface="Times New Roman" panose="02020603050405020304" pitchFamily="18" charset="0"/>
                <a:cs typeface="Times New Roman" panose="02020603050405020304" pitchFamily="18" charset="0"/>
              </a:rPr>
              <a:t>Performance level=</a:t>
            </a:r>
            <a:r>
              <a:rPr lang="en-IN" sz="2800" dirty="0" smtClean="0">
                <a:latin typeface="Times New Roman" panose="02020603050405020304" pitchFamily="18" charset="0"/>
                <a:cs typeface="Times New Roman" panose="02020603050405020304" pitchFamily="18" charset="0"/>
              </a:rPr>
              <a:t>IFS(z8&gt;=5;”veryhigh”</a:t>
            </a:r>
          </a:p>
          <a:p>
            <a:r>
              <a:rPr lang="en-IN" sz="2800" dirty="0" smtClean="0">
                <a:latin typeface="Times New Roman" panose="02020603050405020304" pitchFamily="18" charset="0"/>
                <a:cs typeface="Times New Roman" panose="02020603050405020304" pitchFamily="18" charset="0"/>
              </a:rPr>
              <a:t>Z8&gt;=4;”high “,z8&gt;=3,”med”.True.”Low”</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5476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620</Words>
  <Application>Microsoft Office PowerPoint</Application>
  <PresentationFormat>Widescreen</PresentationFormat>
  <Paragraphs>162</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lpstr>.         2. Strategic Recommendations: Hiring Practices: Data might suggest refining hiring practices or revising job requirements based on the characteristics of high-performing employees. Training and Development: Based on performance analysis, it may be recommended to implement targeted training programs for employees in lower performance categories to enhance their skills and productivity. </vt:lpstr>
      <vt:lpstr>3       3. Operational Improvements: Process Optimization: Insights gained could lead to process improvements, such as optimizing workload distribution based on employee strengths and performance levels. Resource Allocation: The analysis might identify areas where additional resources or support are needed to improve overall team performance. </vt:lpstr>
      <vt:lpstr>       </vt:lpstr>
      <vt:lpstr>Performance Level Set Metrics: Define clear performance indicators (e.g., productivity, quality, attendance) to assess employee performance. Collect Data: Gather performance-related data from evaluations, surveys, and goal tracking systems. Analyze Results: Calculate and interpret performance scores to identify trends and areas of improvement. Categorize Performance: Classify employees into performance tiers (e.g., high, medium, low) based on their scores and evaluations.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ADMIN</dc:creator>
  <cp:lastModifiedBy>ADMIN</cp:lastModifiedBy>
  <cp:revision>7</cp:revision>
  <dcterms:created xsi:type="dcterms:W3CDTF">2024-09-01T07:29:20Z</dcterms:created>
  <dcterms:modified xsi:type="dcterms:W3CDTF">2024-09-01T08:23:32Z</dcterms:modified>
</cp:coreProperties>
</file>