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0"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D9E86E-8FD9-44C8-B251-F0FDA38091EC}" v="1" dt="2024-06-25T16:26:24.227"/>
    <p1510:client id="{EDEACE1A-73B6-44EA-A9ED-D03481867C68}" v="1" dt="2024-06-25T17:57:06.3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850" y="62"/>
      </p:cViewPr>
      <p:guideLst>
        <p:guide orient="horz" pos="2860"/>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dadri harith" userId="df5da44c055566d7" providerId="LiveId" clId="{77D9E86E-8FD9-44C8-B251-F0FDA38091EC}"/>
    <pc:docChg chg="custSel delSld modSld">
      <pc:chgData name="vedadri harith" userId="df5da44c055566d7" providerId="LiveId" clId="{77D9E86E-8FD9-44C8-B251-F0FDA38091EC}" dt="2024-06-25T16:29:00.637" v="18" actId="47"/>
      <pc:docMkLst>
        <pc:docMk/>
      </pc:docMkLst>
      <pc:sldChg chg="modSp mod">
        <pc:chgData name="vedadri harith" userId="df5da44c055566d7" providerId="LiveId" clId="{77D9E86E-8FD9-44C8-B251-F0FDA38091EC}" dt="2024-06-25T16:24:30.555" v="0"/>
        <pc:sldMkLst>
          <pc:docMk/>
          <pc:sldMk cId="0" sldId="256"/>
        </pc:sldMkLst>
        <pc:spChg chg="mod">
          <ac:chgData name="vedadri harith" userId="df5da44c055566d7" providerId="LiveId" clId="{77D9E86E-8FD9-44C8-B251-F0FDA38091EC}" dt="2024-06-25T16:24:30.555" v="0"/>
          <ac:spMkLst>
            <pc:docMk/>
            <pc:sldMk cId="0" sldId="256"/>
            <ac:spMk id="7" creationId="{00000000-0000-0000-0000-000000000000}"/>
          </ac:spMkLst>
        </pc:spChg>
      </pc:sldChg>
      <pc:sldChg chg="addSp delSp modSp mod">
        <pc:chgData name="vedadri harith" userId="df5da44c055566d7" providerId="LiveId" clId="{77D9E86E-8FD9-44C8-B251-F0FDA38091EC}" dt="2024-06-25T16:26:48.473" v="14" actId="14100"/>
        <pc:sldMkLst>
          <pc:docMk/>
          <pc:sldMk cId="0" sldId="263"/>
        </pc:sldMkLst>
        <pc:spChg chg="del mod">
          <ac:chgData name="vedadri harith" userId="df5da44c055566d7" providerId="LiveId" clId="{77D9E86E-8FD9-44C8-B251-F0FDA38091EC}" dt="2024-06-25T16:24:54.169" v="2" actId="478"/>
          <ac:spMkLst>
            <pc:docMk/>
            <pc:sldMk cId="0" sldId="263"/>
            <ac:spMk id="9" creationId="{00000000-0000-0000-0000-000000000000}"/>
          </ac:spMkLst>
        </pc:spChg>
        <pc:spChg chg="add del mod">
          <ac:chgData name="vedadri harith" userId="df5da44c055566d7" providerId="LiveId" clId="{77D9E86E-8FD9-44C8-B251-F0FDA38091EC}" dt="2024-06-25T16:26:28.964" v="6" actId="478"/>
          <ac:spMkLst>
            <pc:docMk/>
            <pc:sldMk cId="0" sldId="263"/>
            <ac:spMk id="10" creationId="{4BC805F5-0CB7-6DAA-D69E-527066777A8B}"/>
          </ac:spMkLst>
        </pc:spChg>
        <pc:picChg chg="add mod">
          <ac:chgData name="vedadri harith" userId="df5da44c055566d7" providerId="LiveId" clId="{77D9E86E-8FD9-44C8-B251-F0FDA38091EC}" dt="2024-06-25T16:26:48.473" v="14" actId="14100"/>
          <ac:picMkLst>
            <pc:docMk/>
            <pc:sldMk cId="0" sldId="263"/>
            <ac:picMk id="12" creationId="{FBFCE93D-7217-DB89-14B0-EF626C4E8FE7}"/>
          </ac:picMkLst>
        </pc:picChg>
      </pc:sldChg>
      <pc:sldChg chg="delSp modSp del mod">
        <pc:chgData name="vedadri harith" userId="df5da44c055566d7" providerId="LiveId" clId="{77D9E86E-8FD9-44C8-B251-F0FDA38091EC}" dt="2024-06-25T16:29:00.637" v="18" actId="47"/>
        <pc:sldMkLst>
          <pc:docMk/>
          <pc:sldMk cId="0" sldId="266"/>
        </pc:sldMkLst>
        <pc:spChg chg="del mod">
          <ac:chgData name="vedadri harith" userId="df5da44c055566d7" providerId="LiveId" clId="{77D9E86E-8FD9-44C8-B251-F0FDA38091EC}" dt="2024-06-25T16:29:00.126" v="17"/>
          <ac:spMkLst>
            <pc:docMk/>
            <pc:sldMk cId="0" sldId="266"/>
            <ac:spMk id="5" creationId="{00000000-0000-0000-0000-000000000000}"/>
          </ac:spMkLst>
        </pc:spChg>
      </pc:sldChg>
    </pc:docChg>
  </pc:docChgLst>
  <pc:docChgLst>
    <pc:chgData name="21KN1A42B5" userId="4612e81c-e08c-4917-8a59-5358dd9d2e87" providerId="ADAL" clId="{EDEACE1A-73B6-44EA-A9ED-D03481867C68}"/>
    <pc:docChg chg="custSel modSld">
      <pc:chgData name="21KN1A42B5" userId="4612e81c-e08c-4917-8a59-5358dd9d2e87" providerId="ADAL" clId="{EDEACE1A-73B6-44EA-A9ED-D03481867C68}" dt="2024-06-25T17:57:14.636" v="84" actId="1076"/>
      <pc:docMkLst>
        <pc:docMk/>
      </pc:docMkLst>
      <pc:sldChg chg="modSp mod">
        <pc:chgData name="21KN1A42B5" userId="4612e81c-e08c-4917-8a59-5358dd9d2e87" providerId="ADAL" clId="{EDEACE1A-73B6-44EA-A9ED-D03481867C68}" dt="2024-06-25T17:56:49.571" v="78" actId="1076"/>
        <pc:sldMkLst>
          <pc:docMk/>
          <pc:sldMk cId="0" sldId="256"/>
        </pc:sldMkLst>
        <pc:spChg chg="mod">
          <ac:chgData name="21KN1A42B5" userId="4612e81c-e08c-4917-8a59-5358dd9d2e87" providerId="ADAL" clId="{EDEACE1A-73B6-44EA-A9ED-D03481867C68}" dt="2024-06-25T17:56:49.571" v="78" actId="1076"/>
          <ac:spMkLst>
            <pc:docMk/>
            <pc:sldMk cId="0" sldId="256"/>
            <ac:spMk id="7" creationId="{00000000-0000-0000-0000-000000000000}"/>
          </ac:spMkLst>
        </pc:spChg>
      </pc:sldChg>
      <pc:sldChg chg="addSp delSp modSp mod">
        <pc:chgData name="21KN1A42B5" userId="4612e81c-e08c-4917-8a59-5358dd9d2e87" providerId="ADAL" clId="{EDEACE1A-73B6-44EA-A9ED-D03481867C68}" dt="2024-06-25T17:57:14.636" v="84" actId="1076"/>
        <pc:sldMkLst>
          <pc:docMk/>
          <pc:sldMk cId="0" sldId="263"/>
        </pc:sldMkLst>
        <pc:picChg chg="add mod">
          <ac:chgData name="21KN1A42B5" userId="4612e81c-e08c-4917-8a59-5358dd9d2e87" providerId="ADAL" clId="{EDEACE1A-73B6-44EA-A9ED-D03481867C68}" dt="2024-06-25T17:57:14.636" v="84" actId="1076"/>
          <ac:picMkLst>
            <pc:docMk/>
            <pc:sldMk cId="0" sldId="263"/>
            <ac:picMk id="9" creationId="{4F226ADB-8D79-0959-7C48-F3E4AD0067B9}"/>
          </ac:picMkLst>
        </pc:picChg>
        <pc:picChg chg="del">
          <ac:chgData name="21KN1A42B5" userId="4612e81c-e08c-4917-8a59-5358dd9d2e87" providerId="ADAL" clId="{EDEACE1A-73B6-44EA-A9ED-D03481867C68}" dt="2024-06-25T17:56:53.251" v="79" actId="478"/>
          <ac:picMkLst>
            <pc:docMk/>
            <pc:sldMk cId="0" sldId="263"/>
            <ac:picMk id="12" creationId="{FBFCE93D-7217-DB89-14B0-EF626C4E8FE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62175" y="2094751"/>
            <a:ext cx="9695180" cy="509114"/>
          </a:xfrm>
          <a:prstGeom prst="rect">
            <a:avLst/>
          </a:prstGeom>
        </p:spPr>
        <p:txBody>
          <a:bodyPr vert="horz" wrap="square" lIns="0" tIns="16510" rIns="0" bIns="0" rtlCol="0">
            <a:spAutoFit/>
          </a:bodyPr>
          <a:lstStyle/>
          <a:p>
            <a:pPr marL="3213735">
              <a:lnSpc>
                <a:spcPct val="100000"/>
              </a:lnSpc>
              <a:spcBef>
                <a:spcPts val="130"/>
              </a:spcBef>
            </a:pPr>
            <a:r>
              <a:rPr lang="en-IN" altLang="en-IN" spc="15" dirty="0">
                <a:latin typeface="Times New Roman" panose="02020603050405020304" pitchFamily="18" charset="0"/>
                <a:cs typeface="Times New Roman" panose="02020603050405020304" pitchFamily="18" charset="0"/>
              </a:rPr>
              <a:t>Vijaya Lakshmi </a:t>
            </a:r>
            <a:r>
              <a:rPr lang="en-IN" altLang="en-IN" spc="15" dirty="0" err="1">
                <a:latin typeface="Times New Roman" panose="02020603050405020304" pitchFamily="18" charset="0"/>
                <a:cs typeface="Times New Roman" panose="02020603050405020304" pitchFamily="18" charset="0"/>
              </a:rPr>
              <a:t>Masabathula</a:t>
            </a:r>
            <a:endParaRPr lang="en-GB" altLang="en-IN"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628650"/>
          </a:xfrm>
          <a:prstGeom prst="rect">
            <a:avLst/>
          </a:prstGeom>
        </p:spPr>
        <p:txBody>
          <a:bodyPr vert="horz" wrap="square" lIns="0" tIns="13335" rIns="0" bIns="0" rtlCol="0">
            <a:spAutoFit/>
          </a:bodyPr>
          <a:lstStyle/>
          <a:p>
            <a:pPr marL="12700">
              <a:lnSpc>
                <a:spcPct val="100000"/>
              </a:lnSpc>
              <a:spcBef>
                <a:spcPts val="105"/>
              </a:spcBef>
            </a:pPr>
            <a:r>
              <a:rPr sz="4000" dirty="0">
                <a:latin typeface="Segoe UI Black" panose="020B0A02040204020203" charset="0"/>
                <a:cs typeface="Segoe UI Black" panose="020B0A02040204020203" charset="0"/>
              </a:rPr>
              <a:t>R</a:t>
            </a:r>
            <a:r>
              <a:rPr sz="4000" spc="-40" dirty="0">
                <a:latin typeface="Segoe UI Black" panose="020B0A02040204020203" charset="0"/>
                <a:cs typeface="Segoe UI Black" panose="020B0A02040204020203" charset="0"/>
              </a:rPr>
              <a:t>E</a:t>
            </a:r>
            <a:r>
              <a:rPr sz="4000" spc="15" dirty="0">
                <a:latin typeface="Segoe UI Black" panose="020B0A02040204020203" charset="0"/>
                <a:cs typeface="Segoe UI Black" panose="020B0A02040204020203" charset="0"/>
              </a:rPr>
              <a:t>S</a:t>
            </a:r>
            <a:r>
              <a:rPr sz="4000" spc="-30" dirty="0">
                <a:latin typeface="Segoe UI Black" panose="020B0A02040204020203" charset="0"/>
                <a:cs typeface="Segoe UI Black" panose="020B0A02040204020203" charset="0"/>
              </a:rPr>
              <a:t>U</a:t>
            </a:r>
            <a:r>
              <a:rPr sz="4000" spc="-405" dirty="0">
                <a:latin typeface="Segoe UI Black" panose="020B0A02040204020203" charset="0"/>
                <a:cs typeface="Segoe UI Black" panose="020B0A02040204020203" charset="0"/>
              </a:rPr>
              <a:t>L</a:t>
            </a:r>
            <a:r>
              <a:rPr sz="4000" dirty="0">
                <a:latin typeface="Segoe UI Black" panose="020B0A02040204020203" charset="0"/>
                <a:cs typeface="Segoe UI Black" panose="020B0A02040204020203"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pic>
        <p:nvPicPr>
          <p:cNvPr id="8" name="Picture 7" descr="vedha output1"/>
          <p:cNvPicPr>
            <a:picLocks noChangeAspect="1"/>
          </p:cNvPicPr>
          <p:nvPr/>
        </p:nvPicPr>
        <p:blipFill>
          <a:blip r:embed="rId3"/>
          <a:stretch>
            <a:fillRect/>
          </a:stretch>
        </p:blipFill>
        <p:spPr>
          <a:xfrm>
            <a:off x="1219200" y="1828800"/>
            <a:ext cx="2453640" cy="2712720"/>
          </a:xfrm>
          <a:prstGeom prst="rect">
            <a:avLst/>
          </a:prstGeom>
        </p:spPr>
      </p:pic>
      <p:pic>
        <p:nvPicPr>
          <p:cNvPr id="10" name="Picture 9" descr="vedha output2"/>
          <p:cNvPicPr>
            <a:picLocks noChangeAspect="1"/>
          </p:cNvPicPr>
          <p:nvPr/>
        </p:nvPicPr>
        <p:blipFill>
          <a:blip r:embed="rId4"/>
          <a:stretch>
            <a:fillRect/>
          </a:stretch>
        </p:blipFill>
        <p:spPr>
          <a:xfrm>
            <a:off x="4191000" y="1752600"/>
            <a:ext cx="2415540" cy="2705100"/>
          </a:xfrm>
          <a:prstGeom prst="rect">
            <a:avLst/>
          </a:prstGeom>
        </p:spPr>
      </p:pic>
      <p:pic>
        <p:nvPicPr>
          <p:cNvPr id="11" name="Picture 10" descr="vedha output3"/>
          <p:cNvPicPr>
            <a:picLocks noChangeAspect="1"/>
          </p:cNvPicPr>
          <p:nvPr/>
        </p:nvPicPr>
        <p:blipFill>
          <a:blip r:embed="rId5"/>
          <a:stretch>
            <a:fillRect/>
          </a:stretch>
        </p:blipFill>
        <p:spPr>
          <a:xfrm>
            <a:off x="7086600" y="1676400"/>
            <a:ext cx="2407920" cy="27584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23" name="Subtitle 22"/>
          <p:cNvSpPr>
            <a:spLocks noGrp="1"/>
          </p:cNvSpPr>
          <p:nvPr>
            <p:ph type="subTitle" idx="4"/>
          </p:nvPr>
        </p:nvSpPr>
        <p:spPr>
          <a:xfrm>
            <a:off x="1127760" y="1694815"/>
            <a:ext cx="8345805" cy="3569970"/>
          </a:xfrm>
        </p:spPr>
        <p:txBody>
          <a:bodyPr>
            <a:noAutofit/>
          </a:bodyPr>
          <a:lstStyle/>
          <a:p>
            <a:pPr algn="just"/>
            <a:r>
              <a:rPr lang="en-US">
                <a:latin typeface="SimSun" panose="02010600030101010101" pitchFamily="2" charset="-122"/>
                <a:ea typeface="SimSun" panose="02010600030101010101" pitchFamily="2" charset="-122"/>
                <a:cs typeface="Times New Roman" panose="02020603050405020304" charset="0"/>
              </a:rPr>
              <a:t>Keyloggers are a type of malicious software (malware) designed to record and capture every keystroke made on a computer's keyboard. They are often used by cybercriminals to steal sensitive information such as passwords, credit card numbers, and other personal data. Keyloggers can be hardware-based or software-based</a:t>
            </a:r>
            <a:r>
              <a:rPr lang="en-GB" altLang="en-US">
                <a:latin typeface="SimSun" panose="02010600030101010101" pitchFamily="2" charset="-122"/>
                <a:ea typeface="SimSun" panose="02010600030101010101" pitchFamily="2" charset="-122"/>
                <a:cs typeface="Times New Roman" panose="02020603050405020304" charset="0"/>
              </a:rPr>
              <a:t>.</a:t>
            </a:r>
            <a:endParaRPr lang="en-US">
              <a:latin typeface="SimSun" panose="02010600030101010101" pitchFamily="2" charset="-122"/>
              <a:ea typeface="SimSun" panose="02010600030101010101" pitchFamily="2" charset="-122"/>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r>
              <a:rPr lang="en-US" b="1">
                <a:latin typeface="Segoe UI Black" panose="020B0A02040204020203" charset="0"/>
                <a:cs typeface="Segoe UI Black" panose="020B0A02040204020203" charset="0"/>
              </a:rPr>
              <a:t>Hardware Keyloggers:</a:t>
            </a:r>
            <a:r>
              <a:rPr lang="en-US">
                <a:latin typeface="SimSun" panose="02010600030101010101" pitchFamily="2" charset="-122"/>
                <a:ea typeface="SimSun" panose="02010600030101010101" pitchFamily="2" charset="-122"/>
                <a:cs typeface="Times New Roman" panose="02020603050405020304" charset="0"/>
              </a:rPr>
              <a:t> These are physical devices that are plugged into the keyboard or installed within the computer's hardware. They capture keystrokes directly from the keyboard.</a:t>
            </a:r>
          </a:p>
          <a:p>
            <a:pPr algn="just"/>
            <a:endParaRPr lang="en-US">
              <a:latin typeface="Segoe UI Black" panose="020B0A02040204020203" charset="0"/>
              <a:ea typeface="SimSun" panose="02010600030101010101" pitchFamily="2" charset="-122"/>
              <a:cs typeface="Segoe UI Black" panose="020B0A02040204020203" charset="0"/>
            </a:endParaRPr>
          </a:p>
          <a:p>
            <a:pPr algn="just"/>
            <a:r>
              <a:rPr lang="en-US" b="1">
                <a:latin typeface="Segoe UI Black" panose="020B0A02040204020203" charset="0"/>
                <a:cs typeface="Segoe UI Black" panose="020B0A02040204020203" charset="0"/>
              </a:rPr>
              <a:t>Software Keyloggers:</a:t>
            </a:r>
            <a:r>
              <a:rPr lang="en-US">
                <a:latin typeface="Segoe UI Black" panose="020B0A02040204020203" charset="0"/>
                <a:cs typeface="Segoe UI Black" panose="020B0A02040204020203" charset="0"/>
              </a:rPr>
              <a:t> </a:t>
            </a:r>
            <a:r>
              <a:rPr lang="en-US">
                <a:latin typeface="SimSun" panose="02010600030101010101" pitchFamily="2" charset="-122"/>
                <a:ea typeface="SimSun" panose="02010600030101010101" pitchFamily="2" charset="-122"/>
                <a:cs typeface="Times New Roman" panose="02020603050405020304" charset="0"/>
              </a:rPr>
              <a:t>These are programs that run silently in the background, recording keystrokes and sending the captured data to an attacker. They can be installed through malicious downloads, phishing emails, or exploit vulnerabilities in software.</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a:xfrm>
            <a:off x="1127760" y="762000"/>
            <a:ext cx="5397500" cy="669925"/>
          </a:xfrm>
          <a:prstGeom prst="rect">
            <a:avLst/>
          </a:prstGeom>
        </p:spPr>
        <p:txBody>
          <a:bodyPr vert="horz" wrap="square" lIns="0" tIns="16510" rIns="0" bIns="0" rtlCol="0">
            <a:spAutoFit/>
          </a:bodyPr>
          <a:lstStyle/>
          <a:p>
            <a:pPr marL="12700">
              <a:lnSpc>
                <a:spcPct val="100000"/>
              </a:lnSpc>
              <a:spcBef>
                <a:spcPts val="130"/>
              </a:spcBef>
            </a:pPr>
            <a:r>
              <a:rPr lang="en-IN" sz="4250">
                <a:latin typeface="Bahnschrift SemiBold" panose="020B0502040204020203" charset="0"/>
                <a:cs typeface="Bahnschrift SemiBold" panose="020B0502040204020203" charset="0"/>
              </a:rPr>
              <a:t>KeyLogger&amp;Security</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23" name="Subtitle 22"/>
          <p:cNvSpPr>
            <a:spLocks noGrp="1"/>
          </p:cNvSpPr>
          <p:nvPr>
            <p:ph type="subTitle" idx="4"/>
          </p:nvPr>
        </p:nvSpPr>
        <p:spPr>
          <a:xfrm>
            <a:off x="1828800" y="1433195"/>
            <a:ext cx="8534400" cy="3028315"/>
          </a:xfrm>
        </p:spPr>
        <p:txBody>
          <a:bodyPr>
            <a:noAutofit/>
          </a:bodyPr>
          <a:lstStyle/>
          <a:p>
            <a:pPr marL="342900" indent="-342900">
              <a:buAutoNum type="arabicPeriod"/>
            </a:pPr>
            <a:r>
              <a:rPr lang="en-US" sz="2400">
                <a:latin typeface="SimSun" panose="02010600030101010101" pitchFamily="2" charset="-122"/>
                <a:ea typeface="SimSun" panose="02010600030101010101" pitchFamily="2" charset="-122"/>
                <a:cs typeface="Times New Roman" panose="02020603050405020304" charset="0"/>
              </a:rPr>
              <a:t>Problem statement</a:t>
            </a:r>
          </a:p>
          <a:p>
            <a:pPr marL="342900" indent="-342900">
              <a:buAutoNum type="arabicPeriod"/>
            </a:pPr>
            <a:r>
              <a:rPr lang="en-US" sz="2400">
                <a:latin typeface="SimSun" panose="02010600030101010101" pitchFamily="2" charset="-122"/>
                <a:ea typeface="SimSun" panose="02010600030101010101" pitchFamily="2" charset="-122"/>
                <a:cs typeface="Times New Roman" panose="02020603050405020304" charset="0"/>
              </a:rPr>
              <a:t>Project overview</a:t>
            </a:r>
          </a:p>
          <a:p>
            <a:pPr marL="342900" indent="-342900">
              <a:buAutoNum type="arabicPeriod"/>
            </a:pPr>
            <a:r>
              <a:rPr lang="en-US" sz="2400">
                <a:latin typeface="SimSun" panose="02010600030101010101" pitchFamily="2" charset="-122"/>
                <a:ea typeface="SimSun" panose="02010600030101010101" pitchFamily="2" charset="-122"/>
                <a:cs typeface="Times New Roman" panose="02020603050405020304" charset="0"/>
              </a:rPr>
              <a:t>Who are the end users?</a:t>
            </a:r>
          </a:p>
          <a:p>
            <a:pPr marL="342900" indent="-342900">
              <a:buAutoNum type="arabicPeriod"/>
            </a:pPr>
            <a:r>
              <a:rPr lang="en-US" sz="2400">
                <a:latin typeface="SimSun" panose="02010600030101010101" pitchFamily="2" charset="-122"/>
                <a:ea typeface="SimSun" panose="02010600030101010101" pitchFamily="2" charset="-122"/>
                <a:cs typeface="Times New Roman" panose="02020603050405020304" charset="0"/>
              </a:rPr>
              <a:t>Solution and its value proposition</a:t>
            </a:r>
          </a:p>
          <a:p>
            <a:pPr marL="342900" indent="-342900">
              <a:buAutoNum type="arabicPeriod"/>
            </a:pPr>
            <a:r>
              <a:rPr lang="en-US" sz="2400">
                <a:latin typeface="SimSun" panose="02010600030101010101" pitchFamily="2" charset="-122"/>
                <a:ea typeface="SimSun" panose="02010600030101010101" pitchFamily="2" charset="-122"/>
                <a:cs typeface="Times New Roman" panose="02020603050405020304" charset="0"/>
              </a:rPr>
              <a:t>The wow in your solution</a:t>
            </a:r>
          </a:p>
          <a:p>
            <a:pPr marL="342900" indent="-342900">
              <a:buAutoNum type="arabicPeriod"/>
            </a:pPr>
            <a:r>
              <a:rPr lang="en-US" sz="2400">
                <a:latin typeface="SimSun" panose="02010600030101010101" pitchFamily="2" charset="-122"/>
                <a:ea typeface="SimSun" panose="02010600030101010101" pitchFamily="2" charset="-122"/>
                <a:cs typeface="Times New Roman" panose="02020603050405020304" charset="0"/>
              </a:rPr>
              <a:t>Modelling</a:t>
            </a:r>
          </a:p>
          <a:p>
            <a:pPr marL="342900" indent="-342900">
              <a:buAutoNum type="arabicPeriod"/>
            </a:pPr>
            <a:r>
              <a:rPr lang="en-US" sz="2400">
                <a:latin typeface="SimSun" panose="02010600030101010101" pitchFamily="2" charset="-122"/>
                <a:ea typeface="SimSun" panose="02010600030101010101" pitchFamily="2" charset="-122"/>
                <a:cs typeface="Times New Roman" panose="02020603050405020304" charset="0"/>
              </a:rPr>
              <a:t>Results</a:t>
            </a:r>
          </a:p>
          <a:p>
            <a:pPr marL="342900" indent="-342900">
              <a:buAutoNum type="arabicPeriod"/>
            </a:pPr>
            <a:r>
              <a:rPr lang="en-US" sz="2400">
                <a:latin typeface="SimSun" panose="02010600030101010101" pitchFamily="2" charset="-122"/>
                <a:ea typeface="SimSun" panose="02010600030101010101" pitchFamily="2" charset="-122"/>
                <a:cs typeface="Times New Roman" panose="02020603050405020304" charset="0"/>
              </a:rPr>
              <a:t>Project Link</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3195"/>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ctrTitle"/>
          </p:nvPr>
        </p:nvSpPr>
        <p:spPr>
          <a:xfrm>
            <a:off x="739775" y="445388"/>
            <a:ext cx="2357120" cy="505460"/>
          </a:xfrm>
          <a:prstGeom prst="rect">
            <a:avLst/>
          </a:prstGeom>
        </p:spPr>
        <p:txBody>
          <a:bodyPr vert="horz" wrap="square" lIns="0" tIns="13335" rIns="0" bIns="0" rtlCol="0">
            <a:spAutoFit/>
          </a:bodyPr>
          <a:lstStyle/>
          <a:p>
            <a:pPr marL="12700">
              <a:lnSpc>
                <a:spcPct val="100000"/>
              </a:lnSpc>
              <a:spcBef>
                <a:spcPts val="105"/>
              </a:spcBef>
            </a:pPr>
            <a:r>
              <a:rPr spc="25" dirty="0">
                <a:latin typeface="Segoe UI Black" panose="020B0A02040204020203" charset="0"/>
                <a:cs typeface="Segoe UI Black" panose="020B0A02040204020203" charset="0"/>
              </a:rPr>
              <a:t>A</a:t>
            </a:r>
            <a:r>
              <a:rPr spc="-5" dirty="0">
                <a:latin typeface="Segoe UI Black" panose="020B0A02040204020203" charset="0"/>
                <a:cs typeface="Segoe UI Black" panose="020B0A02040204020203" charset="0"/>
              </a:rPr>
              <a:t>G</a:t>
            </a:r>
            <a:r>
              <a:rPr spc="-35" dirty="0">
                <a:latin typeface="Segoe UI Black" panose="020B0A02040204020203" charset="0"/>
                <a:cs typeface="Segoe UI Black" panose="020B0A02040204020203" charset="0"/>
              </a:rPr>
              <a:t>E</a:t>
            </a:r>
            <a:r>
              <a:rPr spc="15" dirty="0">
                <a:latin typeface="Segoe UI Black" panose="020B0A02040204020203" charset="0"/>
                <a:cs typeface="Segoe UI Black" panose="020B0A02040204020203" charset="0"/>
              </a:rPr>
              <a:t>N</a:t>
            </a:r>
            <a:r>
              <a:rPr dirty="0">
                <a:latin typeface="Segoe UI Black" panose="020B0A02040204020203" charset="0"/>
                <a:cs typeface="Segoe UI Black" panose="020B0A02040204020203" charset="0"/>
              </a:rPr>
              <a:t>DA</a:t>
            </a:r>
          </a:p>
        </p:txBody>
      </p:sp>
      <p:sp>
        <p:nvSpPr>
          <p:cNvPr id="22" name="object 22"/>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352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11" name="Subtitle 10"/>
          <p:cNvSpPr>
            <a:spLocks noGrp="1"/>
          </p:cNvSpPr>
          <p:nvPr>
            <p:ph type="subTitle" idx="4"/>
          </p:nvPr>
        </p:nvSpPr>
        <p:spPr>
          <a:xfrm>
            <a:off x="1371600" y="1828800"/>
            <a:ext cx="8168005" cy="4431665"/>
          </a:xfrm>
        </p:spPr>
        <p:txBody>
          <a:bodyPr wrap="square"/>
          <a:lstStyle/>
          <a:p>
            <a:pPr marL="285750" indent="-285750" algn="just">
              <a:buFont typeface="Wingdings" panose="05000000000000000000" charset="0"/>
              <a:buChar char="Ø"/>
            </a:pPr>
            <a:r>
              <a:rPr lang="en-US">
                <a:latin typeface="SimSun" panose="02010600030101010101" pitchFamily="2" charset="-122"/>
                <a:ea typeface="SimSun" panose="02010600030101010101" pitchFamily="2" charset="-122"/>
              </a:rPr>
              <a:t>Keyloggers pose a significant threat to information security by covertly capturing keystrokes to steal sensitive information such as login credentials, financial data, and personal information. These malicious tools can be hardware-based or software-based and are often used by cybercriminals to gain unauthorized access to private accounts and systems. Despite existing security measures, keyloggers continue to evolve, making it challenging to detect and prevent their infiltration.</a:t>
            </a:r>
          </a:p>
          <a:p>
            <a:pPr indent="0" algn="just">
              <a:buFont typeface="Wingdings" panose="05000000000000000000" charset="0"/>
              <a:buNone/>
            </a:pPr>
            <a:endParaRPr lang="en-US">
              <a:latin typeface="SimSun" panose="02010600030101010101" pitchFamily="2" charset="-122"/>
              <a:ea typeface="SimSun" panose="02010600030101010101" pitchFamily="2" charset="-122"/>
            </a:endParaRPr>
          </a:p>
          <a:p>
            <a:pPr marL="285750" indent="-285750" algn="just">
              <a:buFont typeface="Wingdings" panose="05000000000000000000" charset="0"/>
              <a:buChar char="Ø"/>
            </a:pPr>
            <a:r>
              <a:rPr lang="en-US">
                <a:latin typeface="SimSun" panose="02010600030101010101" pitchFamily="2" charset="-122"/>
                <a:ea typeface="SimSun" panose="02010600030101010101" pitchFamily="2" charset="-122"/>
              </a:rPr>
              <a:t>The primary objective is to develop comprehensive and robust solutions that can effectively detect the presence of keyloggers, mitigate their impact, and enhance user awareness to prevent their installation. This involves the integration of advanced detection techniques, proactive security practices, and user education to safeguard sensitive information from being compromised by keylogger attacks.</a:t>
            </a:r>
          </a:p>
        </p:txBody>
      </p:sp>
      <p:sp>
        <p:nvSpPr>
          <p:cNvPr id="7" name="object 7"/>
          <p:cNvSpPr txBox="1">
            <a:spLocks noGrp="1"/>
          </p:cNvSpPr>
          <p:nvPr>
            <p:ph type="ctrTitle"/>
          </p:nvPr>
        </p:nvSpPr>
        <p:spPr>
          <a:xfrm>
            <a:off x="834072" y="575055"/>
            <a:ext cx="5636895" cy="57023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Segoe UI Black" panose="020B0A02040204020203" charset="0"/>
                <a:cs typeface="Segoe UI Black" panose="020B0A02040204020203" charset="0"/>
              </a:rPr>
              <a:t>P</a:t>
            </a:r>
            <a:r>
              <a:rPr sz="3600" spc="15" dirty="0">
                <a:latin typeface="Segoe UI Black" panose="020B0A02040204020203" charset="0"/>
                <a:cs typeface="Segoe UI Black" panose="020B0A02040204020203" charset="0"/>
              </a:rPr>
              <a:t>ROB</a:t>
            </a:r>
            <a:r>
              <a:rPr sz="3600" spc="55" dirty="0">
                <a:latin typeface="Segoe UI Black" panose="020B0A02040204020203" charset="0"/>
                <a:cs typeface="Segoe UI Black" panose="020B0A02040204020203" charset="0"/>
              </a:rPr>
              <a:t>L</a:t>
            </a:r>
            <a:r>
              <a:rPr sz="3600" spc="-20" dirty="0">
                <a:latin typeface="Segoe UI Black" panose="020B0A02040204020203" charset="0"/>
                <a:cs typeface="Segoe UI Black" panose="020B0A02040204020203" charset="0"/>
              </a:rPr>
              <a:t>E</a:t>
            </a:r>
            <a:r>
              <a:rPr sz="3600" spc="20" dirty="0">
                <a:latin typeface="Segoe UI Black" panose="020B0A02040204020203" charset="0"/>
                <a:cs typeface="Segoe UI Black" panose="020B0A02040204020203" charset="0"/>
              </a:rPr>
              <a:t>M</a:t>
            </a:r>
            <a:r>
              <a:rPr sz="3600" dirty="0">
                <a:latin typeface="Segoe UI Black" panose="020B0A02040204020203" charset="0"/>
                <a:cs typeface="Segoe UI Black" panose="020B0A02040204020203" charset="0"/>
              </a:rPr>
              <a:t>	</a:t>
            </a:r>
            <a:r>
              <a:rPr sz="3600" spc="10" dirty="0">
                <a:latin typeface="Segoe UI Black" panose="020B0A02040204020203" charset="0"/>
                <a:cs typeface="Segoe UI Black" panose="020B0A02040204020203" charset="0"/>
              </a:rPr>
              <a:t>S</a:t>
            </a:r>
            <a:r>
              <a:rPr sz="3600" spc="-370" dirty="0">
                <a:latin typeface="Segoe UI Black" panose="020B0A02040204020203" charset="0"/>
                <a:cs typeface="Segoe UI Black" panose="020B0A02040204020203" charset="0"/>
              </a:rPr>
              <a:t>T</a:t>
            </a:r>
            <a:r>
              <a:rPr sz="3600" spc="-375" dirty="0">
                <a:latin typeface="Segoe UI Black" panose="020B0A02040204020203" charset="0"/>
                <a:cs typeface="Segoe UI Black" panose="020B0A02040204020203" charset="0"/>
              </a:rPr>
              <a:t>A</a:t>
            </a:r>
            <a:r>
              <a:rPr sz="3600" spc="15" dirty="0">
                <a:latin typeface="Segoe UI Black" panose="020B0A02040204020203" charset="0"/>
                <a:cs typeface="Segoe UI Black" panose="020B0A02040204020203" charset="0"/>
              </a:rPr>
              <a:t>T</a:t>
            </a:r>
            <a:r>
              <a:rPr sz="3600" spc="-10" dirty="0">
                <a:latin typeface="Segoe UI Black" panose="020B0A02040204020203" charset="0"/>
                <a:cs typeface="Segoe UI Black" panose="020B0A02040204020203" charset="0"/>
              </a:rPr>
              <a:t>E</a:t>
            </a:r>
            <a:r>
              <a:rPr sz="3600" spc="-20" dirty="0">
                <a:latin typeface="Segoe UI Black" panose="020B0A02040204020203" charset="0"/>
                <a:cs typeface="Segoe UI Black" panose="020B0A02040204020203" charset="0"/>
              </a:rPr>
              <a:t>ME</a:t>
            </a:r>
            <a:r>
              <a:rPr sz="3600" spc="10" dirty="0">
                <a:latin typeface="Segoe UI Black" panose="020B0A02040204020203" charset="0"/>
                <a:cs typeface="Segoe UI Black" panose="020B0A02040204020203" charset="0"/>
              </a:rPr>
              <a:t>NT</a:t>
            </a:r>
            <a:endParaRPr sz="3600">
              <a:latin typeface="Segoe UI Black" panose="020B0A02040204020203" charset="0"/>
              <a:cs typeface="Segoe UI Black" panose="020B0A02040204020203"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11" name="Subtitle 10"/>
          <p:cNvSpPr>
            <a:spLocks noGrp="1"/>
          </p:cNvSpPr>
          <p:nvPr>
            <p:ph type="subTitle" idx="4"/>
          </p:nvPr>
        </p:nvSpPr>
        <p:spPr>
          <a:xfrm>
            <a:off x="1143000" y="1600200"/>
            <a:ext cx="8009890" cy="3970020"/>
          </a:xfrm>
        </p:spPr>
        <p:txBody>
          <a:bodyPr wrap="square"/>
          <a:lstStyle/>
          <a:p>
            <a:pPr algn="just"/>
            <a:r>
              <a:rPr lang="en-US" sz="2000" b="1">
                <a:latin typeface="Segoe UI Black" panose="020B0A02040204020203" charset="0"/>
                <a:cs typeface="Segoe UI Black" panose="020B0A02040204020203" charset="0"/>
              </a:rPr>
              <a:t>Objective:</a:t>
            </a:r>
          </a:p>
          <a:p>
            <a:pPr algn="just"/>
            <a:r>
              <a:rPr lang="en-US">
                <a:latin typeface="SimSun" panose="02010600030101010101" pitchFamily="2" charset="-122"/>
                <a:ea typeface="SimSun" panose="02010600030101010101" pitchFamily="2" charset="-122"/>
                <a:cs typeface="Times New Roman" panose="02020603050405020304" charset="0"/>
              </a:rPr>
              <a:t>Develop solutions to identify, mitigate, and prevent keylogger attacks, protecting sensitive information.</a:t>
            </a:r>
          </a:p>
          <a:p>
            <a:pPr algn="just"/>
            <a:endParaRPr lang="en-US" sz="2000" b="1">
              <a:latin typeface="Times New Roman" panose="02020603050405020304" charset="0"/>
              <a:cs typeface="Times New Roman" panose="02020603050405020304" charset="0"/>
            </a:endParaRPr>
          </a:p>
          <a:p>
            <a:pPr algn="just"/>
            <a:r>
              <a:rPr lang="en-US" sz="2000" b="1">
                <a:latin typeface="Segoe UI Black" panose="020B0A02040204020203" charset="0"/>
                <a:cs typeface="Segoe UI Black" panose="020B0A02040204020203" charset="0"/>
              </a:rPr>
              <a:t>Key Components:</a:t>
            </a:r>
          </a:p>
          <a:p>
            <a:pPr marL="342900" indent="-342900" algn="just">
              <a:buFont typeface="+mj-lt"/>
              <a:buAutoNum type="arabicPeriod"/>
            </a:pPr>
            <a:r>
              <a:rPr lang="en-US" b="1">
                <a:latin typeface="Segoe UI Black" panose="020B0A02040204020203" charset="0"/>
                <a:cs typeface="Segoe UI Black" panose="020B0A02040204020203" charset="0"/>
              </a:rPr>
              <a:t>Detection Mechanisms:</a:t>
            </a:r>
            <a:r>
              <a:rPr lang="en-US">
                <a:latin typeface="Times New Roman" panose="02020603050405020304" charset="0"/>
                <a:cs typeface="Times New Roman" panose="02020603050405020304" charset="0"/>
              </a:rPr>
              <a:t> </a:t>
            </a:r>
            <a:r>
              <a:rPr lang="en-US">
                <a:latin typeface="SimSun" panose="02010600030101010101" pitchFamily="2" charset="-122"/>
                <a:ea typeface="SimSun" panose="02010600030101010101" pitchFamily="2" charset="-122"/>
                <a:cs typeface="Times New Roman" panose="02020603050405020304" charset="0"/>
              </a:rPr>
              <a:t>Enhance antivirus software, use machine learning for behavioral analysis, and detect hardware keyloggers.</a:t>
            </a:r>
          </a:p>
          <a:p>
            <a:pPr marL="342900" indent="-342900" algn="just">
              <a:buFont typeface="+mj-lt"/>
              <a:buAutoNum type="arabicPeriod"/>
            </a:pPr>
            <a:r>
              <a:rPr lang="en-US" b="1">
                <a:latin typeface="Segoe UI Black" panose="020B0A02040204020203" charset="0"/>
                <a:cs typeface="Segoe UI Black" panose="020B0A02040204020203" charset="0"/>
              </a:rPr>
              <a:t>Preventive Measures:</a:t>
            </a:r>
            <a:r>
              <a:rPr lang="en-US">
                <a:latin typeface="Segoe UI Black" panose="020B0A02040204020203" charset="0"/>
                <a:cs typeface="Segoe UI Black" panose="020B0A02040204020203" charset="0"/>
              </a:rPr>
              <a:t> </a:t>
            </a:r>
            <a:r>
              <a:rPr lang="en-US">
                <a:latin typeface="SimSun" panose="02010600030101010101" pitchFamily="2" charset="-122"/>
                <a:ea typeface="SimSun" panose="02010600030101010101" pitchFamily="2" charset="-122"/>
                <a:cs typeface="Times New Roman" panose="02020603050405020304" charset="0"/>
              </a:rPr>
              <a:t>Regular software updates, firewall configurations, and secure authentication with 2FA and password managers.</a:t>
            </a:r>
          </a:p>
          <a:p>
            <a:pPr marL="342900" indent="-342900" algn="just">
              <a:buFont typeface="+mj-lt"/>
              <a:buAutoNum type="arabicPeriod"/>
            </a:pPr>
            <a:r>
              <a:rPr lang="en-US" b="1">
                <a:latin typeface="Segoe UI Black" panose="020B0A02040204020203" charset="0"/>
                <a:cs typeface="Segoe UI Black" panose="020B0A02040204020203" charset="0"/>
              </a:rPr>
              <a:t>User Education:</a:t>
            </a:r>
            <a:r>
              <a:rPr lang="en-US">
                <a:latin typeface="Times New Roman" panose="02020603050405020304" charset="0"/>
                <a:cs typeface="Times New Roman" panose="02020603050405020304" charset="0"/>
              </a:rPr>
              <a:t> </a:t>
            </a:r>
            <a:r>
              <a:rPr lang="en-US">
                <a:latin typeface="SimSun" panose="02010600030101010101" pitchFamily="2" charset="-122"/>
                <a:ea typeface="SimSun" panose="02010600030101010101" pitchFamily="2" charset="-122"/>
                <a:cs typeface="Times New Roman" panose="02020603050405020304" charset="0"/>
              </a:rPr>
              <a:t>Conduct training programs and awareness campaigns on phishing and safe practices.</a:t>
            </a:r>
          </a:p>
          <a:p>
            <a:pPr marL="342900" indent="-342900" algn="just">
              <a:buFont typeface="+mj-lt"/>
              <a:buAutoNum type="arabicPeriod"/>
            </a:pPr>
            <a:r>
              <a:rPr lang="en-US" b="1">
                <a:latin typeface="Segoe UI Black" panose="020B0A02040204020203" charset="0"/>
                <a:cs typeface="Segoe UI Black" panose="020B0A02040204020203" charset="0"/>
              </a:rPr>
              <a:t>Response Protocols:</a:t>
            </a:r>
            <a:r>
              <a:rPr lang="en-US">
                <a:latin typeface="Times New Roman" panose="02020603050405020304" charset="0"/>
                <a:cs typeface="Times New Roman" panose="02020603050405020304" charset="0"/>
              </a:rPr>
              <a:t> </a:t>
            </a:r>
            <a:r>
              <a:rPr lang="en-US">
                <a:latin typeface="SimSun" panose="02010600030101010101" pitchFamily="2" charset="-122"/>
                <a:ea typeface="SimSun" panose="02010600030101010101" pitchFamily="2" charset="-122"/>
                <a:cs typeface="Times New Roman" panose="02020603050405020304" charset="0"/>
              </a:rPr>
              <a:t>Implement incident response plans, continuous monitoring, and regular security audits.</a:t>
            </a:r>
          </a:p>
        </p:txBody>
      </p:sp>
      <p:sp>
        <p:nvSpPr>
          <p:cNvPr id="7" name="object 7"/>
          <p:cNvSpPr txBox="1">
            <a:spLocks noGrp="1"/>
          </p:cNvSpPr>
          <p:nvPr>
            <p:ph type="ctrTitle"/>
          </p:nvPr>
        </p:nvSpPr>
        <p:spPr>
          <a:xfrm>
            <a:off x="739775" y="829627"/>
            <a:ext cx="5263515" cy="57023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a:latin typeface="Segoe UI Black" panose="020B0A02040204020203" charset="0"/>
                <a:cs typeface="Segoe UI Black" panose="020B0A02040204020203" charset="0"/>
              </a:rPr>
              <a:t>PROJECT</a:t>
            </a:r>
            <a:r>
              <a:rPr lang="en-IN" sz="3600" spc="5" dirty="0">
                <a:latin typeface="Segoe UI Black" panose="020B0A02040204020203" charset="0"/>
                <a:cs typeface="Segoe UI Black" panose="020B0A02040204020203" charset="0"/>
              </a:rPr>
              <a:t> </a:t>
            </a:r>
            <a:r>
              <a:rPr sz="3600" spc="-20" dirty="0">
                <a:latin typeface="Segoe UI Black" panose="020B0A02040204020203" charset="0"/>
                <a:cs typeface="Segoe UI Black" panose="020B0A02040204020203" charset="0"/>
              </a:rPr>
              <a:t>OVERVIEW</a:t>
            </a:r>
            <a:endParaRPr sz="3600">
              <a:latin typeface="Segoe UI Black" panose="020B0A02040204020203" charset="0"/>
              <a:cs typeface="Segoe UI Black" panose="020B0A02040204020203"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Subtitle 9"/>
          <p:cNvSpPr>
            <a:spLocks noGrp="1"/>
          </p:cNvSpPr>
          <p:nvPr>
            <p:ph type="subTitle" idx="4"/>
          </p:nvPr>
        </p:nvSpPr>
        <p:spPr>
          <a:xfrm>
            <a:off x="1276350" y="1219200"/>
            <a:ext cx="8355965" cy="4681855"/>
          </a:xfrm>
        </p:spPr>
        <p:txBody>
          <a:bodyPr>
            <a:noAutofit/>
          </a:bodyPr>
          <a:lstStyle/>
          <a:p>
            <a:pPr algn="just"/>
            <a:r>
              <a:rPr lang="en-US" b="1">
                <a:latin typeface="Segoe UI Black" panose="020B0A02040204020203" charset="0"/>
                <a:cs typeface="Segoe UI Black" panose="020B0A02040204020203" charset="0"/>
              </a:rPr>
              <a:t>Cybercriminals:</a:t>
            </a:r>
            <a:r>
              <a:rPr lang="en-US">
                <a:latin typeface="Times New Roman" panose="02020603050405020304" charset="0"/>
                <a:cs typeface="Times New Roman" panose="02020603050405020304" charset="0"/>
              </a:rPr>
              <a:t> </a:t>
            </a:r>
            <a:r>
              <a:rPr lang="en-US">
                <a:latin typeface="SimSun" panose="02010600030101010101" pitchFamily="2" charset="-122"/>
                <a:ea typeface="SimSun" panose="02010600030101010101" pitchFamily="2" charset="-122"/>
                <a:cs typeface="Times New Roman" panose="02020603050405020304" charset="0"/>
              </a:rPr>
              <a:t>The primary end users, using keyloggers to steal sensitive information such as login credentials, credit card numbers, and personal data for financial gain or identity theft.</a:t>
            </a:r>
          </a:p>
          <a:p>
            <a:pPr algn="just"/>
            <a:endParaRPr lang="en-US">
              <a:latin typeface="Times New Roman" panose="02020603050405020304" charset="0"/>
              <a:cs typeface="Times New Roman" panose="02020603050405020304" charset="0"/>
            </a:endParaRPr>
          </a:p>
          <a:p>
            <a:pPr algn="just"/>
            <a:r>
              <a:rPr lang="en-US" b="1">
                <a:latin typeface="Segoe UI Black" panose="020B0A02040204020203" charset="0"/>
                <a:cs typeface="Segoe UI Black" panose="020B0A02040204020203" charset="0"/>
              </a:rPr>
              <a:t>Industrial Spies:</a:t>
            </a:r>
            <a:r>
              <a:rPr lang="en-US">
                <a:latin typeface="Times New Roman" panose="02020603050405020304" charset="0"/>
                <a:cs typeface="Times New Roman" panose="02020603050405020304" charset="0"/>
              </a:rPr>
              <a:t> </a:t>
            </a:r>
            <a:r>
              <a:rPr lang="en-US">
                <a:latin typeface="SimSun" panose="02010600030101010101" pitchFamily="2" charset="-122"/>
                <a:ea typeface="SimSun" panose="02010600030101010101" pitchFamily="2" charset="-122"/>
                <a:cs typeface="Times New Roman" panose="02020603050405020304" charset="0"/>
              </a:rPr>
              <a:t>Individuals or entities using keyloggers to gather confidential business information, trade secrets, and competitive intelligence from rival companies.</a:t>
            </a:r>
          </a:p>
          <a:p>
            <a:pPr algn="just"/>
            <a:endParaRPr lang="en-US">
              <a:latin typeface="SimSun" panose="02010600030101010101" pitchFamily="2" charset="-122"/>
              <a:ea typeface="SimSun" panose="02010600030101010101" pitchFamily="2" charset="-122"/>
              <a:cs typeface="Times New Roman" panose="02020603050405020304" charset="0"/>
            </a:endParaRPr>
          </a:p>
          <a:p>
            <a:pPr algn="just"/>
            <a:r>
              <a:rPr lang="en-US" b="1">
                <a:latin typeface="Segoe UI Black" panose="020B0A02040204020203" charset="0"/>
                <a:cs typeface="Segoe UI Black" panose="020B0A02040204020203" charset="0"/>
              </a:rPr>
              <a:t>Disgruntled Employees:</a:t>
            </a:r>
            <a:r>
              <a:rPr lang="en-US">
                <a:latin typeface="Times New Roman" panose="02020603050405020304" charset="0"/>
                <a:cs typeface="Times New Roman" panose="02020603050405020304" charset="0"/>
              </a:rPr>
              <a:t> </a:t>
            </a:r>
            <a:r>
              <a:rPr lang="en-US">
                <a:latin typeface="SimSun" panose="02010600030101010101" pitchFamily="2" charset="-122"/>
                <a:ea typeface="SimSun" panose="02010600030101010101" pitchFamily="2" charset="-122"/>
                <a:cs typeface="Times New Roman" panose="02020603050405020304" charset="0"/>
              </a:rPr>
              <a:t>Employees who may use keyloggers to collect sensitive information from their employers for sabotage, theft, or personal revenge.</a:t>
            </a:r>
          </a:p>
          <a:p>
            <a:pPr algn="just"/>
            <a:endParaRPr lang="en-US">
              <a:latin typeface="Times New Roman" panose="02020603050405020304" charset="0"/>
              <a:cs typeface="Times New Roman" panose="02020603050405020304" charset="0"/>
            </a:endParaRPr>
          </a:p>
          <a:p>
            <a:pPr algn="just"/>
            <a:r>
              <a:rPr lang="en-US" b="1">
                <a:latin typeface="Segoe UI Black" panose="020B0A02040204020203" charset="0"/>
                <a:cs typeface="Segoe UI Black" panose="020B0A02040204020203" charset="0"/>
              </a:rPr>
              <a:t>Governments and Intelligence Agencies:</a:t>
            </a:r>
            <a:r>
              <a:rPr lang="en-US" b="1">
                <a:latin typeface="Times New Roman" panose="02020603050405020304" charset="0"/>
                <a:cs typeface="Times New Roman" panose="02020603050405020304" charset="0"/>
              </a:rPr>
              <a:t> </a:t>
            </a:r>
            <a:r>
              <a:rPr lang="en-US">
                <a:latin typeface="SimSun" panose="02010600030101010101" pitchFamily="2" charset="-122"/>
                <a:ea typeface="SimSun" panose="02010600030101010101" pitchFamily="2" charset="-122"/>
                <a:cs typeface="Times New Roman" panose="02020603050405020304" charset="0"/>
              </a:rPr>
              <a:t>Entities using keyloggers for surveillance and intelligence gathering on individuals or groups of interest, both domestically and internationally.</a:t>
            </a:r>
          </a:p>
          <a:p>
            <a:pPr algn="just"/>
            <a:endParaRPr lang="en-US">
              <a:latin typeface="SimSun" panose="02010600030101010101" pitchFamily="2" charset="-122"/>
              <a:ea typeface="SimSun" panose="02010600030101010101" pitchFamily="2" charset="-122"/>
              <a:cs typeface="Times New Roman" panose="02020603050405020304" charset="0"/>
            </a:endParaRPr>
          </a:p>
          <a:p>
            <a:pPr algn="just"/>
            <a:r>
              <a:rPr lang="en-US" b="1">
                <a:latin typeface="Segoe UI Black" panose="020B0A02040204020203" charset="0"/>
                <a:cs typeface="Segoe UI Black" panose="020B0A02040204020203" charset="0"/>
              </a:rPr>
              <a:t>Private Investigators:</a:t>
            </a:r>
            <a:r>
              <a:rPr lang="en-US" b="1">
                <a:latin typeface="Times New Roman" panose="02020603050405020304" charset="0"/>
                <a:cs typeface="Times New Roman" panose="02020603050405020304" charset="0"/>
              </a:rPr>
              <a:t> </a:t>
            </a:r>
            <a:r>
              <a:rPr lang="en-US">
                <a:latin typeface="SimSun" panose="02010600030101010101" pitchFamily="2" charset="-122"/>
                <a:ea typeface="SimSun" panose="02010600030101010101" pitchFamily="2" charset="-122"/>
                <a:cs typeface="Times New Roman" panose="02020603050405020304" charset="0"/>
              </a:rPr>
              <a:t>Individuals who might use keyloggers in investigations to monitor and gather evidence on suspects, often in cases of fraud, infidelity, or other personal matters.</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xfrm>
            <a:off x="1143254" y="609345"/>
            <a:ext cx="5800851" cy="447040"/>
          </a:xfrm>
          <a:prstGeom prst="rect">
            <a:avLst/>
          </a:prstGeom>
        </p:spPr>
        <p:txBody>
          <a:bodyPr vert="horz" wrap="square" lIns="0" tIns="16510" rIns="0" bIns="0" rtlCol="0">
            <a:spAutoFit/>
          </a:bodyPr>
          <a:lstStyle/>
          <a:p>
            <a:pPr marL="12700">
              <a:lnSpc>
                <a:spcPct val="100000"/>
              </a:lnSpc>
              <a:spcBef>
                <a:spcPts val="130"/>
              </a:spcBef>
            </a:pPr>
            <a:r>
              <a:rPr sz="2800" spc="25" dirty="0">
                <a:latin typeface="Segoe UI Black" panose="020B0A02040204020203" charset="0"/>
                <a:cs typeface="Segoe UI Black" panose="020B0A02040204020203" charset="0"/>
              </a:rPr>
              <a:t>W</a:t>
            </a:r>
            <a:r>
              <a:rPr sz="2800" spc="-20" dirty="0">
                <a:latin typeface="Segoe UI Black" panose="020B0A02040204020203" charset="0"/>
                <a:cs typeface="Segoe UI Black" panose="020B0A02040204020203" charset="0"/>
              </a:rPr>
              <a:t>H</a:t>
            </a:r>
            <a:r>
              <a:rPr sz="2800" spc="20" dirty="0">
                <a:latin typeface="Segoe UI Black" panose="020B0A02040204020203" charset="0"/>
                <a:cs typeface="Segoe UI Black" panose="020B0A02040204020203" charset="0"/>
              </a:rPr>
              <a:t>O</a:t>
            </a:r>
            <a:r>
              <a:rPr sz="2800" spc="-235" dirty="0">
                <a:latin typeface="Segoe UI Black" panose="020B0A02040204020203" charset="0"/>
                <a:cs typeface="Segoe UI Black" panose="020B0A02040204020203" charset="0"/>
              </a:rPr>
              <a:t> </a:t>
            </a:r>
            <a:r>
              <a:rPr sz="2800" spc="-10" dirty="0">
                <a:latin typeface="Segoe UI Black" panose="020B0A02040204020203" charset="0"/>
                <a:cs typeface="Segoe UI Black" panose="020B0A02040204020203" charset="0"/>
              </a:rPr>
              <a:t>AR</a:t>
            </a:r>
            <a:r>
              <a:rPr sz="2800" spc="15" dirty="0">
                <a:latin typeface="Segoe UI Black" panose="020B0A02040204020203" charset="0"/>
                <a:cs typeface="Segoe UI Black" panose="020B0A02040204020203" charset="0"/>
              </a:rPr>
              <a:t>E</a:t>
            </a:r>
            <a:r>
              <a:rPr sz="2800" spc="-35" dirty="0">
                <a:latin typeface="Segoe UI Black" panose="020B0A02040204020203" charset="0"/>
                <a:cs typeface="Segoe UI Black" panose="020B0A02040204020203" charset="0"/>
              </a:rPr>
              <a:t> </a:t>
            </a:r>
            <a:r>
              <a:rPr sz="2800" spc="-10" dirty="0">
                <a:latin typeface="Segoe UI Black" panose="020B0A02040204020203" charset="0"/>
                <a:cs typeface="Segoe UI Black" panose="020B0A02040204020203" charset="0"/>
              </a:rPr>
              <a:t>T</a:t>
            </a:r>
            <a:r>
              <a:rPr sz="2800" spc="-15" dirty="0">
                <a:latin typeface="Segoe UI Black" panose="020B0A02040204020203" charset="0"/>
                <a:cs typeface="Segoe UI Black" panose="020B0A02040204020203" charset="0"/>
              </a:rPr>
              <a:t>H</a:t>
            </a:r>
            <a:r>
              <a:rPr sz="2800" spc="15" dirty="0">
                <a:latin typeface="Segoe UI Black" panose="020B0A02040204020203" charset="0"/>
                <a:cs typeface="Segoe UI Black" panose="020B0A02040204020203" charset="0"/>
              </a:rPr>
              <a:t>E</a:t>
            </a:r>
            <a:r>
              <a:rPr sz="2800" spc="-35" dirty="0">
                <a:latin typeface="Segoe UI Black" panose="020B0A02040204020203" charset="0"/>
                <a:cs typeface="Segoe UI Black" panose="020B0A02040204020203" charset="0"/>
              </a:rPr>
              <a:t> </a:t>
            </a:r>
            <a:r>
              <a:rPr sz="2800" spc="-20" dirty="0">
                <a:latin typeface="Segoe UI Black" panose="020B0A02040204020203" charset="0"/>
                <a:cs typeface="Segoe UI Black" panose="020B0A02040204020203" charset="0"/>
              </a:rPr>
              <a:t>E</a:t>
            </a:r>
            <a:r>
              <a:rPr sz="2800" spc="30" dirty="0">
                <a:latin typeface="Segoe UI Black" panose="020B0A02040204020203" charset="0"/>
                <a:cs typeface="Segoe UI Black" panose="020B0A02040204020203" charset="0"/>
              </a:rPr>
              <a:t>N</a:t>
            </a:r>
            <a:r>
              <a:rPr sz="2800" spc="15" dirty="0">
                <a:latin typeface="Segoe UI Black" panose="020B0A02040204020203" charset="0"/>
                <a:cs typeface="Segoe UI Black" panose="020B0A02040204020203" charset="0"/>
              </a:rPr>
              <a:t>D</a:t>
            </a:r>
            <a:r>
              <a:rPr sz="2800" spc="-45" dirty="0">
                <a:latin typeface="Segoe UI Black" panose="020B0A02040204020203" charset="0"/>
                <a:cs typeface="Segoe UI Black" panose="020B0A02040204020203" charset="0"/>
              </a:rPr>
              <a:t> </a:t>
            </a:r>
            <a:r>
              <a:rPr sz="2800" dirty="0">
                <a:latin typeface="Segoe UI Black" panose="020B0A02040204020203" charset="0"/>
                <a:cs typeface="Segoe UI Black" panose="020B0A02040204020203" charset="0"/>
              </a:rPr>
              <a:t>U</a:t>
            </a:r>
            <a:r>
              <a:rPr sz="2800" spc="10" dirty="0">
                <a:latin typeface="Segoe UI Black" panose="020B0A02040204020203" charset="0"/>
                <a:cs typeface="Segoe UI Black" panose="020B0A02040204020203" charset="0"/>
              </a:rPr>
              <a:t>S</a:t>
            </a:r>
            <a:r>
              <a:rPr sz="2800" spc="-25" dirty="0">
                <a:latin typeface="Segoe UI Black" panose="020B0A02040204020203" charset="0"/>
                <a:cs typeface="Segoe UI Black" panose="020B0A02040204020203" charset="0"/>
              </a:rPr>
              <a:t>E</a:t>
            </a:r>
            <a:r>
              <a:rPr sz="2800" spc="-10" dirty="0">
                <a:latin typeface="Segoe UI Black" panose="020B0A02040204020203" charset="0"/>
                <a:cs typeface="Segoe UI Black" panose="020B0A02040204020203" charset="0"/>
              </a:rPr>
              <a:t>R</a:t>
            </a:r>
            <a:r>
              <a:rPr sz="2800" spc="5" dirty="0">
                <a:latin typeface="Segoe UI Black" panose="020B0A02040204020203" charset="0"/>
                <a:cs typeface="Segoe UI Black" panose="020B0A02040204020203" charset="0"/>
              </a:rPr>
              <a:t>S?</a:t>
            </a:r>
            <a:endParaRPr sz="2800">
              <a:latin typeface="Segoe UI Black" panose="020B0A02040204020203" charset="0"/>
              <a:cs typeface="Segoe UI Black" panose="020B0A02040204020203"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1964055" cy="2496185"/>
          </a:xfrm>
          <a:prstGeom prst="rect">
            <a:avLst/>
          </a:prstGeom>
        </p:spPr>
      </p:pic>
      <p:sp>
        <p:nvSpPr>
          <p:cNvPr id="10" name="Subtitle 9"/>
          <p:cNvSpPr>
            <a:spLocks noGrp="1"/>
          </p:cNvSpPr>
          <p:nvPr>
            <p:ph type="subTitle" idx="4"/>
          </p:nvPr>
        </p:nvSpPr>
        <p:spPr>
          <a:xfrm>
            <a:off x="2269490" y="1695450"/>
            <a:ext cx="7113270" cy="4458970"/>
          </a:xfrm>
        </p:spPr>
        <p:txBody>
          <a:bodyPr wrap="square">
            <a:noAutofit/>
          </a:bodyPr>
          <a:lstStyle/>
          <a:p>
            <a:pPr algn="just"/>
            <a:r>
              <a:rPr lang="en-US">
                <a:latin typeface="SimSun" panose="02010600030101010101" pitchFamily="2" charset="-122"/>
                <a:ea typeface="SimSun" panose="02010600030101010101" pitchFamily="2" charset="-122"/>
              </a:rPr>
              <a:t>The Keylogger Detection and Prevention Project offers a comprehensive security framework designed to detect, prevent, and respond to keylogger threats. The solution encompasses the following components:</a:t>
            </a:r>
          </a:p>
          <a:p>
            <a:pPr algn="just"/>
            <a:endParaRPr lang="en-US">
              <a:latin typeface="SimSun" panose="02010600030101010101" pitchFamily="2" charset="-122"/>
              <a:ea typeface="SimSun" panose="02010600030101010101" pitchFamily="2" charset="-122"/>
            </a:endParaRPr>
          </a:p>
          <a:p>
            <a:pPr algn="just"/>
            <a:r>
              <a:rPr lang="en-US" b="1">
                <a:latin typeface="Segoe UI Black" panose="020B0A02040204020203" charset="0"/>
                <a:cs typeface="Segoe UI Black" panose="020B0A02040204020203" charset="0"/>
              </a:rPr>
              <a:t>Enhanced Detection Mechanisms:</a:t>
            </a:r>
          </a:p>
          <a:p>
            <a:pPr marL="342900" indent="-342900" algn="just">
              <a:buAutoNum type="arabicPeriod"/>
            </a:pPr>
            <a:r>
              <a:rPr lang="en-US">
                <a:latin typeface="SimSun" panose="02010600030101010101" pitchFamily="2" charset="-122"/>
                <a:ea typeface="SimSun" panose="02010600030101010101" pitchFamily="2" charset="-122"/>
              </a:rPr>
              <a:t>Advanced Antivirus and Anti-malware</a:t>
            </a:r>
          </a:p>
          <a:p>
            <a:pPr marL="342900" indent="-342900" algn="just">
              <a:buAutoNum type="arabicPeriod"/>
            </a:pPr>
            <a:r>
              <a:rPr lang="en-US">
                <a:latin typeface="SimSun" panose="02010600030101010101" pitchFamily="2" charset="-122"/>
                <a:ea typeface="SimSun" panose="02010600030101010101" pitchFamily="2" charset="-122"/>
              </a:rPr>
              <a:t>Behavioral Analysis Tools</a:t>
            </a:r>
          </a:p>
          <a:p>
            <a:pPr marL="342900" indent="-342900" algn="just">
              <a:buAutoNum type="arabicPeriod"/>
            </a:pPr>
            <a:r>
              <a:rPr lang="en-US">
                <a:latin typeface="SimSun" panose="02010600030101010101" pitchFamily="2" charset="-122"/>
                <a:ea typeface="SimSun" panose="02010600030101010101" pitchFamily="2" charset="-122"/>
              </a:rPr>
              <a:t>Hardware Scanning Tools</a:t>
            </a:r>
          </a:p>
          <a:p>
            <a:pPr algn="just"/>
            <a:r>
              <a:rPr lang="en-US" b="1">
                <a:latin typeface="Segoe UI Black" panose="020B0A02040204020203" charset="0"/>
                <a:ea typeface="SimSun" panose="02010600030101010101" pitchFamily="2" charset="-122"/>
                <a:cs typeface="Segoe UI Black" panose="020B0A02040204020203" charset="0"/>
              </a:rPr>
              <a:t>Enhanced Security:</a:t>
            </a:r>
            <a:r>
              <a:rPr lang="en-US">
                <a:latin typeface="Segoe UI Black" panose="020B0A02040204020203" charset="0"/>
                <a:ea typeface="SimSun" panose="02010600030101010101" pitchFamily="2" charset="-122"/>
                <a:cs typeface="Segoe UI Black" panose="020B0A02040204020203" charset="0"/>
              </a:rPr>
              <a:t> </a:t>
            </a:r>
            <a:r>
              <a:rPr lang="en-US">
                <a:latin typeface="SimSun" panose="02010600030101010101" pitchFamily="2" charset="-122"/>
                <a:ea typeface="SimSun" panose="02010600030101010101" pitchFamily="2" charset="-122"/>
              </a:rPr>
              <a:t>Comprehensive detection and prevention mechanisms significantly reduce the risk of keylogger attacks, protecting sensitive information from unauthorized access</a:t>
            </a:r>
            <a:r>
              <a:rPr lang="en-US"/>
              <a:t>.</a:t>
            </a:r>
          </a:p>
          <a:p>
            <a:pPr algn="just"/>
            <a:r>
              <a:rPr lang="en-US" b="1">
                <a:latin typeface="Segoe UI Black" panose="020B0A02040204020203" charset="0"/>
                <a:cs typeface="Segoe UI Black" panose="020B0A02040204020203" charset="0"/>
              </a:rPr>
              <a:t>Proactive Protection: </a:t>
            </a:r>
            <a:r>
              <a:rPr lang="en-US">
                <a:latin typeface="SimSun" panose="02010600030101010101" pitchFamily="2" charset="-122"/>
                <a:ea typeface="SimSun" panose="02010600030101010101" pitchFamily="2" charset="-122"/>
              </a:rPr>
              <a:t>Regular updates, firewalls, and secure authentication practices ensure systems are resilient against evolving keylogger threats.</a:t>
            </a:r>
          </a:p>
          <a:p>
            <a:pPr algn="just"/>
            <a:r>
              <a:rPr lang="en-US" b="1">
                <a:latin typeface="Segoe UI Black" panose="020B0A02040204020203" charset="0"/>
                <a:cs typeface="Segoe UI Black" panose="020B0A02040204020203" charset="0"/>
              </a:rPr>
              <a:t>User Empowerment:</a:t>
            </a:r>
            <a:r>
              <a:rPr lang="en-US"/>
              <a:t> </a:t>
            </a:r>
            <a:r>
              <a:rPr lang="en-US" sz="1600">
                <a:latin typeface="SimSun" panose="02010600030101010101" pitchFamily="2" charset="-122"/>
                <a:ea typeface="SimSun" panose="02010600030101010101" pitchFamily="2" charset="-122"/>
              </a:rPr>
              <a:t>Through education and training, users become the first line of defense, able to recognize and avoid potential keylogger installations.</a:t>
            </a:r>
          </a:p>
        </p:txBody>
      </p:sp>
      <p:sp>
        <p:nvSpPr>
          <p:cNvPr id="3" name="object 3"/>
          <p:cNvSpPr/>
          <p:nvPr/>
        </p:nvSpPr>
        <p:spPr>
          <a:xfrm>
            <a:off x="9982200" y="5410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829800" y="6172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ctrTitle"/>
          </p:nvPr>
        </p:nvSpPr>
        <p:spPr>
          <a:xfrm>
            <a:off x="558165" y="857885"/>
            <a:ext cx="9763125" cy="443865"/>
          </a:xfrm>
          <a:prstGeom prst="rect">
            <a:avLst/>
          </a:prstGeom>
        </p:spPr>
        <p:txBody>
          <a:bodyPr vert="horz" wrap="square" lIns="0" tIns="13335" rIns="0" bIns="0" rtlCol="0">
            <a:spAutoFit/>
          </a:bodyPr>
          <a:lstStyle/>
          <a:p>
            <a:pPr marL="12700">
              <a:lnSpc>
                <a:spcPct val="100000"/>
              </a:lnSpc>
              <a:spcBef>
                <a:spcPts val="105"/>
              </a:spcBef>
            </a:pPr>
            <a:r>
              <a:rPr sz="2800" spc="-40" dirty="0">
                <a:latin typeface="Segoe UI Black" panose="020B0A02040204020203" charset="0"/>
                <a:cs typeface="Segoe UI Black" panose="020B0A02040204020203" charset="0"/>
              </a:rPr>
              <a:t>Y</a:t>
            </a:r>
            <a:r>
              <a:rPr sz="2800" spc="10" dirty="0">
                <a:latin typeface="Segoe UI Black" panose="020B0A02040204020203" charset="0"/>
                <a:cs typeface="Segoe UI Black" panose="020B0A02040204020203" charset="0"/>
              </a:rPr>
              <a:t>O</a:t>
            </a:r>
            <a:r>
              <a:rPr sz="2800" spc="25" dirty="0">
                <a:latin typeface="Segoe UI Black" panose="020B0A02040204020203" charset="0"/>
                <a:cs typeface="Segoe UI Black" panose="020B0A02040204020203" charset="0"/>
              </a:rPr>
              <a:t>U</a:t>
            </a:r>
            <a:r>
              <a:rPr sz="2800" dirty="0">
                <a:latin typeface="Segoe UI Black" panose="020B0A02040204020203" charset="0"/>
                <a:cs typeface="Segoe UI Black" panose="020B0A02040204020203" charset="0"/>
              </a:rPr>
              <a:t>R</a:t>
            </a:r>
            <a:r>
              <a:rPr sz="2800" spc="5" dirty="0">
                <a:latin typeface="Segoe UI Black" panose="020B0A02040204020203" charset="0"/>
                <a:cs typeface="Segoe UI Black" panose="020B0A02040204020203" charset="0"/>
              </a:rPr>
              <a:t> </a:t>
            </a:r>
            <a:r>
              <a:rPr sz="2800" spc="25" dirty="0">
                <a:latin typeface="Segoe UI Black" panose="020B0A02040204020203" charset="0"/>
                <a:cs typeface="Segoe UI Black" panose="020B0A02040204020203" charset="0"/>
              </a:rPr>
              <a:t>S</a:t>
            </a:r>
            <a:r>
              <a:rPr sz="2800" spc="10" dirty="0">
                <a:latin typeface="Segoe UI Black" panose="020B0A02040204020203" charset="0"/>
                <a:cs typeface="Segoe UI Black" panose="020B0A02040204020203" charset="0"/>
              </a:rPr>
              <a:t>O</a:t>
            </a:r>
            <a:r>
              <a:rPr sz="2800" spc="25" dirty="0">
                <a:latin typeface="Segoe UI Black" panose="020B0A02040204020203" charset="0"/>
                <a:cs typeface="Segoe UI Black" panose="020B0A02040204020203" charset="0"/>
              </a:rPr>
              <a:t>LU</a:t>
            </a:r>
            <a:r>
              <a:rPr sz="2800" spc="-35" dirty="0">
                <a:latin typeface="Segoe UI Black" panose="020B0A02040204020203" charset="0"/>
                <a:cs typeface="Segoe UI Black" panose="020B0A02040204020203" charset="0"/>
              </a:rPr>
              <a:t>T</a:t>
            </a:r>
            <a:r>
              <a:rPr sz="2800" spc="-30" dirty="0">
                <a:latin typeface="Segoe UI Black" panose="020B0A02040204020203" charset="0"/>
                <a:cs typeface="Segoe UI Black" panose="020B0A02040204020203" charset="0"/>
              </a:rPr>
              <a:t>I</a:t>
            </a:r>
            <a:r>
              <a:rPr sz="2800" spc="10" dirty="0">
                <a:latin typeface="Segoe UI Black" panose="020B0A02040204020203" charset="0"/>
                <a:cs typeface="Segoe UI Black" panose="020B0A02040204020203" charset="0"/>
              </a:rPr>
              <a:t>O</a:t>
            </a:r>
            <a:r>
              <a:rPr sz="2800" dirty="0">
                <a:latin typeface="Segoe UI Black" panose="020B0A02040204020203" charset="0"/>
                <a:cs typeface="Segoe UI Black" panose="020B0A02040204020203" charset="0"/>
              </a:rPr>
              <a:t>N</a:t>
            </a:r>
            <a:r>
              <a:rPr sz="2800" spc="-345" dirty="0">
                <a:latin typeface="Segoe UI Black" panose="020B0A02040204020203" charset="0"/>
                <a:cs typeface="Segoe UI Black" panose="020B0A02040204020203" charset="0"/>
              </a:rPr>
              <a:t> </a:t>
            </a:r>
            <a:r>
              <a:rPr sz="2800" spc="-35" dirty="0">
                <a:latin typeface="Segoe UI Black" panose="020B0A02040204020203" charset="0"/>
                <a:cs typeface="Segoe UI Black" panose="020B0A02040204020203" charset="0"/>
              </a:rPr>
              <a:t>A</a:t>
            </a:r>
            <a:r>
              <a:rPr sz="2800" spc="-5" dirty="0">
                <a:latin typeface="Segoe UI Black" panose="020B0A02040204020203" charset="0"/>
                <a:cs typeface="Segoe UI Black" panose="020B0A02040204020203" charset="0"/>
              </a:rPr>
              <a:t>N</a:t>
            </a:r>
            <a:r>
              <a:rPr sz="2800" dirty="0">
                <a:latin typeface="Segoe UI Black" panose="020B0A02040204020203" charset="0"/>
                <a:cs typeface="Segoe UI Black" panose="020B0A02040204020203" charset="0"/>
              </a:rPr>
              <a:t>D</a:t>
            </a:r>
            <a:r>
              <a:rPr sz="2800" spc="35" dirty="0">
                <a:latin typeface="Segoe UI Black" panose="020B0A02040204020203" charset="0"/>
                <a:cs typeface="Segoe UI Black" panose="020B0A02040204020203" charset="0"/>
              </a:rPr>
              <a:t> </a:t>
            </a:r>
            <a:r>
              <a:rPr sz="2800" spc="-30" dirty="0">
                <a:latin typeface="Segoe UI Black" panose="020B0A02040204020203" charset="0"/>
                <a:cs typeface="Segoe UI Black" panose="020B0A02040204020203" charset="0"/>
              </a:rPr>
              <a:t>I</a:t>
            </a:r>
            <a:r>
              <a:rPr sz="2800" spc="-35" dirty="0">
                <a:latin typeface="Segoe UI Black" panose="020B0A02040204020203" charset="0"/>
                <a:cs typeface="Segoe UI Black" panose="020B0A02040204020203" charset="0"/>
              </a:rPr>
              <a:t>T</a:t>
            </a:r>
            <a:r>
              <a:rPr sz="2800" dirty="0">
                <a:latin typeface="Segoe UI Black" panose="020B0A02040204020203" charset="0"/>
                <a:cs typeface="Segoe UI Black" panose="020B0A02040204020203" charset="0"/>
              </a:rPr>
              <a:t>S</a:t>
            </a:r>
            <a:r>
              <a:rPr sz="2800" spc="60" dirty="0">
                <a:latin typeface="Segoe UI Black" panose="020B0A02040204020203" charset="0"/>
                <a:cs typeface="Segoe UI Black" panose="020B0A02040204020203" charset="0"/>
              </a:rPr>
              <a:t> </a:t>
            </a:r>
            <a:r>
              <a:rPr sz="2800" spc="-295" dirty="0">
                <a:latin typeface="Segoe UI Black" panose="020B0A02040204020203" charset="0"/>
                <a:cs typeface="Segoe UI Black" panose="020B0A02040204020203" charset="0"/>
              </a:rPr>
              <a:t>V</a:t>
            </a:r>
            <a:r>
              <a:rPr sz="2800" spc="-35" dirty="0">
                <a:latin typeface="Segoe UI Black" panose="020B0A02040204020203" charset="0"/>
                <a:cs typeface="Segoe UI Black" panose="020B0A02040204020203" charset="0"/>
              </a:rPr>
              <a:t>A</a:t>
            </a:r>
            <a:r>
              <a:rPr sz="2800" spc="25" dirty="0">
                <a:latin typeface="Segoe UI Black" panose="020B0A02040204020203" charset="0"/>
                <a:cs typeface="Segoe UI Black" panose="020B0A02040204020203" charset="0"/>
              </a:rPr>
              <a:t>LU</a:t>
            </a:r>
            <a:r>
              <a:rPr sz="2800" dirty="0">
                <a:latin typeface="Segoe UI Black" panose="020B0A02040204020203" charset="0"/>
                <a:cs typeface="Segoe UI Black" panose="020B0A02040204020203" charset="0"/>
              </a:rPr>
              <a:t>E</a:t>
            </a:r>
            <a:r>
              <a:rPr sz="2800" spc="-65" dirty="0">
                <a:latin typeface="Segoe UI Black" panose="020B0A02040204020203" charset="0"/>
                <a:cs typeface="Segoe UI Black" panose="020B0A02040204020203" charset="0"/>
              </a:rPr>
              <a:t> </a:t>
            </a:r>
            <a:r>
              <a:rPr sz="2800" spc="-15" dirty="0">
                <a:latin typeface="Segoe UI Black" panose="020B0A02040204020203" charset="0"/>
                <a:cs typeface="Segoe UI Black" panose="020B0A02040204020203" charset="0"/>
              </a:rPr>
              <a:t>P</a:t>
            </a:r>
            <a:r>
              <a:rPr sz="2800" spc="-30" dirty="0">
                <a:latin typeface="Segoe UI Black" panose="020B0A02040204020203" charset="0"/>
                <a:cs typeface="Segoe UI Black" panose="020B0A02040204020203" charset="0"/>
              </a:rPr>
              <a:t>R</a:t>
            </a:r>
            <a:r>
              <a:rPr sz="2800" spc="10" dirty="0">
                <a:latin typeface="Segoe UI Black" panose="020B0A02040204020203" charset="0"/>
                <a:cs typeface="Segoe UI Black" panose="020B0A02040204020203" charset="0"/>
              </a:rPr>
              <a:t>O</a:t>
            </a:r>
            <a:r>
              <a:rPr sz="2800" spc="-15" dirty="0">
                <a:latin typeface="Segoe UI Black" panose="020B0A02040204020203" charset="0"/>
                <a:cs typeface="Segoe UI Black" panose="020B0A02040204020203" charset="0"/>
              </a:rPr>
              <a:t>P</a:t>
            </a:r>
            <a:r>
              <a:rPr sz="2800" spc="10" dirty="0">
                <a:latin typeface="Segoe UI Black" panose="020B0A02040204020203" charset="0"/>
                <a:cs typeface="Segoe UI Black" panose="020B0A02040204020203" charset="0"/>
              </a:rPr>
              <a:t>O</a:t>
            </a:r>
            <a:r>
              <a:rPr sz="2800" spc="25" dirty="0">
                <a:latin typeface="Segoe UI Black" panose="020B0A02040204020203" charset="0"/>
                <a:cs typeface="Segoe UI Black" panose="020B0A02040204020203" charset="0"/>
              </a:rPr>
              <a:t>S</a:t>
            </a:r>
            <a:r>
              <a:rPr sz="2800" spc="-30" dirty="0">
                <a:latin typeface="Segoe UI Black" panose="020B0A02040204020203" charset="0"/>
                <a:cs typeface="Segoe UI Black" panose="020B0A02040204020203" charset="0"/>
              </a:rPr>
              <a:t>I</a:t>
            </a:r>
            <a:r>
              <a:rPr sz="2800" spc="-35" dirty="0">
                <a:latin typeface="Segoe UI Black" panose="020B0A02040204020203" charset="0"/>
                <a:cs typeface="Segoe UI Black" panose="020B0A02040204020203" charset="0"/>
              </a:rPr>
              <a:t>T</a:t>
            </a:r>
            <a:r>
              <a:rPr sz="2800" spc="-30" dirty="0">
                <a:latin typeface="Segoe UI Black" panose="020B0A02040204020203" charset="0"/>
                <a:cs typeface="Segoe UI Black" panose="020B0A02040204020203" charset="0"/>
              </a:rPr>
              <a:t>I</a:t>
            </a:r>
            <a:r>
              <a:rPr sz="2800" spc="10" dirty="0">
                <a:latin typeface="Segoe UI Black" panose="020B0A02040204020203" charset="0"/>
                <a:cs typeface="Segoe UI Black" panose="020B0A02040204020203" charset="0"/>
              </a:rPr>
              <a:t>O</a:t>
            </a:r>
            <a:r>
              <a:rPr sz="2800" dirty="0">
                <a:latin typeface="Segoe UI Black" panose="020B0A02040204020203" charset="0"/>
                <a:cs typeface="Segoe UI Black" panose="020B0A02040204020203" charset="0"/>
              </a:rPr>
              <a:t>N</a:t>
            </a:r>
            <a:endParaRPr sz="2800">
              <a:latin typeface="Segoe UI Black" panose="020B0A02040204020203" charset="0"/>
              <a:cs typeface="Segoe UI Black" panose="020B0A02040204020203"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3195"/>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757410" y="3146425"/>
            <a:ext cx="2407285" cy="3253740"/>
          </a:xfrm>
          <a:prstGeom prst="rect">
            <a:avLst/>
          </a:prstGeom>
        </p:spPr>
      </p:pic>
      <p:sp>
        <p:nvSpPr>
          <p:cNvPr id="7" name="object 7"/>
          <p:cNvSpPr txBox="1">
            <a:spLocks noGrp="1"/>
          </p:cNvSpPr>
          <p:nvPr>
            <p:ph type="ctrTitle"/>
          </p:nvPr>
        </p:nvSpPr>
        <p:spPr>
          <a:xfrm>
            <a:off x="739775" y="654938"/>
            <a:ext cx="7543165" cy="508635"/>
          </a:xfrm>
          <a:prstGeom prst="rect">
            <a:avLst/>
          </a:prstGeom>
        </p:spPr>
        <p:txBody>
          <a:bodyPr vert="horz" wrap="square" lIns="0" tIns="16510" rIns="0" bIns="0" rtlCol="0">
            <a:spAutoFit/>
          </a:bodyPr>
          <a:lstStyle/>
          <a:p>
            <a:pPr marL="12700">
              <a:lnSpc>
                <a:spcPct val="100000"/>
              </a:lnSpc>
              <a:spcBef>
                <a:spcPts val="130"/>
              </a:spcBef>
            </a:pPr>
            <a:r>
              <a:rPr spc="15" dirty="0">
                <a:latin typeface="Segoe UI Black" panose="020B0A02040204020203" charset="0"/>
                <a:cs typeface="Segoe UI Black" panose="020B0A02040204020203" charset="0"/>
              </a:rPr>
              <a:t>THE</a:t>
            </a:r>
            <a:r>
              <a:rPr spc="20" dirty="0">
                <a:latin typeface="Segoe UI Black" panose="020B0A02040204020203" charset="0"/>
                <a:cs typeface="Segoe UI Black" panose="020B0A02040204020203" charset="0"/>
              </a:rPr>
              <a:t> </a:t>
            </a:r>
            <a:r>
              <a:rPr spc="10" dirty="0">
                <a:latin typeface="Segoe UI Black" panose="020B0A02040204020203" charset="0"/>
                <a:cs typeface="Segoe UI Black" panose="020B0A02040204020203" charset="0"/>
              </a:rPr>
              <a:t>WOW</a:t>
            </a:r>
            <a:r>
              <a:rPr spc="85" dirty="0">
                <a:latin typeface="Segoe UI Black" panose="020B0A02040204020203" charset="0"/>
                <a:cs typeface="Segoe UI Black" panose="020B0A02040204020203" charset="0"/>
              </a:rPr>
              <a:t> </a:t>
            </a:r>
            <a:r>
              <a:rPr spc="10" dirty="0">
                <a:latin typeface="Segoe UI Black" panose="020B0A02040204020203" charset="0"/>
                <a:cs typeface="Segoe UI Black" panose="020B0A02040204020203" charset="0"/>
              </a:rPr>
              <a:t>IN</a:t>
            </a:r>
            <a:r>
              <a:rPr spc="-5" dirty="0">
                <a:latin typeface="Segoe UI Black" panose="020B0A02040204020203" charset="0"/>
                <a:cs typeface="Segoe UI Black" panose="020B0A02040204020203" charset="0"/>
              </a:rPr>
              <a:t> </a:t>
            </a:r>
            <a:r>
              <a:rPr spc="15" dirty="0">
                <a:latin typeface="Segoe UI Black" panose="020B0A02040204020203" charset="0"/>
                <a:cs typeface="Segoe UI Black" panose="020B0A02040204020203" charset="0"/>
              </a:rPr>
              <a:t>YOUR</a:t>
            </a:r>
            <a:r>
              <a:rPr spc="-10" dirty="0">
                <a:latin typeface="Segoe UI Black" panose="020B0A02040204020203" charset="0"/>
                <a:cs typeface="Segoe UI Black" panose="020B0A02040204020203" charset="0"/>
              </a:rPr>
              <a:t> </a:t>
            </a:r>
            <a:r>
              <a:rPr spc="20" dirty="0">
                <a:latin typeface="Segoe UI Black" panose="020B0A02040204020203" charset="0"/>
                <a:cs typeface="Segoe UI Black" panose="020B0A02040204020203" charset="0"/>
              </a:rPr>
              <a:t>SOLUTION</a:t>
            </a:r>
            <a:endParaRPr>
              <a:latin typeface="Segoe UI Black" panose="020B0A02040204020203" charset="0"/>
              <a:cs typeface="Segoe UI Black" panose="020B0A02040204020203" charset="0"/>
            </a:endParaRPr>
          </a:p>
        </p:txBody>
      </p:sp>
      <p:sp>
        <p:nvSpPr>
          <p:cNvPr id="8" name="object 8"/>
          <p:cNvSpPr txBox="1"/>
          <p:nvPr/>
        </p:nvSpPr>
        <p:spPr>
          <a:xfrm>
            <a:off x="11277218" y="6473337"/>
            <a:ext cx="228600"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pic>
        <p:nvPicPr>
          <p:cNvPr id="9" name="Picture 8">
            <a:extLst>
              <a:ext uri="{FF2B5EF4-FFF2-40B4-BE49-F238E27FC236}">
                <a16:creationId xmlns:a16="http://schemas.microsoft.com/office/drawing/2014/main" id="{4F226ADB-8D79-0959-7C48-F3E4AD0067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752" y="1329628"/>
            <a:ext cx="8990356" cy="42195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242695"/>
            <a:ext cx="8514715" cy="5200015"/>
          </a:xfrm>
          <a:prstGeom prst="rect">
            <a:avLst/>
          </a:prstGeom>
        </p:spPr>
        <p:txBody>
          <a:bodyPr vert="horz" wrap="square" lIns="0" tIns="12700" rIns="0" bIns="0" rtlCol="0">
            <a:noAutofit/>
          </a:bodyPr>
          <a:lstStyle/>
          <a:p>
            <a:pPr marL="12700" algn="just">
              <a:lnSpc>
                <a:spcPct val="100000"/>
              </a:lnSpc>
              <a:spcBef>
                <a:spcPts val="100"/>
              </a:spcBef>
            </a:pPr>
            <a:r>
              <a:rPr sz="1800" b="1">
                <a:latin typeface="Segoe UI Black" panose="020B0A02040204020203" charset="0"/>
                <a:cs typeface="Segoe UI Black" panose="020B0A02040204020203" charset="0"/>
              </a:rPr>
              <a:t>Machine Learning-Based Behavioral Analysis:</a:t>
            </a:r>
          </a:p>
          <a:p>
            <a:pPr marL="12700" algn="just">
              <a:lnSpc>
                <a:spcPct val="100000"/>
              </a:lnSpc>
              <a:spcBef>
                <a:spcPts val="100"/>
              </a:spcBef>
            </a:pPr>
            <a:endParaRPr sz="1800">
              <a:latin typeface="Times New Roman" panose="02020603050405020304" charset="0"/>
              <a:cs typeface="Times New Roman" panose="02020603050405020304" charset="0"/>
            </a:endParaRPr>
          </a:p>
          <a:p>
            <a:pPr marL="298450" indent="-285750" algn="just">
              <a:lnSpc>
                <a:spcPct val="100000"/>
              </a:lnSpc>
              <a:spcBef>
                <a:spcPts val="100"/>
              </a:spcBef>
              <a:buFont typeface="Arial" panose="020B0604020202020204" pitchFamily="34" charset="0"/>
              <a:buChar char="•"/>
            </a:pPr>
            <a:r>
              <a:rPr sz="1800" b="1">
                <a:latin typeface="Segoe UI Black" panose="020B0A02040204020203" charset="0"/>
                <a:cs typeface="Segoe UI Black" panose="020B0A02040204020203" charset="0"/>
              </a:rPr>
              <a:t>Data Collection:</a:t>
            </a:r>
            <a:r>
              <a:rPr sz="1800">
                <a:latin typeface="Times New Roman" panose="02020603050405020304" charset="0"/>
                <a:cs typeface="Times New Roman" panose="02020603050405020304" charset="0"/>
              </a:rPr>
              <a:t> </a:t>
            </a:r>
            <a:r>
              <a:rPr sz="1800">
                <a:latin typeface="SimSun" panose="02010600030101010101" pitchFamily="2" charset="-122"/>
                <a:ea typeface="SimSun" panose="02010600030101010101" pitchFamily="2" charset="-122"/>
                <a:cs typeface="Times New Roman" panose="02020603050405020304" charset="0"/>
              </a:rPr>
              <a:t>Aggregates data on normal user behaviors and keylogger patterns from keystroke dynamics, application usage, and network traffic.</a:t>
            </a:r>
          </a:p>
          <a:p>
            <a:pPr marL="298450" indent="-285750" algn="just">
              <a:lnSpc>
                <a:spcPct val="100000"/>
              </a:lnSpc>
              <a:spcBef>
                <a:spcPts val="100"/>
              </a:spcBef>
              <a:buFont typeface="Arial" panose="020B0604020202020204" pitchFamily="34" charset="0"/>
              <a:buChar char="•"/>
            </a:pPr>
            <a:r>
              <a:rPr sz="1800" b="1">
                <a:latin typeface="Segoe UI Black" panose="020B0A02040204020203" charset="0"/>
                <a:cs typeface="Segoe UI Black" panose="020B0A02040204020203" charset="0"/>
              </a:rPr>
              <a:t>Feature Extraction:</a:t>
            </a:r>
            <a:r>
              <a:rPr sz="1800" b="1">
                <a:latin typeface="SimSun" panose="02010600030101010101" pitchFamily="2" charset="-122"/>
                <a:ea typeface="SimSun" panose="02010600030101010101" pitchFamily="2" charset="-122"/>
                <a:cs typeface="Times New Roman" panose="02020603050405020304" charset="0"/>
              </a:rPr>
              <a:t> </a:t>
            </a:r>
            <a:r>
              <a:rPr sz="1800">
                <a:latin typeface="SimSun" panose="02010600030101010101" pitchFamily="2" charset="-122"/>
                <a:ea typeface="SimSun" panose="02010600030101010101" pitchFamily="2" charset="-122"/>
                <a:cs typeface="Times New Roman" panose="02020603050405020304" charset="0"/>
              </a:rPr>
              <a:t>Identifies key features such as typing speed, unusual key sequences, and unexpected application behaviors.</a:t>
            </a:r>
          </a:p>
          <a:p>
            <a:pPr marL="298450" indent="-285750" algn="just">
              <a:lnSpc>
                <a:spcPct val="100000"/>
              </a:lnSpc>
              <a:spcBef>
                <a:spcPts val="100"/>
              </a:spcBef>
              <a:buFont typeface="Arial" panose="020B0604020202020204" pitchFamily="34" charset="0"/>
              <a:buChar char="•"/>
            </a:pPr>
            <a:r>
              <a:rPr sz="1800" b="1">
                <a:latin typeface="Segoe UI Black" panose="020B0A02040204020203" charset="0"/>
                <a:cs typeface="Segoe UI Black" panose="020B0A02040204020203" charset="0"/>
              </a:rPr>
              <a:t>Model Training</a:t>
            </a:r>
            <a:r>
              <a:rPr lang="en-GB" sz="1800" b="1">
                <a:latin typeface="Segoe UI Black" panose="020B0A02040204020203" charset="0"/>
                <a:cs typeface="Segoe UI Black" panose="020B0A02040204020203" charset="0"/>
              </a:rPr>
              <a:t> </a:t>
            </a:r>
            <a:r>
              <a:rPr sz="1800" b="1">
                <a:latin typeface="Segoe UI Black" panose="020B0A02040204020203" charset="0"/>
                <a:cs typeface="Segoe UI Black" panose="020B0A02040204020203" charset="0"/>
              </a:rPr>
              <a:t>:</a:t>
            </a:r>
            <a:r>
              <a:rPr sz="1800">
                <a:latin typeface="SimSun" panose="02010600030101010101" pitchFamily="2" charset="-122"/>
                <a:ea typeface="SimSun" panose="02010600030101010101" pitchFamily="2" charset="-122"/>
                <a:cs typeface="Times New Roman" panose="02020603050405020304" charset="0"/>
              </a:rPr>
              <a:t> Utilizes machine learning algorithms like anomaly detection and neural networks trained on the extracted features to differentiate between normal and suspicious activities.</a:t>
            </a:r>
          </a:p>
          <a:p>
            <a:pPr marL="298450" indent="-285750" algn="just">
              <a:lnSpc>
                <a:spcPct val="100000"/>
              </a:lnSpc>
              <a:spcBef>
                <a:spcPts val="100"/>
              </a:spcBef>
              <a:buFont typeface="Arial" panose="020B0604020202020204" pitchFamily="34" charset="0"/>
              <a:buChar char="•"/>
            </a:pPr>
            <a:r>
              <a:rPr sz="1800" b="1">
                <a:latin typeface="Segoe UI Black" panose="020B0A02040204020203" charset="0"/>
                <a:cs typeface="Segoe UI Black" panose="020B0A02040204020203" charset="0"/>
              </a:rPr>
              <a:t>Real-Time Monitoring</a:t>
            </a:r>
            <a:r>
              <a:rPr sz="1800" b="1">
                <a:latin typeface="Segoe UI Black" panose="020B0A02040204020203" charset="0"/>
                <a:ea typeface="SimSun" panose="02010600030101010101" pitchFamily="2" charset="-122"/>
                <a:cs typeface="Segoe UI Black" panose="020B0A02040204020203" charset="0"/>
              </a:rPr>
              <a:t>:</a:t>
            </a:r>
            <a:r>
              <a:rPr sz="1800">
                <a:latin typeface="SimSun" panose="02010600030101010101" pitchFamily="2" charset="-122"/>
                <a:ea typeface="SimSun" panose="02010600030101010101" pitchFamily="2" charset="-122"/>
                <a:cs typeface="Times New Roman" panose="02020603050405020304" charset="0"/>
              </a:rPr>
              <a:t> Deploys these models to continuously monitor user activities, flagging anomalies that indicate potential keylogger presence</a:t>
            </a:r>
            <a:r>
              <a:rPr sz="1800">
                <a:latin typeface="Times New Roman" panose="02020603050405020304" charset="0"/>
                <a:cs typeface="Times New Roman" panose="02020603050405020304" charset="0"/>
              </a:rPr>
              <a:t>.</a:t>
            </a:r>
          </a:p>
          <a:p>
            <a:pPr marL="12700" algn="just">
              <a:lnSpc>
                <a:spcPct val="100000"/>
              </a:lnSpc>
              <a:spcBef>
                <a:spcPts val="100"/>
              </a:spcBef>
            </a:pPr>
            <a:r>
              <a:rPr sz="1800" b="1">
                <a:latin typeface="Segoe UI Black" panose="020B0A02040204020203" charset="0"/>
                <a:cs typeface="Segoe UI Black" panose="020B0A02040204020203" charset="0"/>
              </a:rPr>
              <a:t>Signature-Based Detection:</a:t>
            </a:r>
          </a:p>
          <a:p>
            <a:pPr marL="12700" algn="just">
              <a:lnSpc>
                <a:spcPct val="100000"/>
              </a:lnSpc>
              <a:spcBef>
                <a:spcPts val="100"/>
              </a:spcBef>
            </a:pPr>
            <a:endParaRPr sz="1800">
              <a:latin typeface="Times New Roman" panose="02020603050405020304" charset="0"/>
              <a:cs typeface="Times New Roman" panose="02020603050405020304" charset="0"/>
            </a:endParaRPr>
          </a:p>
          <a:p>
            <a:pPr marL="298450" indent="-285750" algn="just">
              <a:lnSpc>
                <a:spcPct val="100000"/>
              </a:lnSpc>
              <a:spcBef>
                <a:spcPts val="100"/>
              </a:spcBef>
              <a:buFont typeface="Arial" panose="020B0604020202020204" pitchFamily="34" charset="0"/>
              <a:buChar char="•"/>
            </a:pPr>
            <a:r>
              <a:rPr sz="1800" b="1">
                <a:latin typeface="Segoe UI Black" panose="020B0A02040204020203" charset="0"/>
                <a:cs typeface="Segoe UI Black" panose="020B0A02040204020203" charset="0"/>
              </a:rPr>
              <a:t>Signature Database</a:t>
            </a:r>
            <a:r>
              <a:rPr sz="1800">
                <a:latin typeface="Segoe UI Black" panose="020B0A02040204020203" charset="0"/>
                <a:cs typeface="Segoe UI Black" panose="020B0A02040204020203" charset="0"/>
              </a:rPr>
              <a:t>:</a:t>
            </a:r>
            <a:r>
              <a:rPr sz="1800">
                <a:latin typeface="Times New Roman" panose="02020603050405020304" charset="0"/>
                <a:cs typeface="Times New Roman" panose="02020603050405020304" charset="0"/>
              </a:rPr>
              <a:t> </a:t>
            </a:r>
            <a:r>
              <a:rPr sz="1800">
                <a:latin typeface="SimSun" panose="02010600030101010101" pitchFamily="2" charset="-122"/>
                <a:ea typeface="SimSun" panose="02010600030101010101" pitchFamily="2" charset="-122"/>
                <a:cs typeface="Times New Roman" panose="02020603050405020304" charset="0"/>
              </a:rPr>
              <a:t>Maintains an updated database of known keylogger signatures, including patterns and code snippets.</a:t>
            </a:r>
            <a:endParaRPr sz="1800">
              <a:latin typeface="Times New Roman" panose="02020603050405020304" charset="0"/>
              <a:cs typeface="Times New Roman" panose="02020603050405020304" charset="0"/>
            </a:endParaRPr>
          </a:p>
          <a:p>
            <a:pPr marL="298450" indent="-285750" algn="just">
              <a:lnSpc>
                <a:spcPct val="100000"/>
              </a:lnSpc>
              <a:spcBef>
                <a:spcPts val="100"/>
              </a:spcBef>
              <a:buFont typeface="Arial" panose="020B0604020202020204" pitchFamily="34" charset="0"/>
              <a:buChar char="•"/>
            </a:pPr>
            <a:r>
              <a:rPr sz="1800" b="1">
                <a:latin typeface="Segoe UI Black" panose="020B0A02040204020203" charset="0"/>
                <a:cs typeface="Segoe UI Black" panose="020B0A02040204020203" charset="0"/>
              </a:rPr>
              <a:t>Scanning Tools</a:t>
            </a:r>
            <a:r>
              <a:rPr sz="1800">
                <a:latin typeface="Segoe UI Black" panose="020B0A02040204020203" charset="0"/>
                <a:cs typeface="Segoe UI Black" panose="020B0A02040204020203" charset="0"/>
              </a:rPr>
              <a:t>:</a:t>
            </a:r>
            <a:r>
              <a:rPr sz="1800">
                <a:latin typeface="Times New Roman" panose="02020603050405020304" charset="0"/>
                <a:cs typeface="Times New Roman" panose="02020603050405020304" charset="0"/>
              </a:rPr>
              <a:t> </a:t>
            </a:r>
            <a:r>
              <a:rPr sz="1800">
                <a:latin typeface="SimSun" panose="02010600030101010101" pitchFamily="2" charset="-122"/>
                <a:ea typeface="SimSun" panose="02010600030101010101" pitchFamily="2" charset="-122"/>
                <a:cs typeface="Times New Roman" panose="02020603050405020304" charset="0"/>
              </a:rPr>
              <a:t>Develops and utilizes tools to scan systems for these known signatures, both in software and hardware components.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8" name="object 8"/>
          <p:cNvSpPr txBox="1"/>
          <p:nvPr/>
        </p:nvSpPr>
        <p:spPr>
          <a:xfrm>
            <a:off x="739775" y="291147"/>
            <a:ext cx="3303904" cy="628650"/>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Segoe UI Black" panose="020B0A02040204020203" charset="0"/>
                <a:cs typeface="Segoe UI Black" panose="020B0A02040204020203" charset="0"/>
              </a:rPr>
              <a:t>M</a:t>
            </a:r>
            <a:r>
              <a:rPr sz="4000" b="1" dirty="0">
                <a:latin typeface="Segoe UI Black" panose="020B0A02040204020203" charset="0"/>
                <a:cs typeface="Segoe UI Black" panose="020B0A02040204020203" charset="0"/>
              </a:rPr>
              <a:t>O</a:t>
            </a:r>
            <a:r>
              <a:rPr sz="4000" b="1" spc="-15" dirty="0">
                <a:latin typeface="Segoe UI Black" panose="020B0A02040204020203" charset="0"/>
                <a:cs typeface="Segoe UI Black" panose="020B0A02040204020203" charset="0"/>
              </a:rPr>
              <a:t>D</a:t>
            </a:r>
            <a:r>
              <a:rPr sz="4000" b="1" spc="-35" dirty="0">
                <a:latin typeface="Segoe UI Black" panose="020B0A02040204020203" charset="0"/>
                <a:cs typeface="Segoe UI Black" panose="020B0A02040204020203" charset="0"/>
              </a:rPr>
              <a:t>E</a:t>
            </a:r>
            <a:r>
              <a:rPr sz="4000" b="1" spc="-30" dirty="0">
                <a:latin typeface="Segoe UI Black" panose="020B0A02040204020203" charset="0"/>
                <a:cs typeface="Segoe UI Black" panose="020B0A02040204020203" charset="0"/>
              </a:rPr>
              <a:t>LL</a:t>
            </a:r>
            <a:r>
              <a:rPr sz="4000" b="1" spc="-5" dirty="0">
                <a:latin typeface="Segoe UI Black" panose="020B0A02040204020203" charset="0"/>
                <a:cs typeface="Segoe UI Black" panose="020B0A02040204020203" charset="0"/>
              </a:rPr>
              <a:t>I</a:t>
            </a:r>
            <a:r>
              <a:rPr sz="4000" b="1" spc="30" dirty="0">
                <a:latin typeface="Segoe UI Black" panose="020B0A02040204020203" charset="0"/>
                <a:cs typeface="Segoe UI Black" panose="020B0A02040204020203" charset="0"/>
              </a:rPr>
              <a:t>N</a:t>
            </a:r>
            <a:r>
              <a:rPr sz="4000" b="1" spc="5" dirty="0">
                <a:latin typeface="Segoe UI Black" panose="020B0A02040204020203" charset="0"/>
                <a:cs typeface="Segoe UI Black" panose="020B0A02040204020203" charset="0"/>
              </a:rPr>
              <a:t>G</a:t>
            </a:r>
            <a:endParaRPr sz="4000">
              <a:latin typeface="Segoe UI Black" panose="020B0A02040204020203" charset="0"/>
              <a:cs typeface="Segoe UI Black" panose="020B0A02040204020203"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826</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SimSun</vt:lpstr>
      <vt:lpstr>Arial</vt:lpstr>
      <vt:lpstr>Bahnschrift SemiBold</vt:lpstr>
      <vt:lpstr>Calibri</vt:lpstr>
      <vt:lpstr>Segoe UI Black</vt:lpstr>
      <vt:lpstr>Times New Roman</vt:lpstr>
      <vt:lpstr>Trebuchet MS</vt:lpstr>
      <vt:lpstr>Wingdings</vt:lpstr>
      <vt:lpstr>Office Theme</vt:lpstr>
      <vt:lpstr>Vijaya Lakshmi Masabathula</vt:lpstr>
      <vt:lpstr>KeyLogger&amp;Security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21KN1A42B5</cp:lastModifiedBy>
  <cp:revision>7</cp:revision>
  <dcterms:created xsi:type="dcterms:W3CDTF">2024-06-03T05:48:00Z</dcterms:created>
  <dcterms:modified xsi:type="dcterms:W3CDTF">2024-06-25T17:57:15Z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2024-06-03T11:00:00Z</vt:filetime>
  </property>
  <property fmtid="{D5CDD505-2E9C-101B-9397-08002B2CF9AE}" pid="4" name="ICV">
    <vt:lpwstr>C10449A754CE4EEE9FDA43DCFD14D5FB_13</vt:lpwstr>
  </property>
  <property fmtid="{D5CDD505-2E9C-101B-9397-08002B2CF9AE}" pid="5" name="KSOProductBuildVer">
    <vt:lpwstr>1033-12.2.0.17119</vt:lpwstr>
  </property>
</Properties>
</file>