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2" r:id="rId17"/>
    <p:sldId id="550" r:id="rId18"/>
    <p:sldId id="542" r:id="rId19"/>
    <p:sldId id="34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23366"/>
    <a:srgbClr val="0000FF"/>
    <a:srgbClr val="FFB757"/>
    <a:srgbClr val="FFC475"/>
    <a:srgbClr val="FFB44F"/>
    <a:srgbClr val="FFC679"/>
    <a:srgbClr val="FFCD8B"/>
    <a:srgbClr val="FFC981"/>
    <a:srgbClr val="FFD9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p:cViewPr>
        <p:scale>
          <a:sx n="112" d="100"/>
          <a:sy n="112" d="100"/>
        </p:scale>
        <p:origin x="-610" y="-139"/>
      </p:cViewPr>
      <p:guideLst>
        <p:guide orient="horz" pos="540"/>
        <p:guide pos="144"/>
        <p:guide orient="horz" pos="1620"/>
        <p:guide orient="horz" pos="6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51"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notesMaster" Target="notesMasters/notesMaster1.xml" /><Relationship Id="rId47" Type="http://customschemas.google.com/relationships/presentationmetadata" Target="metadata" /><Relationship Id="rId50"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49"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4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val="2089285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11</a:t>
            </a:fld>
            <a:endParaRPr lang="en-US" sz="1200" b="0" strike="noStrike" spc="-1">
              <a:latin typeface="Times New Roman"/>
            </a:endParaRPr>
          </a:p>
        </p:txBody>
      </p:sp>
    </p:spTree>
    <p:extLst>
      <p:ext uri="{BB962C8B-B14F-4D97-AF65-F5344CB8AC3E}">
        <p14:creationId xmlns:p14="http://schemas.microsoft.com/office/powerpoint/2010/main" val="400629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12</a:t>
            </a:fld>
            <a:endParaRPr lang="en-US" sz="1200" b="0" strike="noStrike" spc="-1">
              <a:latin typeface="Times New Roman"/>
            </a:endParaRPr>
          </a:p>
        </p:txBody>
      </p:sp>
    </p:spTree>
    <p:extLst>
      <p:ext uri="{BB962C8B-B14F-4D97-AF65-F5344CB8AC3E}">
        <p14:creationId xmlns:p14="http://schemas.microsoft.com/office/powerpoint/2010/main" val="394454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extLst>
      <p:ext uri="{BB962C8B-B14F-4D97-AF65-F5344CB8AC3E}">
        <p14:creationId xmlns:p14="http://schemas.microsoft.com/office/powerpoint/2010/main" val="732044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extLst>
      <p:ext uri="{BB962C8B-B14F-4D97-AF65-F5344CB8AC3E}">
        <p14:creationId xmlns:p14="http://schemas.microsoft.com/office/powerpoint/2010/main" val="755031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736" indent="-173736">
              <a:buFont typeface="Arial" panose="020B0604020202020204" pitchFamily="34" charset="0"/>
              <a:buChar char="•"/>
              <a:tabLst>
                <a:tab pos="0" algn="l"/>
              </a:tabLst>
            </a:pPr>
            <a:endParaRPr lang="en-IN" sz="1100" spc="-1" dirty="0"/>
          </a:p>
          <a:p>
            <a:pPr marL="173736" indent="-173736">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422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16</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95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505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5919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34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7</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val="403911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9</a:t>
            </a:fld>
            <a:endParaRPr lang="en-US" sz="1200" b="0" strike="noStrike" spc="-1">
              <a:latin typeface="Times New Roman"/>
            </a:endParaRPr>
          </a:p>
        </p:txBody>
      </p:sp>
    </p:spTree>
    <p:extLst>
      <p:ext uri="{BB962C8B-B14F-4D97-AF65-F5344CB8AC3E}">
        <p14:creationId xmlns:p14="http://schemas.microsoft.com/office/powerpoint/2010/main" val="200593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a16="http://schemas.microsoft.com/office/drawing/2014/main"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688529A-B419-DA4B-5F2D-19BE77562210}"/>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87" r:id="rId1"/>
    <p:sldLayoutId id="2147483666"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jpe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 /><Relationship Id="rId2" Type="http://schemas.openxmlformats.org/officeDocument/2006/relationships/slideLayout" Target="../slideLayouts/slideLayout2.xml" /><Relationship Id="rId1" Type="http://schemas.openxmlformats.org/officeDocument/2006/relationships/video" Target="file:///C:/Users/Lenovo/Desktop/VIJAYARAGHAVAN%20NM/Vijayaraghavan%20NM%20Agricultural%20Raw%20Material%20Analysis%20VIDEO.mp4" TargetMode="External" /><Relationship Id="rId4" Type="http://schemas.openxmlformats.org/officeDocument/2006/relationships/image" Target="../media/image15.png" /></Relationships>
</file>

<file path=ppt/slides/_rels/slide1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kianwee/eda-agricultural-raw-material-dataset" TargetMode="External" /><Relationship Id="rId2" Type="http://schemas.openxmlformats.org/officeDocument/2006/relationships/notesSlide" Target="../notesSlides/notesSlide15.xml" /><Relationship Id="rId1" Type="http://schemas.openxmlformats.org/officeDocument/2006/relationships/slideLayout" Target="../slideLayouts/slideLayout2.xml" /><Relationship Id="rId5" Type="http://schemas.openxmlformats.org/officeDocument/2006/relationships/hyperlink" Target="https://www.geeksforgeeks.org/python-introduction-matplotlib/" TargetMode="External" /><Relationship Id="rId4" Type="http://schemas.openxmlformats.org/officeDocument/2006/relationships/hyperlink" Target="https://ioflood.com/blog/python-heatmap/" TargetMode="Externa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71120" y="0"/>
            <a:ext cx="9215120" cy="5231678"/>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337998" y="152715"/>
            <a:ext cx="841704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220746" y="299788"/>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5" name="Rectangle: Rounded Corners 24">
            <a:extLst>
              <a:ext uri="{FF2B5EF4-FFF2-40B4-BE49-F238E27FC236}">
                <a16:creationId xmlns:a16="http://schemas.microsoft.com/office/drawing/2014/main" id="{B8BCF8B7-52AB-B3FB-BD62-ABF520369315}"/>
              </a:ext>
            </a:extLst>
          </p:cNvPr>
          <p:cNvSpPr/>
          <p:nvPr/>
        </p:nvSpPr>
        <p:spPr>
          <a:xfrm>
            <a:off x="1656470" y="2088914"/>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800" dirty="0"/>
              <a:t> </a:t>
            </a:r>
          </a:p>
          <a:p>
            <a:pPr algn="ctr"/>
            <a:r>
              <a:rPr lang="en-SG" sz="2400" b="1" dirty="0"/>
              <a:t>Agricultural Raw Material Analysis </a:t>
            </a:r>
            <a:endParaRPr lang="en-SG" sz="2400" dirty="0"/>
          </a:p>
          <a:p>
            <a:pPr algn="ctr"/>
            <a:endParaRPr lang="en-US" sz="2000" b="1" dirty="0">
              <a:solidFill>
                <a:schemeClr val="bg1">
                  <a:lumMod val="95000"/>
                </a:schemeClr>
              </a:solidFill>
            </a:endParaRPr>
          </a:p>
        </p:txBody>
      </p: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3677903" y="967243"/>
            <a:ext cx="1443387" cy="1049002"/>
          </a:xfrm>
          <a:prstGeom prst="rect">
            <a:avLst/>
          </a:prstGeom>
        </p:spPr>
      </p:pic>
      <p:sp>
        <p:nvSpPr>
          <p:cNvPr id="26" name="Rectangle 25"/>
          <p:cNvSpPr/>
          <p:nvPr/>
        </p:nvSpPr>
        <p:spPr>
          <a:xfrm>
            <a:off x="5459105" y="3930555"/>
            <a:ext cx="3214048" cy="1030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200"/>
              </a:spcAft>
            </a:pPr>
            <a:endParaRPr lang="en-US" dirty="0">
              <a:solidFill>
                <a:schemeClr val="bg1"/>
              </a:solidFill>
            </a:endParaRPr>
          </a:p>
          <a:p>
            <a:pPr lvl="0">
              <a:spcAft>
                <a:spcPts val="200"/>
              </a:spcAft>
            </a:pPr>
            <a:r>
              <a:rPr lang="en-US" dirty="0">
                <a:solidFill>
                  <a:schemeClr val="bg1"/>
                </a:solidFill>
              </a:rPr>
              <a:t>Name: VIJAYARAGHAVAN L</a:t>
            </a:r>
          </a:p>
          <a:p>
            <a:pPr lvl="0">
              <a:spcAft>
                <a:spcPts val="200"/>
              </a:spcAft>
            </a:pPr>
            <a:r>
              <a:rPr lang="en-US" dirty="0">
                <a:solidFill>
                  <a:schemeClr val="bg1"/>
                </a:solidFill>
                <a:ea typeface="Arial"/>
                <a:cs typeface="Arial"/>
              </a:rPr>
              <a:t>NM Id: au2021109044</a:t>
            </a:r>
          </a:p>
          <a:p>
            <a:pPr lvl="0">
              <a:spcAft>
                <a:spcPts val="200"/>
              </a:spcAft>
            </a:pPr>
            <a:r>
              <a:rPr lang="en-US" dirty="0">
                <a:solidFill>
                  <a:schemeClr val="bg1"/>
                </a:solidFill>
              </a:rPr>
              <a:t>College Name: College of Engineering, </a:t>
            </a:r>
            <a:r>
              <a:rPr lang="en-US" dirty="0" err="1">
                <a:solidFill>
                  <a:schemeClr val="bg1"/>
                </a:solidFill>
              </a:rPr>
              <a:t>Guindy</a:t>
            </a:r>
            <a:endParaRPr lang="en-US" dirty="0">
              <a:solidFill>
                <a:schemeClr val="bg1"/>
              </a:solidFill>
              <a:ea typeface="Arial"/>
              <a:cs typeface="Arial"/>
            </a:endParaRP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4" name="Google Shape;62;g5fab984687_2_0">
            <a:extLst>
              <a:ext uri="{FF2B5EF4-FFF2-40B4-BE49-F238E27FC236}">
                <a16:creationId xmlns:a16="http://schemas.microsoft.com/office/drawing/2014/main" id="{97E93E0C-382C-278E-FE30-EED6A2473058}"/>
              </a:ext>
            </a:extLst>
          </p:cNvPr>
          <p:cNvSpPr txBox="1">
            <a:spLocks/>
          </p:cNvSpPr>
          <p:nvPr/>
        </p:nvSpPr>
        <p:spPr>
          <a:xfrm>
            <a:off x="132397" y="1061211"/>
            <a:ext cx="4386264" cy="50267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b="1" dirty="0"/>
              <a:t>Software Used:</a:t>
            </a:r>
          </a:p>
        </p:txBody>
      </p:sp>
      <p:sp>
        <p:nvSpPr>
          <p:cNvPr id="5" name="Google Shape;62;g5fab984687_2_0">
            <a:extLst>
              <a:ext uri="{FF2B5EF4-FFF2-40B4-BE49-F238E27FC236}">
                <a16:creationId xmlns:a16="http://schemas.microsoft.com/office/drawing/2014/main" id="{994180EB-2034-7734-FFDC-5944E4172C60}"/>
              </a:ext>
            </a:extLst>
          </p:cNvPr>
          <p:cNvSpPr txBox="1">
            <a:spLocks/>
          </p:cNvSpPr>
          <p:nvPr/>
        </p:nvSpPr>
        <p:spPr>
          <a:xfrm>
            <a:off x="472124" y="1729828"/>
            <a:ext cx="7557752" cy="31085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mj-lt"/>
              <a:buAutoNum type="arabicPeriod"/>
            </a:pPr>
            <a:r>
              <a:rPr lang="en-GB" sz="1600" b="1" dirty="0"/>
              <a:t>Python:</a:t>
            </a:r>
            <a:r>
              <a:rPr lang="en-GB" sz="1600" dirty="0"/>
              <a:t> The primary programming language used for implementing data analysis, machine learning algorithms, and scripting tasks.</a:t>
            </a:r>
          </a:p>
          <a:p>
            <a:pPr>
              <a:buFont typeface="+mj-lt"/>
              <a:buAutoNum type="arabicPeriod"/>
            </a:pPr>
            <a:r>
              <a:rPr lang="en-GB" sz="1600" b="1" dirty="0"/>
              <a:t>Jupyter Notebook:</a:t>
            </a:r>
            <a:r>
              <a:rPr lang="en-GB" sz="1600" dirty="0"/>
              <a:t> An interactive computing environment used for creating and sharing documents that contain live code, equations, visualizations, and narrative text.</a:t>
            </a:r>
          </a:p>
          <a:p>
            <a:pPr>
              <a:buFont typeface="+mj-lt"/>
              <a:buAutoNum type="arabicPeriod"/>
            </a:pPr>
            <a:r>
              <a:rPr lang="en-GB" sz="1600" b="1" dirty="0"/>
              <a:t>Google Collab:</a:t>
            </a:r>
            <a:r>
              <a:rPr lang="en-GB" sz="1600" dirty="0"/>
              <a:t> A cloud-based Jupyter Notebook environment provided by Google, offering free access to computational resources such as CPU, GPU, and TPU.</a:t>
            </a:r>
          </a:p>
          <a:p>
            <a:pPr>
              <a:buFont typeface="+mj-lt"/>
              <a:buAutoNum type="arabicPeriod"/>
            </a:pPr>
            <a:r>
              <a:rPr lang="en-GB" sz="1600" b="1" dirty="0"/>
              <a:t>Version Control System (e.g., Git):</a:t>
            </a:r>
            <a:r>
              <a:rPr lang="en-GB" sz="1600" dirty="0"/>
              <a:t> Software tools for managing and tracking changes to project codebase, facilitating collaboration, and maintaining version history.</a:t>
            </a:r>
          </a:p>
          <a:p>
            <a:endParaRPr lang="en-GB" dirty="0"/>
          </a:p>
        </p:txBody>
      </p:sp>
      <p:sp>
        <p:nvSpPr>
          <p:cNvPr id="3" name="Rectangle 2">
            <a:extLst>
              <a:ext uri="{FF2B5EF4-FFF2-40B4-BE49-F238E27FC236}">
                <a16:creationId xmlns:a16="http://schemas.microsoft.com/office/drawing/2014/main" id="{7C7338B2-0F69-CA37-7F05-333031F741D7}"/>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val="49053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Result</a:t>
            </a:r>
          </a:p>
        </p:txBody>
      </p:sp>
      <p:sp>
        <p:nvSpPr>
          <p:cNvPr id="3" name="Rectangle 2">
            <a:extLst>
              <a:ext uri="{FF2B5EF4-FFF2-40B4-BE49-F238E27FC236}">
                <a16:creationId xmlns:a16="http://schemas.microsoft.com/office/drawing/2014/main" id="{3563023D-996B-396C-3362-D23A9FA17BFF}"/>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8" name="Picture 7">
            <a:extLst>
              <a:ext uri="{FF2B5EF4-FFF2-40B4-BE49-F238E27FC236}">
                <a16:creationId xmlns:a16="http://schemas.microsoft.com/office/drawing/2014/main" id="{51FCC711-D9F4-09BB-D977-D42B2713608C}"/>
              </a:ext>
            </a:extLst>
          </p:cNvPr>
          <p:cNvPicPr>
            <a:picLocks noChangeAspect="1"/>
          </p:cNvPicPr>
          <p:nvPr/>
        </p:nvPicPr>
        <p:blipFill rotWithShape="1">
          <a:blip r:embed="rId3"/>
          <a:srcRect l="6315" t="27836" r="1447" b="7602"/>
          <a:stretch/>
        </p:blipFill>
        <p:spPr>
          <a:xfrm>
            <a:off x="457200" y="1249782"/>
            <a:ext cx="8434137" cy="3320716"/>
          </a:xfrm>
          <a:prstGeom prst="rect">
            <a:avLst/>
          </a:prstGeom>
        </p:spPr>
      </p:pic>
    </p:spTree>
    <p:extLst>
      <p:ext uri="{BB962C8B-B14F-4D97-AF65-F5344CB8AC3E}">
        <p14:creationId xmlns:p14="http://schemas.microsoft.com/office/powerpoint/2010/main" val="200802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Future Scope</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23208" y="945823"/>
            <a:ext cx="5011906" cy="39164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t>The project can be expanded in several directions to enhance its utility and impact. Integrating real-time data sources and automating data collection processes would enable continuous monitoring of price fluctuations. Advanced predictive modeling techniques could improve the accuracy of price forecasting models. Incorporating external factors like weather patterns and geopolitical events into the analysis would provide a more comprehensive understanding of price movements. Additionally, exploring geospatial analysis techniques could offer insights into regional variations in prices, while sentiment analysis on social media could complement quantitative analysis. Developing decision support systems or dashboard applications integrating data visualization and predictive analytics would empower stakeholders with actionable insights. Expansion to include a broader range of agricultural commodities and conducting impact assessment studies would offer comprehensive insights into market dynamics and socioeconomic implications. Collaborative research initiatives and open data sharing initiatives could further advance knowledge, foster innovation, and drive sustainable development in the agricultural sector.</a:t>
            </a:r>
          </a:p>
          <a:p>
            <a:br>
              <a:rPr lang="en-US" sz="1200" dirty="0"/>
            </a:br>
            <a:endParaRPr lang="en-GB" sz="1250" dirty="0"/>
          </a:p>
        </p:txBody>
      </p:sp>
      <p:sp>
        <p:nvSpPr>
          <p:cNvPr id="5" name="Rectangle 4">
            <a:extLst>
              <a:ext uri="{FF2B5EF4-FFF2-40B4-BE49-F238E27FC236}">
                <a16:creationId xmlns:a16="http://schemas.microsoft.com/office/drawing/2014/main" id="{A95E633B-88A4-9CCD-1E91-D646A055CC3F}"/>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10242" name="Picture 2" descr="Machine Learning: Career and Future Scope"/>
          <p:cNvPicPr>
            <a:picLocks noChangeAspect="1" noChangeArrowheads="1"/>
          </p:cNvPicPr>
          <p:nvPr/>
        </p:nvPicPr>
        <p:blipFill>
          <a:blip r:embed="rId3"/>
          <a:srcRect/>
          <a:stretch>
            <a:fillRect/>
          </a:stretch>
        </p:blipFill>
        <p:spPr bwMode="auto">
          <a:xfrm>
            <a:off x="5614307" y="1080655"/>
            <a:ext cx="3084287" cy="3241963"/>
          </a:xfrm>
          <a:prstGeom prst="rect">
            <a:avLst/>
          </a:prstGeom>
          <a:noFill/>
        </p:spPr>
      </p:pic>
    </p:spTree>
    <p:extLst>
      <p:ext uri="{BB962C8B-B14F-4D97-AF65-F5344CB8AC3E}">
        <p14:creationId xmlns:p14="http://schemas.microsoft.com/office/powerpoint/2010/main" val="277615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Video of the Project</a:t>
            </a:r>
          </a:p>
        </p:txBody>
      </p:sp>
      <p:sp>
        <p:nvSpPr>
          <p:cNvPr id="3" name="Rectangle 2">
            <a:extLst>
              <a:ext uri="{FF2B5EF4-FFF2-40B4-BE49-F238E27FC236}">
                <a16:creationId xmlns:a16="http://schemas.microsoft.com/office/drawing/2014/main" id="{7A7C5CA5-D51A-DC0C-4DCB-DAA9275C9666}"/>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7" name="Vijayaraghavan NM Agricultural Raw Material Analysis VIDEO.mp4">
            <a:hlinkClick r:id="" action="ppaction://media"/>
          </p:cNvPr>
          <p:cNvPicPr>
            <a:picLocks noRot="1" noChangeAspect="1"/>
          </p:cNvPicPr>
          <p:nvPr>
            <a:videoFile r:link="rId1"/>
          </p:nvPr>
        </p:nvPicPr>
        <p:blipFill>
          <a:blip r:embed="rId4"/>
          <a:stretch>
            <a:fillRect/>
          </a:stretch>
        </p:blipFill>
        <p:spPr>
          <a:xfrm>
            <a:off x="414441" y="1052547"/>
            <a:ext cx="8150658" cy="3631286"/>
          </a:xfrm>
          <a:prstGeom prst="rect">
            <a:avLst/>
          </a:prstGeom>
        </p:spPr>
      </p:pic>
    </p:spTree>
    <p:extLst>
      <p:ext uri="{BB962C8B-B14F-4D97-AF65-F5344CB8AC3E}">
        <p14:creationId xmlns:p14="http://schemas.microsoft.com/office/powerpoint/2010/main" val="9436576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4" name="Rectangle 3">
            <a:extLst>
              <a:ext uri="{FF2B5EF4-FFF2-40B4-BE49-F238E27FC236}">
                <a16:creationId xmlns:a16="http://schemas.microsoft.com/office/drawing/2014/main" id="{389BCAF3-750E-513B-C42A-5B08FF8ABC57}"/>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
        <p:nvSpPr>
          <p:cNvPr id="5" name="Rectangle 1">
            <a:extLst>
              <a:ext uri="{FF2B5EF4-FFF2-40B4-BE49-F238E27FC236}">
                <a16:creationId xmlns:a16="http://schemas.microsoft.com/office/drawing/2014/main" id="{4974F7FB-52FB-8FA1-B869-9908FBBBA47C}"/>
              </a:ext>
            </a:extLst>
          </p:cNvPr>
          <p:cNvSpPr>
            <a:spLocks noChangeArrowheads="1"/>
          </p:cNvSpPr>
          <p:nvPr/>
        </p:nvSpPr>
        <p:spPr bwMode="auto">
          <a:xfrm>
            <a:off x="185737" y="794840"/>
            <a:ext cx="468635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Through comprehensive exploratory data analysis (EDA), this project has provided valuable insights into the pricing dynamics of agricultural raw materials. The analysis identified high-range and low-range raw materials based on their prices, as well as commodities with the highest and lowest percentage changes in prices. The investigation into the range of price changes over the years highlighted the variability in prices within the agricultural sector. Additionally, the correlation analysis and </a:t>
            </a:r>
            <a:r>
              <a:rPr lang="en-US" altLang="en-US" dirty="0" err="1">
                <a:solidFill>
                  <a:schemeClr val="tx1"/>
                </a:solidFill>
                <a:latin typeface="Arial" panose="020B0604020202020204" pitchFamily="34" charset="0"/>
              </a:rPr>
              <a:t>heatmap</a:t>
            </a:r>
            <a:r>
              <a:rPr lang="en-US" altLang="en-US" dirty="0">
                <a:solidFill>
                  <a:schemeClr val="tx1"/>
                </a:solidFill>
                <a:latin typeface="Arial" panose="020B0604020202020204" pitchFamily="34" charset="0"/>
              </a:rPr>
              <a:t> visualization helped understand the relationships between different raw materials. These findings can assist stakeholders in the agricultural sector in making informed decisions regarding investment, trading strategies, risk management, and policy formulation.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6" name="Picture 2" descr="How to write an excellent thesis conclusion [with examples] - Paperpile"/>
          <p:cNvPicPr>
            <a:picLocks noChangeAspect="1" noChangeArrowheads="1"/>
          </p:cNvPicPr>
          <p:nvPr/>
        </p:nvPicPr>
        <p:blipFill>
          <a:blip r:embed="rId3"/>
          <a:srcRect/>
          <a:stretch>
            <a:fillRect/>
          </a:stretch>
        </p:blipFill>
        <p:spPr bwMode="auto">
          <a:xfrm>
            <a:off x="4976956" y="651163"/>
            <a:ext cx="3810000" cy="3810000"/>
          </a:xfrm>
          <a:prstGeom prst="rect">
            <a:avLst/>
          </a:prstGeom>
          <a:noFill/>
        </p:spPr>
      </p:pic>
    </p:spTree>
    <p:extLst>
      <p:ext uri="{BB962C8B-B14F-4D97-AF65-F5344CB8AC3E}">
        <p14:creationId xmlns:p14="http://schemas.microsoft.com/office/powerpoint/2010/main" val="177970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B6E6F345-B602-EC4B-B8B2-B4CAA1DC1D46}"/>
              </a:ext>
            </a:extLst>
          </p:cNvPr>
          <p:cNvSpPr txBox="1"/>
          <p:nvPr/>
        </p:nvSpPr>
        <p:spPr>
          <a:xfrm>
            <a:off x="134935" y="1052956"/>
            <a:ext cx="8734745" cy="1061829"/>
          </a:xfrm>
          <a:prstGeom prst="rect">
            <a:avLst/>
          </a:prstGeom>
          <a:noFill/>
        </p:spPr>
        <p:txBody>
          <a:bodyPr wrap="square" lIns="91440" tIns="45720" rIns="91440" bIns="45720" anchor="t">
            <a:spAutoFit/>
          </a:bodyPr>
          <a:lstStyle/>
          <a:p>
            <a:pPr marL="342900" indent="-342900">
              <a:lnSpc>
                <a:spcPct val="150000"/>
              </a:lnSpc>
              <a:buFont typeface="+mj-lt"/>
              <a:buAutoNum type="arabicPeriod"/>
            </a:pPr>
            <a:r>
              <a:rPr lang="en-US" u="sng" dirty="0">
                <a:hlinkClick r:id="rId3"/>
              </a:rPr>
              <a:t>https://www.kaggle.com/code/kianwee/eda-agricultural-raw-material-dataset</a:t>
            </a:r>
            <a:endParaRPr lang="en-US" dirty="0"/>
          </a:p>
          <a:p>
            <a:pPr marL="342900" marR="0" lvl="0" indent="-342900">
              <a:lnSpc>
                <a:spcPct val="150000"/>
              </a:lnSpc>
              <a:spcBef>
                <a:spcPts val="0"/>
              </a:spcBef>
              <a:spcAft>
                <a:spcPts val="0"/>
              </a:spcAft>
              <a:buFont typeface="+mj-lt"/>
              <a:buAutoNum type="arabicPeriod"/>
            </a:pPr>
            <a:r>
              <a:rPr lang="en-US" u="sng" dirty="0">
                <a:solidFill>
                  <a:srgbClr val="0563C1"/>
                </a:solidFill>
                <a:latin typeface="Times New Roman" panose="02020603050405020304" pitchFamily="18" charset="0"/>
                <a:ea typeface="Times New Roman" panose="02020603050405020304" pitchFamily="18" charset="0"/>
                <a:hlinkClick r:id="rId4"/>
              </a:rPr>
              <a:t>https://ioflood.com/blog/python-heatmap/</a:t>
            </a:r>
            <a:endParaRPr lang="en-US" u="sng" dirty="0">
              <a:solidFill>
                <a:srgbClr val="0563C1"/>
              </a:solidFill>
              <a:latin typeface="Times New Roman" panose="02020603050405020304" pitchFamily="18" charset="0"/>
              <a:ea typeface="Times New Roman" panose="02020603050405020304" pitchFamily="18" charset="0"/>
            </a:endParaRPr>
          </a:p>
          <a:p>
            <a:pPr marL="342900" indent="-342900">
              <a:lnSpc>
                <a:spcPct val="150000"/>
              </a:lnSpc>
              <a:buFont typeface="+mj-lt"/>
              <a:buAutoNum type="arabicPeriod"/>
            </a:pPr>
            <a:r>
              <a:rPr lang="en-US" u="sng" dirty="0">
                <a:hlinkClick r:id="rId5"/>
              </a:rPr>
              <a:t>https://www.geeksforgeeks.org/python-introduction-matplotlib/</a:t>
            </a: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sp>
        <p:nvSpPr>
          <p:cNvPr id="2" name="Rectangle 1">
            <a:extLst>
              <a:ext uri="{FF2B5EF4-FFF2-40B4-BE49-F238E27FC236}">
                <a16:creationId xmlns:a16="http://schemas.microsoft.com/office/drawing/2014/main" id="{7D66FD1F-3545-0273-C0FF-004F8C65F7E5}"/>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val="148095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Rectangle 1">
            <a:extLst>
              <a:ext uri="{FF2B5EF4-FFF2-40B4-BE49-F238E27FC236}">
                <a16:creationId xmlns:a16="http://schemas.microsoft.com/office/drawing/2014/main" id="{5AB5E5B8-D5AE-DF8A-906F-CBE5AED7F4FD}"/>
              </a:ext>
            </a:extLst>
          </p:cNvPr>
          <p:cNvSpPr/>
          <p:nvPr/>
        </p:nvSpPr>
        <p:spPr>
          <a:xfrm>
            <a:off x="94593" y="43147"/>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t>Abstract</a:t>
            </a:r>
          </a:p>
          <a:p>
            <a:pPr marL="173736" indent="-173736">
              <a:spcAft>
                <a:spcPts val="800"/>
              </a:spcAft>
              <a:buClr>
                <a:srgbClr val="213163"/>
              </a:buClr>
              <a:buFont typeface="Arial" panose="020B0604020202020204" pitchFamily="34" charset="0"/>
              <a:buChar char="•"/>
            </a:pPr>
            <a:r>
              <a:rPr lang="en-US" dirty="0"/>
              <a:t>Problem Statement</a:t>
            </a:r>
          </a:p>
          <a:p>
            <a:pPr marL="173736" indent="-173736">
              <a:spcAft>
                <a:spcPts val="800"/>
              </a:spcAft>
              <a:buClr>
                <a:srgbClr val="213163"/>
              </a:buClr>
              <a:buFont typeface="Arial" panose="020B0604020202020204" pitchFamily="34" charset="0"/>
              <a:buChar char="•"/>
            </a:pPr>
            <a:r>
              <a:rPr lang="en-US" dirty="0"/>
              <a:t>Aims, Objective &amp; Proposed System/Solution </a:t>
            </a:r>
          </a:p>
          <a:p>
            <a:pPr marL="173736" indent="-173736">
              <a:spcAft>
                <a:spcPts val="800"/>
              </a:spcAft>
              <a:buClr>
                <a:srgbClr val="213163"/>
              </a:buClr>
              <a:buFont typeface="Arial" panose="020B0604020202020204" pitchFamily="34" charset="0"/>
              <a:buChar char="•"/>
            </a:pPr>
            <a:r>
              <a:rPr lang="en-US" dirty="0"/>
              <a:t>System Deployment Approach</a:t>
            </a:r>
          </a:p>
          <a:p>
            <a:pPr marL="173736" indent="-173736">
              <a:spcAft>
                <a:spcPts val="800"/>
              </a:spcAft>
              <a:buClr>
                <a:srgbClr val="213163"/>
              </a:buClr>
              <a:buFont typeface="Arial" panose="020B0604020202020204" pitchFamily="34" charset="0"/>
              <a:buChar char="•"/>
            </a:pPr>
            <a:r>
              <a:rPr lang="en-US" dirty="0"/>
              <a:t>Model Development &amp; Algorithm</a:t>
            </a:r>
          </a:p>
          <a:p>
            <a:pPr marL="173736" indent="-173736">
              <a:spcAft>
                <a:spcPts val="800"/>
              </a:spcAft>
              <a:buClr>
                <a:srgbClr val="213163"/>
              </a:buClr>
              <a:buFont typeface="Arial" panose="020B0604020202020204" pitchFamily="34" charset="0"/>
              <a:buChar char="•"/>
            </a:pPr>
            <a:r>
              <a:rPr lang="en-US" dirty="0"/>
              <a:t>Future Scope</a:t>
            </a:r>
          </a:p>
          <a:p>
            <a:pPr marL="173736" indent="-173736">
              <a:spcAft>
                <a:spcPts val="800"/>
              </a:spcAft>
              <a:buClr>
                <a:srgbClr val="213163"/>
              </a:buClr>
              <a:buFont typeface="Arial" panose="020B0604020202020204" pitchFamily="34" charset="0"/>
              <a:buChar char="•"/>
            </a:pPr>
            <a:r>
              <a:rPr lang="en-US" dirty="0"/>
              <a:t>Video of the Project</a:t>
            </a:r>
          </a:p>
          <a:p>
            <a:pPr marL="173736" indent="-173736">
              <a:spcAft>
                <a:spcPts val="800"/>
              </a:spcAft>
              <a:buClr>
                <a:srgbClr val="213163"/>
              </a:buClr>
              <a:buFont typeface="Arial" panose="020B0604020202020204" pitchFamily="34" charset="0"/>
              <a:buChar char="•"/>
            </a:pPr>
            <a:r>
              <a:rPr lang="en-US" dirty="0"/>
              <a:t>Conclusion</a:t>
            </a:r>
          </a:p>
          <a:p>
            <a:pPr marL="173736" indent="-173736">
              <a:spcAft>
                <a:spcPts val="800"/>
              </a:spcAft>
              <a:buClr>
                <a:srgbClr val="213163"/>
              </a:buClr>
              <a:buFont typeface="Arial" panose="020B0604020202020204" pitchFamily="34" charset="0"/>
              <a:buChar char="•"/>
            </a:pPr>
            <a:r>
              <a:rPr lang="en-US" dirty="0"/>
              <a:t>Reference</a:t>
            </a:r>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413790" y="1047750"/>
            <a:ext cx="3194940" cy="3194940"/>
          </a:xfrm>
          <a:prstGeom prst="rect">
            <a:avLst/>
          </a:prstGeom>
          <a:effectLst>
            <a:outerShdw blurRad="50800" dist="38100" dir="5400000" algn="t" rotWithShape="0">
              <a:prstClr val="black">
                <a:alpha val="40000"/>
              </a:prstClr>
            </a:outerShdw>
          </a:effectLst>
        </p:spPr>
      </p:pic>
      <p:sp>
        <p:nvSpPr>
          <p:cNvPr id="2" name="Rectangle 1">
            <a:extLst>
              <a:ext uri="{FF2B5EF4-FFF2-40B4-BE49-F238E27FC236}">
                <a16:creationId xmlns:a16="http://schemas.microsoft.com/office/drawing/2014/main" id="{F934FB99-F17F-57B3-5DC7-A081FB58AAF2}"/>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val="85706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4539541" cy="1815882"/>
          </a:xfrm>
          <a:prstGeom prst="rect">
            <a:avLst/>
          </a:prstGeom>
          <a:noFill/>
        </p:spPr>
        <p:txBody>
          <a:bodyPr wrap="square" lIns="91440" tIns="45720" rIns="91440" bIns="45720" anchor="t">
            <a:spAutoFit/>
          </a:bodyPr>
          <a:lstStyle/>
          <a:p>
            <a:pPr algn="just" fontAlgn="base">
              <a:spcAft>
                <a:spcPts val="800"/>
              </a:spcAft>
              <a:buClr>
                <a:srgbClr val="213163"/>
              </a:buClr>
            </a:pPr>
            <a:r>
              <a:rPr lang="en-US" dirty="0"/>
              <a:t>This project aims to analyze the agricultural-raw-material-prices dataset using exploratory data analysis (EDA) techniques. The analysis focuses on identifying high-range and low-range raw materials based on their prices, determining high and low %Change materials, identifying the range of price changes over the years, and mapping the correlation between them using a </a:t>
            </a:r>
            <a:r>
              <a:rPr lang="en-US" dirty="0" err="1"/>
              <a:t>heatmap</a:t>
            </a:r>
            <a:r>
              <a:rPr lang="en-US" dirty="0"/>
              <a:t>.</a:t>
            </a:r>
            <a:endParaRPr lang="en-US" i="0" dirty="0">
              <a:solidFill>
                <a:srgbClr val="000000"/>
              </a:solidFill>
              <a:effectLst/>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Abstract</a:t>
            </a:r>
          </a:p>
        </p:txBody>
      </p:sp>
      <p:sp>
        <p:nvSpPr>
          <p:cNvPr id="4" name="Rectangle 3">
            <a:extLst>
              <a:ext uri="{FF2B5EF4-FFF2-40B4-BE49-F238E27FC236}">
                <a16:creationId xmlns:a16="http://schemas.microsoft.com/office/drawing/2014/main" id="{0FDABC29-1CFC-7C17-F98B-8D3ED2344664}"/>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28674" name="Picture 2" descr="The Purpose of Thinking: Why It Exists and How to Approach It"/>
          <p:cNvPicPr>
            <a:picLocks noChangeAspect="1" noChangeArrowheads="1"/>
          </p:cNvPicPr>
          <p:nvPr/>
        </p:nvPicPr>
        <p:blipFill>
          <a:blip r:embed="rId3"/>
          <a:srcRect/>
          <a:stretch>
            <a:fillRect/>
          </a:stretch>
        </p:blipFill>
        <p:spPr bwMode="auto">
          <a:xfrm>
            <a:off x="5073938" y="1077191"/>
            <a:ext cx="3640571" cy="3009900"/>
          </a:xfrm>
          <a:prstGeom prst="rect">
            <a:avLst/>
          </a:prstGeom>
          <a:noFill/>
        </p:spPr>
      </p:pic>
    </p:spTree>
    <p:extLst>
      <p:ext uri="{BB962C8B-B14F-4D97-AF65-F5344CB8AC3E}">
        <p14:creationId xmlns:p14="http://schemas.microsoft.com/office/powerpoint/2010/main" val="422898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4437065" cy="2154436"/>
          </a:xfrm>
          <a:prstGeom prst="rect">
            <a:avLst/>
          </a:prstGeom>
          <a:noFill/>
        </p:spPr>
        <p:txBody>
          <a:bodyPr wrap="square" lIns="91440" tIns="45720" rIns="91440" bIns="45720" anchor="t">
            <a:spAutoFit/>
          </a:bodyPr>
          <a:lstStyle/>
          <a:p>
            <a:pPr marL="173736" indent="-173736" algn="just" fontAlgn="base">
              <a:spcAft>
                <a:spcPts val="800"/>
              </a:spcAft>
              <a:buClr>
                <a:srgbClr val="213163"/>
              </a:buClr>
              <a:buFont typeface="Arial" panose="020B0604020202020204" pitchFamily="34" charset="0"/>
              <a:buChar char="•"/>
            </a:pPr>
            <a:r>
              <a:rPr lang="en-US" sz="1500" dirty="0">
                <a:latin typeface="Calibri" panose="020F0502020204030204" pitchFamily="34" charset="0"/>
                <a:ea typeface="Calibri" panose="020F0502020204030204" pitchFamily="34" charset="0"/>
              </a:rPr>
              <a:t>The agricultural sector relies heavily on raw materials for various purposes, including food production, animal feed, and </a:t>
            </a:r>
            <a:r>
              <a:rPr lang="en-US" sz="1500" dirty="0" err="1">
                <a:latin typeface="Calibri" panose="020F0502020204030204" pitchFamily="34" charset="0"/>
                <a:ea typeface="Calibri" panose="020F0502020204030204" pitchFamily="34" charset="0"/>
              </a:rPr>
              <a:t>biofuels</a:t>
            </a:r>
            <a:r>
              <a:rPr lang="en-US" sz="1500" dirty="0">
                <a:latin typeface="Calibri" panose="020F0502020204030204" pitchFamily="34" charset="0"/>
                <a:ea typeface="Calibri" panose="020F0502020204030204" pitchFamily="34" charset="0"/>
              </a:rPr>
              <a:t>. Understanding the pricing trends of these raw materials is crucial for stakeholders in the agricultural industry. However, analyzing the vast amount of price data available can be challenging without the right tools and techniques.</a:t>
            </a:r>
            <a:br>
              <a:rPr lang="en-US" dirty="0"/>
            </a:b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Problem Statement</a:t>
            </a:r>
          </a:p>
        </p:txBody>
      </p:sp>
      <p:sp>
        <p:nvSpPr>
          <p:cNvPr id="2" name="Rectangle 1">
            <a:extLst>
              <a:ext uri="{FF2B5EF4-FFF2-40B4-BE49-F238E27FC236}">
                <a16:creationId xmlns:a16="http://schemas.microsoft.com/office/drawing/2014/main" id="{DBA6FEF1-E3E6-1276-FA89-3887D2F5896D}"/>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26626" name="Picture 2" descr="How To Write A Problem Statement? 8 Effective Tips | Hook Agency"/>
          <p:cNvPicPr>
            <a:picLocks noChangeAspect="1" noChangeArrowheads="1"/>
          </p:cNvPicPr>
          <p:nvPr/>
        </p:nvPicPr>
        <p:blipFill>
          <a:blip r:embed="rId3"/>
          <a:srcRect/>
          <a:stretch>
            <a:fillRect/>
          </a:stretch>
        </p:blipFill>
        <p:spPr bwMode="auto">
          <a:xfrm>
            <a:off x="4779818" y="913966"/>
            <a:ext cx="4159538" cy="3214688"/>
          </a:xfrm>
          <a:prstGeom prst="rect">
            <a:avLst/>
          </a:prstGeom>
          <a:noFill/>
        </p:spPr>
      </p:pic>
    </p:spTree>
    <p:extLst>
      <p:ext uri="{BB962C8B-B14F-4D97-AF65-F5344CB8AC3E}">
        <p14:creationId xmlns:p14="http://schemas.microsoft.com/office/powerpoint/2010/main" val="63371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8589965" cy="1056700"/>
          </a:xfrm>
          <a:prstGeom prst="rect">
            <a:avLst/>
          </a:prstGeom>
          <a:noFill/>
        </p:spPr>
        <p:txBody>
          <a:bodyPr wrap="square" lIns="91440" tIns="45720" rIns="91440" bIns="45720" anchor="t">
            <a:spAutoFit/>
          </a:bodyPr>
          <a:lstStyle/>
          <a:p>
            <a:pPr fontAlgn="base">
              <a:spcAft>
                <a:spcPts val="800"/>
              </a:spcAft>
              <a:buClr>
                <a:srgbClr val="213163"/>
              </a:buClr>
            </a:pPr>
            <a:r>
              <a:rPr lang="en-US" b="1" i="0" dirty="0">
                <a:solidFill>
                  <a:srgbClr val="000000"/>
                </a:solidFill>
                <a:effectLst/>
              </a:rPr>
              <a:t>Aim: </a:t>
            </a:r>
          </a:p>
          <a:p>
            <a:pPr marL="342900" indent="-342900" fontAlgn="base">
              <a:spcAft>
                <a:spcPts val="800"/>
              </a:spcAft>
              <a:buClr>
                <a:srgbClr val="213163"/>
              </a:buClr>
              <a:buFont typeface="Arial" pitchFamily="34" charset="0"/>
              <a:buChar char="•"/>
            </a:pPr>
            <a:r>
              <a:rPr lang="en-US" dirty="0"/>
              <a:t>The aim of this project is to analyze the agricultural-raw-material-prices dataset using exploratory data analysis (EDA) techniques to uncover insights into the pricing trends of various agricultural commodities.</a:t>
            </a:r>
            <a:endParaRPr lang="en-US" i="0" dirty="0">
              <a:solidFill>
                <a:srgbClr val="000000"/>
              </a:solidFill>
              <a:effectLst/>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Aim and Objective</a:t>
            </a:r>
          </a:p>
        </p:txBody>
      </p:sp>
      <p:sp>
        <p:nvSpPr>
          <p:cNvPr id="4" name="Rectangle 3">
            <a:extLst>
              <a:ext uri="{FF2B5EF4-FFF2-40B4-BE49-F238E27FC236}">
                <a16:creationId xmlns:a16="http://schemas.microsoft.com/office/drawing/2014/main" id="{DAA0C073-F05B-A3B3-71D1-115FECE766D7}"/>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24578" name="Picture 2" descr="The Aim in Education - Braveheart Education"/>
          <p:cNvPicPr>
            <a:picLocks noChangeAspect="1" noChangeArrowheads="1"/>
          </p:cNvPicPr>
          <p:nvPr/>
        </p:nvPicPr>
        <p:blipFill>
          <a:blip r:embed="rId3"/>
          <a:srcRect/>
          <a:stretch>
            <a:fillRect/>
          </a:stretch>
        </p:blipFill>
        <p:spPr bwMode="auto">
          <a:xfrm>
            <a:off x="2258292" y="2424546"/>
            <a:ext cx="4419600" cy="2252088"/>
          </a:xfrm>
          <a:prstGeom prst="rect">
            <a:avLst/>
          </a:prstGeom>
          <a:noFill/>
        </p:spPr>
      </p:pic>
    </p:spTree>
    <p:extLst>
      <p:ext uri="{BB962C8B-B14F-4D97-AF65-F5344CB8AC3E}">
        <p14:creationId xmlns:p14="http://schemas.microsoft.com/office/powerpoint/2010/main" val="124273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8650925" cy="2523768"/>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600" dirty="0"/>
              <a:t>Conduct exploratory data analysis (EDA) to analyze the agricultural-raw-material-prices dataset.</a:t>
            </a:r>
          </a:p>
          <a:p>
            <a:pPr marL="285750" indent="-285750">
              <a:buFont typeface="Arial" panose="020B0604020202020204" pitchFamily="34" charset="0"/>
              <a:buChar char="•"/>
            </a:pPr>
            <a:r>
              <a:rPr lang="en-US" sz="1600" dirty="0"/>
              <a:t>Identify high-range and low-range raw materials based on their prices.</a:t>
            </a:r>
          </a:p>
          <a:p>
            <a:pPr marL="285750" indent="-285750">
              <a:buFont typeface="Arial" panose="020B0604020202020204" pitchFamily="34" charset="0"/>
              <a:buChar char="•"/>
            </a:pPr>
            <a:r>
              <a:rPr lang="en-US" sz="1600" dirty="0"/>
              <a:t>Determine high and low %Change materials to understand the magnitude of price fluctuations.</a:t>
            </a:r>
          </a:p>
          <a:p>
            <a:pPr marL="285750" indent="-285750">
              <a:buFont typeface="Arial" panose="020B0604020202020204" pitchFamily="34" charset="0"/>
              <a:buChar char="•"/>
            </a:pPr>
            <a:r>
              <a:rPr lang="en-US" sz="1600" dirty="0"/>
              <a:t>Identify the range of price changes over the years to assess the variability in prices.</a:t>
            </a:r>
          </a:p>
          <a:p>
            <a:pPr marL="285750" indent="-285750">
              <a:buFont typeface="Arial" panose="020B0604020202020204" pitchFamily="34" charset="0"/>
              <a:buChar char="•"/>
            </a:pPr>
            <a:r>
              <a:rPr lang="en-US" sz="1600" dirty="0"/>
              <a:t>Map the correlation between raw materials using a </a:t>
            </a:r>
            <a:r>
              <a:rPr lang="en-US" sz="1600" dirty="0" err="1"/>
              <a:t>heatmap</a:t>
            </a:r>
            <a:r>
              <a:rPr lang="en-US" sz="1600" dirty="0"/>
              <a:t> to understand their relationships.</a:t>
            </a:r>
          </a:p>
          <a:p>
            <a:pPr marL="285750" indent="-285750"/>
            <a:r>
              <a:rPr lang="en-GB" sz="1600" dirty="0"/>
              <a:t>.</a:t>
            </a:r>
          </a:p>
          <a:p>
            <a:pPr algn="l" rtl="0" fontAlgn="base">
              <a:spcAft>
                <a:spcPts val="800"/>
              </a:spcAft>
              <a:buClr>
                <a:srgbClr val="213163"/>
              </a:buClr>
            </a:pPr>
            <a:endParaRPr lang="en-US" i="0" dirty="0">
              <a:solidFill>
                <a:srgbClr val="000000"/>
              </a:solidFill>
              <a:effectLst/>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Objectives</a:t>
            </a:r>
          </a:p>
        </p:txBody>
      </p:sp>
      <p:sp>
        <p:nvSpPr>
          <p:cNvPr id="2" name="Rectangle 1">
            <a:extLst>
              <a:ext uri="{FF2B5EF4-FFF2-40B4-BE49-F238E27FC236}">
                <a16:creationId xmlns:a16="http://schemas.microsoft.com/office/drawing/2014/main" id="{A047BB30-20F6-0135-E266-ECA2BF7CB796}"/>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val="317471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85737" y="1061211"/>
            <a:ext cx="5078788" cy="361378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sz="1350" b="1" dirty="0"/>
              <a:t>Solution:</a:t>
            </a:r>
          </a:p>
          <a:p>
            <a:pPr marL="285750" indent="-285750">
              <a:spcAft>
                <a:spcPts val="800"/>
              </a:spcAft>
              <a:buClr>
                <a:srgbClr val="213163"/>
              </a:buClr>
              <a:buFont typeface="Arial" panose="020B0604020202020204" pitchFamily="34" charset="0"/>
              <a:buChar char="•"/>
            </a:pPr>
            <a:r>
              <a:rPr lang="en-US" dirty="0"/>
              <a:t>The proposed solution involves using Python programming language and libraries such as Pandas, </a:t>
            </a:r>
            <a:r>
              <a:rPr lang="en-US" dirty="0" err="1"/>
              <a:t>NumPy</a:t>
            </a:r>
            <a:r>
              <a:rPr lang="en-US" dirty="0"/>
              <a:t>, </a:t>
            </a:r>
            <a:r>
              <a:rPr lang="en-US" dirty="0" err="1"/>
              <a:t>Matplotlib</a:t>
            </a:r>
            <a:r>
              <a:rPr lang="en-US" dirty="0"/>
              <a:t>, and </a:t>
            </a:r>
            <a:r>
              <a:rPr lang="en-US" dirty="0" err="1"/>
              <a:t>Seaborn</a:t>
            </a:r>
            <a:r>
              <a:rPr lang="en-US" dirty="0"/>
              <a:t> for data analysis and visualization. The dataset will be cleaned and preprocessed to handle missing values and inconsistencies. Exploratory data analysis (EDA) will be performed to analyze the distribution, trends, and fluctuations in raw material prices. Statistical measures will be computed to identify high-range and low-range raw materials, and the percentage change in prices will be calculated. Correlation analysis will be conducted to understand the relationships between raw materials, and a </a:t>
            </a:r>
            <a:r>
              <a:rPr lang="en-US" dirty="0" err="1"/>
              <a:t>heatmap</a:t>
            </a:r>
            <a:r>
              <a:rPr lang="en-US" dirty="0"/>
              <a:t> will be generated to visualize the correlation matrix.</a:t>
            </a:r>
          </a:p>
        </p:txBody>
      </p:sp>
      <p:grpSp>
        <p:nvGrpSpPr>
          <p:cNvPr id="5" name="Group 4">
            <a:extLst>
              <a:ext uri="{FF2B5EF4-FFF2-40B4-BE49-F238E27FC236}">
                <a16:creationId xmlns:a16="http://schemas.microsoft.com/office/drawing/2014/main" id="{EA4B871A-A451-AA35-F02E-4525E153968D}"/>
              </a:ext>
            </a:extLst>
          </p:cNvPr>
          <p:cNvGrpSpPr/>
          <p:nvPr/>
        </p:nvGrpSpPr>
        <p:grpSpPr>
          <a:xfrm>
            <a:off x="5264526" y="1047750"/>
            <a:ext cx="3422806" cy="2277722"/>
            <a:chOff x="5586259" y="1047750"/>
            <a:chExt cx="3422806" cy="2277722"/>
          </a:xfrm>
        </p:grpSpPr>
        <p:pic>
          <p:nvPicPr>
            <p:cNvPr id="6" name="Picture 2" descr="How to Write the Perfect Web Design Proposal - Bidsketch">
              <a:extLst>
                <a:ext uri="{FF2B5EF4-FFF2-40B4-BE49-F238E27FC236}">
                  <a16:creationId xmlns:a16="http://schemas.microsoft.com/office/drawing/2014/main" id="{B4B5C301-F6A3-621F-01C5-1E3138ED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259" y="1047750"/>
              <a:ext cx="3422806" cy="22777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4BFF5AEF-8D8A-5014-C341-CE347774C58F}"/>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val="59842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System Deployment Approach</a:t>
            </a:r>
          </a:p>
        </p:txBody>
      </p:sp>
      <p:sp>
        <p:nvSpPr>
          <p:cNvPr id="3" name="Rectangle 2">
            <a:extLst>
              <a:ext uri="{FF2B5EF4-FFF2-40B4-BE49-F238E27FC236}">
                <a16:creationId xmlns:a16="http://schemas.microsoft.com/office/drawing/2014/main" id="{3EA9DBEE-8DF6-FE1E-A87D-AC5C2C71E978}"/>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
        <p:nvSpPr>
          <p:cNvPr id="5" name="Rectangle 4"/>
          <p:cNvSpPr/>
          <p:nvPr/>
        </p:nvSpPr>
        <p:spPr>
          <a:xfrm>
            <a:off x="180109" y="1136072"/>
            <a:ext cx="8742217" cy="1241893"/>
          </a:xfrm>
          <a:prstGeom prst="rect">
            <a:avLst/>
          </a:prstGeom>
        </p:spPr>
        <p:txBody>
          <a:bodyPr wrap="square">
            <a:spAutoFit/>
          </a:bodyPr>
          <a:lstStyle/>
          <a:p>
            <a:r>
              <a:rPr lang="en-US" sz="1800" dirty="0"/>
              <a:t>The project will be developed using </a:t>
            </a:r>
            <a:r>
              <a:rPr lang="en-US" sz="1800" dirty="0" err="1"/>
              <a:t>Jupyter</a:t>
            </a:r>
            <a:r>
              <a:rPr lang="en-US" sz="1800" dirty="0"/>
              <a:t> Notebook, a web-based interactive computing platform, for ease of development and collaboration. The final analysis will be presented in a report format, documenting the methodologies, findings, and insights uncovered during the analysis.</a:t>
            </a:r>
          </a:p>
        </p:txBody>
      </p:sp>
    </p:spTree>
    <p:extLst>
      <p:ext uri="{BB962C8B-B14F-4D97-AF65-F5344CB8AC3E}">
        <p14:creationId xmlns:p14="http://schemas.microsoft.com/office/powerpoint/2010/main" val="191379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63235" y="1061211"/>
            <a:ext cx="4255425" cy="50267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b="1" dirty="0"/>
              <a:t>Modules Used:</a:t>
            </a:r>
          </a:p>
        </p:txBody>
      </p:sp>
      <p:sp>
        <p:nvSpPr>
          <p:cNvPr id="5" name="Rectangle: Rounded Corners 4">
            <a:extLst>
              <a:ext uri="{FF2B5EF4-FFF2-40B4-BE49-F238E27FC236}">
                <a16:creationId xmlns:a16="http://schemas.microsoft.com/office/drawing/2014/main" id="{EF4B868C-2AF9-F585-77E9-29274260F9AA}"/>
              </a:ext>
            </a:extLst>
          </p:cNvPr>
          <p:cNvSpPr/>
          <p:nvPr/>
        </p:nvSpPr>
        <p:spPr>
          <a:xfrm>
            <a:off x="4307893" y="2812869"/>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Pandas</a:t>
            </a:r>
          </a:p>
        </p:txBody>
      </p:sp>
      <p:sp>
        <p:nvSpPr>
          <p:cNvPr id="6" name="Rectangle: Rounded Corners 5">
            <a:extLst>
              <a:ext uri="{FF2B5EF4-FFF2-40B4-BE49-F238E27FC236}">
                <a16:creationId xmlns:a16="http://schemas.microsoft.com/office/drawing/2014/main" id="{7728494F-27E6-4E1D-2C6B-D5FF26A74F0B}"/>
              </a:ext>
            </a:extLst>
          </p:cNvPr>
          <p:cNvSpPr/>
          <p:nvPr/>
        </p:nvSpPr>
        <p:spPr>
          <a:xfrm>
            <a:off x="220803" y="3320712"/>
            <a:ext cx="4629151" cy="430445"/>
          </a:xfrm>
          <a:prstGeom prst="roundRect">
            <a:avLst/>
          </a:prstGeom>
          <a:solidFill>
            <a:srgbClr val="FFC98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Matplotlib</a:t>
            </a:r>
            <a:endParaRPr lang="en-US" sz="1400" spc="1" dirty="0">
              <a:solidFill>
                <a:schemeClr val="tx1"/>
              </a:solidFill>
              <a:latin typeface="IBM Plex Sans"/>
            </a:endParaRPr>
          </a:p>
        </p:txBody>
      </p:sp>
      <p:sp>
        <p:nvSpPr>
          <p:cNvPr id="7" name="Rectangle: Rounded Corners 6">
            <a:extLst>
              <a:ext uri="{FF2B5EF4-FFF2-40B4-BE49-F238E27FC236}">
                <a16:creationId xmlns:a16="http://schemas.microsoft.com/office/drawing/2014/main" id="{4884F291-DF55-3FC4-67BF-751D5CC3D0E0}"/>
              </a:ext>
            </a:extLst>
          </p:cNvPr>
          <p:cNvSpPr/>
          <p:nvPr/>
        </p:nvSpPr>
        <p:spPr>
          <a:xfrm>
            <a:off x="4266332" y="3842411"/>
            <a:ext cx="4629151" cy="430445"/>
          </a:xfrm>
          <a:prstGeom prst="roundRect">
            <a:avLst/>
          </a:prstGeom>
          <a:solidFill>
            <a:srgbClr val="FFC679"/>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NumPy</a:t>
            </a:r>
            <a:endParaRPr lang="en-US" sz="1400" spc="1" dirty="0">
              <a:solidFill>
                <a:schemeClr val="tx1"/>
              </a:solidFill>
              <a:latin typeface="IBM Plex Sans"/>
            </a:endParaRPr>
          </a:p>
        </p:txBody>
      </p:sp>
      <p:sp>
        <p:nvSpPr>
          <p:cNvPr id="8" name="Rectangle: Rounded Corners 7">
            <a:extLst>
              <a:ext uri="{FF2B5EF4-FFF2-40B4-BE49-F238E27FC236}">
                <a16:creationId xmlns:a16="http://schemas.microsoft.com/office/drawing/2014/main" id="{002877CA-7E27-37C5-52C6-7F2963454E3E}"/>
              </a:ext>
            </a:extLst>
          </p:cNvPr>
          <p:cNvSpPr/>
          <p:nvPr/>
        </p:nvSpPr>
        <p:spPr>
          <a:xfrm>
            <a:off x="234659" y="4336398"/>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Seaborn</a:t>
            </a:r>
            <a:endParaRPr lang="en-US" sz="1400" spc="1" dirty="0">
              <a:solidFill>
                <a:schemeClr val="tx1"/>
              </a:solidFill>
              <a:latin typeface="IBM Plex Sans"/>
            </a:endParaRPr>
          </a:p>
        </p:txBody>
      </p:sp>
      <p:sp>
        <p:nvSpPr>
          <p:cNvPr id="4" name="Rectangle 3">
            <a:extLst>
              <a:ext uri="{FF2B5EF4-FFF2-40B4-BE49-F238E27FC236}">
                <a16:creationId xmlns:a16="http://schemas.microsoft.com/office/drawing/2014/main" id="{35F5676E-1461-3203-77AF-6A5B7C2635AE}"/>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
        <p:nvSpPr>
          <p:cNvPr id="20" name="Rectangle 19"/>
          <p:cNvSpPr/>
          <p:nvPr/>
        </p:nvSpPr>
        <p:spPr>
          <a:xfrm>
            <a:off x="221672" y="1582079"/>
            <a:ext cx="8659092" cy="523220"/>
          </a:xfrm>
          <a:prstGeom prst="rect">
            <a:avLst/>
          </a:prstGeom>
        </p:spPr>
        <p:txBody>
          <a:bodyPr wrap="square">
            <a:spAutoFit/>
          </a:bodyPr>
          <a:lstStyle/>
          <a:p>
            <a:r>
              <a:rPr lang="en-US" dirty="0"/>
              <a:t>The project does not involve model development or specific algorithms but focuses on data analysis and visualization techniques to gain insights into the pricing dynamics of agricultural raw materials.</a:t>
            </a:r>
          </a:p>
        </p:txBody>
      </p:sp>
    </p:spTree>
    <p:extLst>
      <p:ext uri="{BB962C8B-B14F-4D97-AF65-F5344CB8AC3E}">
        <p14:creationId xmlns:p14="http://schemas.microsoft.com/office/powerpoint/2010/main" val="35436818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820</TotalTime>
  <Words>980</Words>
  <Application>Microsoft Office PowerPoint</Application>
  <PresentationFormat>On-screen Show (16:9)</PresentationFormat>
  <Paragraphs>96</Paragraphs>
  <Slides>16</Slides>
  <Notes>16</Notes>
  <HiddenSlides>0</HiddenSlides>
  <MMClips>1</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lakshmanapathy sundaresan</cp:lastModifiedBy>
  <cp:revision>163</cp:revision>
  <dcterms:modified xsi:type="dcterms:W3CDTF">2024-04-11T11:36:02Z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