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6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0" r:id="rId31"/>
    <p:sldId id="271" r:id="rId32"/>
    <p:sldId id="272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C8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46" d="100"/>
          <a:sy n="46" d="100"/>
        </p:scale>
        <p:origin x="-199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5753-078E-4620-AF5A-3FDDC9286C37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C0BA-C611-4F8A-A0A1-AB2937886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\Desktop\blockchain\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158" y="714356"/>
            <a:ext cx="3786214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Name                       – </a:t>
            </a:r>
          </a:p>
          <a:p>
            <a:endParaRPr lang="en-GB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Roll no                   </a:t>
            </a:r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–</a:t>
            </a:r>
            <a:endParaRPr lang="en-GB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Semester                –</a:t>
            </a:r>
            <a:endParaRPr lang="en-US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YEAR                          –</a:t>
            </a: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SUBMITTED TO        –  </a:t>
            </a: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SUBMITTED BY        –</a:t>
            </a: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DATE OF SUBMITTIION</a:t>
            </a:r>
            <a:endParaRPr lang="en-US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GB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496" y="714356"/>
            <a:ext cx="44291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VIJAY BORATE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0496" y="1428736"/>
            <a:ext cx="44291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IT2K18-56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9058" y="2285992"/>
            <a:ext cx="44291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en-GB" sz="4000" b="1" cap="all" baseline="30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</a:t>
            </a:r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SEM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3372" y="3071810"/>
            <a:ext cx="44291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2020-2021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7686" y="4006998"/>
            <a:ext cx="44291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SHALIGRAM SIR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1934" y="4935692"/>
            <a:ext cx="44291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VIJAY BORATE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4810" y="5773183"/>
            <a:ext cx="44291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Fri, 14 August2020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48" y="0"/>
            <a:ext cx="77867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nad ---First &amp;second assignment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-214338"/>
            <a:ext cx="7595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Newton </a:t>
            </a:r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Raphson Method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FLOW-CHART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VINAY\Desktop\shaligram\newton-raphson-method-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928671"/>
            <a:ext cx="5662630" cy="5929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5860"/>
            <a:ext cx="8229600" cy="557214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1)</a:t>
            </a:r>
            <a:r>
              <a:rPr lang="en-US" sz="3200" dirty="0" smtClean="0"/>
              <a:t>Start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2)</a:t>
            </a:r>
            <a:r>
              <a:rPr lang="en-US" sz="3200" dirty="0" smtClean="0"/>
              <a:t>Read </a:t>
            </a:r>
            <a:r>
              <a:rPr lang="en-US" sz="3200" dirty="0"/>
              <a:t>values of x0 and e.</a:t>
            </a:r>
            <a:br>
              <a:rPr lang="en-US" sz="3200" dirty="0"/>
            </a:br>
            <a:r>
              <a:rPr lang="en-US" sz="3200" dirty="0"/>
              <a:t>*Here x0 is the initial approximation</a:t>
            </a:r>
            <a:br>
              <a:rPr lang="en-US" sz="3200" dirty="0"/>
            </a:br>
            <a:r>
              <a:rPr lang="en-US" sz="3200" dirty="0"/>
              <a:t>e is the absolute error or the desired degree of accuracy, also the stopping criteria*</a:t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3)</a:t>
            </a:r>
            <a:r>
              <a:rPr lang="en-US" sz="3200" dirty="0" smtClean="0"/>
              <a:t>Calculate </a:t>
            </a:r>
            <a:r>
              <a:rPr lang="en-US" sz="3200" dirty="0"/>
              <a:t>x1 = g(x0)</a:t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4)</a:t>
            </a:r>
            <a:r>
              <a:rPr lang="en-US" sz="3200" dirty="0" smtClean="0"/>
              <a:t>If </a:t>
            </a:r>
            <a:r>
              <a:rPr lang="en-US" sz="3200" dirty="0"/>
              <a:t>[x1 – x0] &lt;= e, goto </a:t>
            </a:r>
            <a:r>
              <a:rPr lang="en-US" sz="3200" dirty="0">
                <a:solidFill>
                  <a:srgbClr val="FF0000"/>
                </a:solidFill>
              </a:rPr>
              <a:t>step 6.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*Here [ ] refers to the modulus sign*</a:t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5)</a:t>
            </a:r>
            <a:r>
              <a:rPr lang="en-US" sz="3200" dirty="0" smtClean="0"/>
              <a:t>Else</a:t>
            </a:r>
            <a:r>
              <a:rPr lang="en-US" sz="3200" dirty="0"/>
              <a:t>, assign x0 = x1 and goto </a:t>
            </a:r>
            <a:r>
              <a:rPr lang="en-US" sz="3200" dirty="0">
                <a:solidFill>
                  <a:srgbClr val="FF0000"/>
                </a:solidFill>
              </a:rPr>
              <a:t>step 3.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6)</a:t>
            </a:r>
            <a:r>
              <a:rPr lang="en-US" sz="3200" dirty="0" smtClean="0"/>
              <a:t>Display </a:t>
            </a:r>
            <a:r>
              <a:rPr lang="en-US" sz="3200" dirty="0"/>
              <a:t>x1 as the root.</a:t>
            </a:r>
            <a:br>
              <a:rPr lang="en-US" sz="3200" dirty="0"/>
            </a:br>
            <a:r>
              <a:rPr lang="en-US" sz="3200" dirty="0" smtClean="0">
                <a:solidFill>
                  <a:srgbClr val="FF0000"/>
                </a:solidFill>
              </a:rPr>
              <a:t>7)</a:t>
            </a:r>
            <a:r>
              <a:rPr lang="en-US" sz="3200" dirty="0" smtClean="0"/>
              <a:t>Stop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28728" y="0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Iteration Method Algorithm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4678" y="500042"/>
            <a:ext cx="314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Iteration Method Algorithm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428860" y="714356"/>
            <a:ext cx="4000528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FLOW-CHART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VINAY\Desktop\shaligram\iteration-method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5500726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TOPIC -2</a:t>
            </a:r>
          </a:p>
          <a:p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Algorithms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for applying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Interpolation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1. </a:t>
            </a:r>
            <a:r>
              <a:rPr lang="en-US" sz="3200" dirty="0" smtClean="0"/>
              <a:t>Start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2. </a:t>
            </a:r>
            <a:r>
              <a:rPr lang="en-US" sz="3200" dirty="0" smtClean="0"/>
              <a:t>Read number of data (n)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3. </a:t>
            </a:r>
            <a:r>
              <a:rPr lang="en-US" sz="3200" dirty="0" smtClean="0"/>
              <a:t>Read data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and Y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for i=1 ton n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4. </a:t>
            </a:r>
            <a:r>
              <a:rPr lang="en-US" sz="3200" dirty="0" smtClean="0"/>
              <a:t>Read value of independent variables say xp whose corresponding value of dependent say yp is to be determined.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5. </a:t>
            </a:r>
            <a:r>
              <a:rPr lang="en-US" sz="3200" dirty="0" smtClean="0"/>
              <a:t>Initialize: yp = 0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6. </a:t>
            </a:r>
            <a:r>
              <a:rPr lang="en-US" sz="3200" dirty="0" smtClean="0"/>
              <a:t>For i = 1 to n Set p = 1 For j =1 to n If i ≠ j then Calculate p = p * (xp - X</a:t>
            </a:r>
            <a:r>
              <a:rPr lang="en-US" sz="3200" baseline="-25000" dirty="0" smtClean="0"/>
              <a:t>j</a:t>
            </a:r>
            <a:r>
              <a:rPr lang="en-US" sz="3200" dirty="0" smtClean="0"/>
              <a:t>)/(X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- X</a:t>
            </a:r>
            <a:r>
              <a:rPr lang="en-US" sz="3200" baseline="-25000" dirty="0" smtClean="0"/>
              <a:t>j</a:t>
            </a:r>
            <a:r>
              <a:rPr lang="en-US" sz="3200" dirty="0" smtClean="0"/>
              <a:t>) End If Next j Calculate yp = yp + p * Y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Next i 6. Display value of yp as interpolated value.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7. </a:t>
            </a:r>
            <a:r>
              <a:rPr lang="en-US" sz="3200" dirty="0" smtClean="0"/>
              <a:t>Stop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57224" y="0"/>
            <a:ext cx="77867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Lagrange Interpolation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500042"/>
            <a:ext cx="3214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VINAY\Desktop\shaligram\LA NGR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8992" y="357166"/>
            <a:ext cx="57150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Lagrange Interpolation Method</a:t>
            </a:r>
          </a:p>
        </p:txBody>
      </p:sp>
      <p:sp>
        <p:nvSpPr>
          <p:cNvPr id="6" name="Title 3"/>
          <p:cNvSpPr txBox="1">
            <a:spLocks noGrp="1"/>
          </p:cNvSpPr>
          <p:nvPr>
            <p:ph idx="1"/>
          </p:nvPr>
        </p:nvSpPr>
        <p:spPr>
          <a:xfrm>
            <a:off x="0" y="0"/>
            <a:ext cx="235742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FLOW-CHART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Newton’s Interpolation Formulas using differences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357554" y="1428736"/>
            <a:ext cx="2500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TOPIC -N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Direct Methods 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 Solving 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of Linear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2918"/>
            <a:ext cx="9501222" cy="614366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1. Enter the no. of equations, n.</a:t>
            </a:r>
            <a:br>
              <a:rPr lang="en-US" sz="2000" dirty="0"/>
            </a:br>
            <a:r>
              <a:rPr lang="en-US" sz="2000" dirty="0"/>
              <a:t>2. Create an nx(n+1) matrix, which will be the augmented matrix.</a:t>
            </a:r>
            <a:br>
              <a:rPr lang="en-US" sz="2000" dirty="0"/>
            </a:br>
            <a:r>
              <a:rPr lang="en-US" sz="2000" dirty="0"/>
              <a:t>3. Create an array ‘x’ of size ‘n’ which will store the solutions.</a:t>
            </a:r>
            <a:br>
              <a:rPr lang="en-US" sz="2000" dirty="0"/>
            </a:br>
            <a:r>
              <a:rPr lang="en-US" sz="2000" dirty="0"/>
              <a:t>4. Enter the elements of augmented matrix.</a:t>
            </a:r>
            <a:br>
              <a:rPr lang="en-US" sz="2000" dirty="0"/>
            </a:br>
            <a:r>
              <a:rPr lang="en-US" sz="2000" dirty="0"/>
              <a:t>5. Pivoting:</a:t>
            </a:r>
            <a:br>
              <a:rPr lang="en-US" sz="2000" dirty="0"/>
            </a:br>
            <a:r>
              <a:rPr lang="en-US" sz="2000" dirty="0" smtClean="0"/>
              <a:t>         For </a:t>
            </a:r>
            <a:r>
              <a:rPr lang="en-US" sz="2000" dirty="0"/>
              <a:t>i=0 to n-1</a:t>
            </a:r>
            <a:br>
              <a:rPr lang="en-US" sz="2000" dirty="0"/>
            </a:br>
            <a:r>
              <a:rPr lang="en-US" sz="2000" dirty="0" smtClean="0"/>
              <a:t>         For </a:t>
            </a:r>
            <a:r>
              <a:rPr lang="en-US" sz="2000" dirty="0"/>
              <a:t>k=i+1 to n-1</a:t>
            </a:r>
            <a:br>
              <a:rPr lang="en-US" sz="2000" dirty="0"/>
            </a:br>
            <a:r>
              <a:rPr lang="en-US" sz="2000" dirty="0" smtClean="0"/>
              <a:t>                   If aii&lt;aki , Then </a:t>
            </a:r>
            <a:r>
              <a:rPr lang="en-US" sz="2000" dirty="0"/>
              <a:t>For j=0 to n</a:t>
            </a:r>
            <a:br>
              <a:rPr lang="en-US" sz="2000" dirty="0"/>
            </a:br>
            <a:r>
              <a:rPr lang="en-US" sz="2000" dirty="0" smtClean="0"/>
              <a:t>                    Swap </a:t>
            </a:r>
            <a:r>
              <a:rPr lang="en-US" sz="2000" dirty="0"/>
              <a:t>aij with akj</a:t>
            </a:r>
            <a:br>
              <a:rPr lang="en-US" sz="2000" dirty="0"/>
            </a:br>
            <a:r>
              <a:rPr lang="en-US" sz="2000" dirty="0"/>
              <a:t>6. Gaussian Elimination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                   For </a:t>
            </a:r>
            <a:r>
              <a:rPr lang="en-US" sz="2000" dirty="0"/>
              <a:t>k=i+1 to n-1</a:t>
            </a:r>
            <a:br>
              <a:rPr lang="en-US" sz="2000" dirty="0"/>
            </a:br>
            <a:r>
              <a:rPr lang="en-US" sz="2000" dirty="0" smtClean="0"/>
              <a:t>                              t  = aki/aii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                   For </a:t>
            </a:r>
            <a:r>
              <a:rPr lang="en-US" sz="2000" dirty="0"/>
              <a:t>j=0 to n-1</a:t>
            </a:r>
            <a:br>
              <a:rPr lang="en-US" sz="2000" dirty="0"/>
            </a:br>
            <a:r>
              <a:rPr lang="en-US" sz="2000" dirty="0" smtClean="0"/>
              <a:t>                              akj=akj-t*aij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7. Back-substitution:</a:t>
            </a:r>
            <a:br>
              <a:rPr lang="en-US" sz="2000" dirty="0"/>
            </a:br>
            <a:r>
              <a:rPr lang="en-US" sz="2000" dirty="0" smtClean="0"/>
              <a:t>                                 For </a:t>
            </a:r>
            <a:r>
              <a:rPr lang="en-US" sz="2000" dirty="0"/>
              <a:t>i=n-1 to 0</a:t>
            </a:r>
            <a:br>
              <a:rPr lang="en-US" sz="2000" dirty="0"/>
            </a:br>
            <a:r>
              <a:rPr lang="en-US" sz="2000" dirty="0" smtClean="0"/>
              <a:t>                                 xi=ain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                       For </a:t>
            </a:r>
            <a:r>
              <a:rPr lang="en-US" sz="2000" dirty="0"/>
              <a:t>j=0 to n-1</a:t>
            </a:r>
            <a:br>
              <a:rPr lang="en-US" sz="2000" dirty="0"/>
            </a:br>
            <a:r>
              <a:rPr lang="en-US" sz="2000" dirty="0" smtClean="0"/>
              <a:t>                                  If </a:t>
            </a:r>
            <a:r>
              <a:rPr lang="en-US" sz="2000" dirty="0"/>
              <a:t>j != i</a:t>
            </a:r>
            <a:br>
              <a:rPr lang="en-US" sz="2000" dirty="0"/>
            </a:br>
            <a:r>
              <a:rPr lang="en-US" sz="2000" dirty="0" smtClean="0"/>
              <a:t>                                 Then </a:t>
            </a:r>
            <a:r>
              <a:rPr lang="en-US" sz="2000" dirty="0"/>
              <a:t>xi=xi-aij*xj</a:t>
            </a:r>
            <a:br>
              <a:rPr lang="en-US" sz="2000" dirty="0"/>
            </a:br>
            <a:r>
              <a:rPr lang="en-US" sz="2000" dirty="0" smtClean="0"/>
              <a:t>            xi=xi/aii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8. Print the solution i.e. the elements of x.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71868" y="1500174"/>
            <a:ext cx="55721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Gaussian Elimination</a:t>
            </a:r>
            <a:r>
              <a:rPr lang="en-US" sz="3600" dirty="0"/>
              <a:t>.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6446" y="2500306"/>
            <a:ext cx="2500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INAY\Desktop\shaligram\VJ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0"/>
            <a:ext cx="6429388" cy="6772275"/>
          </a:xfrm>
          <a:prstGeom prst="rect">
            <a:avLst/>
          </a:prstGeom>
          <a:noFill/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0" y="1857364"/>
            <a:ext cx="300036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FLOW-CHART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89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Gaussian Elimination</a:t>
            </a:r>
            <a:r>
              <a:rPr lang="en-US" sz="4000" dirty="0"/>
              <a:t>.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00042"/>
            <a:ext cx="91440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TOPIC -1</a:t>
            </a:r>
          </a:p>
          <a:p>
            <a:pPr algn="ctr"/>
            <a:endParaRPr lang="en-US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Algorithm for finding </a:t>
            </a: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roots of polynomial </a:t>
            </a:r>
          </a:p>
          <a:p>
            <a:pPr algn="ctr"/>
            <a:endParaRPr lang="en-US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equations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INAY\Desktop\shaligram\VVVV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0"/>
            <a:ext cx="500066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INAY\Desktop\shaligram\G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5643602" cy="7286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7290" y="500042"/>
            <a:ext cx="69294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TOPIC -N</a:t>
            </a:r>
            <a:b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Algorithms for Iterative Methods</a:t>
            </a:r>
            <a:b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487025"/>
            <a:ext cx="9144000" cy="6370975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Arrange given system of linear equations in diagonally dominant form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 tolerable error (e)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4. Convert the first equation in terms of first variable, second equation in terms of second variable and so on. 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5. Set initial guesses for x0, y0, z0 and so on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6. Substitute value of x0, y0, z0 ... from step 5 in equation obtained in step 4 to calculate new values x1, y1, z1 and so on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7. If| x0 - x1| &gt; e and | y0 - y1| &gt; e and | z0 - z1| &gt; e and so on then goto step 9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Set x0=x1, y0=y1, z0=z1 and so on and goto step 6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9. Print value of x1, y1, z1 and so on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10.Stop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71470" y="-214338"/>
            <a:ext cx="6783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Jacobi </a:t>
            </a:r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Iteration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3670" y="0"/>
            <a:ext cx="250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VINAY\Desktop\shaligram\gauss-jacobi-method-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715404" cy="642939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44" y="-285768"/>
            <a:ext cx="8229600" cy="1143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Jacobi </a:t>
            </a:r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Iteration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857232"/>
            <a:ext cx="3214678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FLOW-CHART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VINAY\Desktop\shaligram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611824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-214338"/>
            <a:ext cx="81867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Gauss-Seidel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04"/>
            <a:ext cx="892971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1)Start</a:t>
            </a:r>
            <a:endParaRPr lang="en-US" sz="3200" dirty="0"/>
          </a:p>
          <a:p>
            <a:r>
              <a:rPr lang="en-US" sz="3200" dirty="0" smtClean="0"/>
              <a:t>2)Declare </a:t>
            </a:r>
            <a:r>
              <a:rPr lang="en-US" sz="3200" dirty="0"/>
              <a:t>the variables and read the order of the matrix n</a:t>
            </a:r>
          </a:p>
          <a:p>
            <a:r>
              <a:rPr lang="en-US" sz="3200" dirty="0" smtClean="0"/>
              <a:t>3)Read </a:t>
            </a:r>
            <a:r>
              <a:rPr lang="en-US" sz="3200" dirty="0"/>
              <a:t>the stopping criteria er</a:t>
            </a:r>
          </a:p>
          <a:p>
            <a:r>
              <a:rPr lang="en-US" sz="3200" dirty="0" smtClean="0"/>
              <a:t>4)Read </a:t>
            </a:r>
            <a:r>
              <a:rPr lang="en-US" sz="3200" dirty="0"/>
              <a:t>the coefficients aim as</a:t>
            </a:r>
            <a:br>
              <a:rPr lang="en-US" sz="3200" dirty="0"/>
            </a:br>
            <a:r>
              <a:rPr lang="en-US" sz="3200" dirty="0"/>
              <a:t>Do for i=1 to n</a:t>
            </a:r>
            <a:br>
              <a:rPr lang="en-US" sz="3200" dirty="0"/>
            </a:br>
            <a:r>
              <a:rPr lang="en-US" sz="3200" dirty="0"/>
              <a:t>Do for j=1 to n</a:t>
            </a:r>
            <a:br>
              <a:rPr lang="en-US" sz="3200" dirty="0"/>
            </a:br>
            <a:r>
              <a:rPr lang="en-US" sz="3200" dirty="0"/>
              <a:t>Read a[i][j]</a:t>
            </a:r>
            <a:br>
              <a:rPr lang="en-US" sz="3200" dirty="0"/>
            </a:br>
            <a:r>
              <a:rPr lang="en-US" sz="3200" dirty="0"/>
              <a:t>Repeat for j</a:t>
            </a:r>
            <a:br>
              <a:rPr lang="en-US" sz="3200" dirty="0"/>
            </a:br>
            <a:r>
              <a:rPr lang="en-US" sz="3200" dirty="0"/>
              <a:t>Repeat for i</a:t>
            </a:r>
          </a:p>
          <a:p>
            <a:r>
              <a:rPr lang="en-US" sz="3200" dirty="0" smtClean="0"/>
              <a:t>5)Read </a:t>
            </a:r>
            <a:r>
              <a:rPr lang="en-US" sz="3200" dirty="0"/>
              <a:t>the coefficients b[i] for i=1 to n</a:t>
            </a:r>
          </a:p>
          <a:p>
            <a:r>
              <a:rPr lang="en-US" sz="3200" dirty="0" smtClean="0"/>
              <a:t>6)Initialize </a:t>
            </a:r>
            <a:r>
              <a:rPr lang="en-US" sz="3200" dirty="0"/>
              <a:t>x0[i] = 0 for i=1 to n</a:t>
            </a:r>
          </a:p>
          <a:p>
            <a:r>
              <a:rPr lang="en-US" sz="3200" dirty="0" smtClean="0"/>
              <a:t>7)Set </a:t>
            </a:r>
            <a:r>
              <a:rPr lang="en-US" sz="3200" dirty="0"/>
              <a:t>key=0</a:t>
            </a:r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714612" y="428604"/>
            <a:ext cx="3429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58196" cy="6858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8)For i=1 to n</a:t>
            </a:r>
            <a:br>
              <a:rPr lang="en-US" sz="2800" dirty="0" smtClean="0"/>
            </a:br>
            <a:r>
              <a:rPr lang="en-US" sz="2800" dirty="0" smtClean="0"/>
              <a:t>Set sum = b[i]</a:t>
            </a:r>
            <a:br>
              <a:rPr lang="en-US" sz="2800" dirty="0" smtClean="0"/>
            </a:br>
            <a:r>
              <a:rPr lang="en-US" sz="2800" dirty="0" smtClean="0"/>
              <a:t>For j=1 to n</a:t>
            </a:r>
            <a:br>
              <a:rPr lang="en-US" sz="2800" dirty="0" smtClean="0"/>
            </a:br>
            <a:r>
              <a:rPr lang="en-US" sz="2800" dirty="0" smtClean="0"/>
              <a:t>If (j not equal to i)</a:t>
            </a:r>
            <a:br>
              <a:rPr lang="en-US" sz="2800" dirty="0" smtClean="0"/>
            </a:br>
            <a:r>
              <a:rPr lang="en-US" sz="2800" dirty="0" smtClean="0"/>
              <a:t>Set sum = sum – a[i][j] * x0[j]</a:t>
            </a:r>
            <a:br>
              <a:rPr lang="en-US" sz="2800" dirty="0" smtClean="0"/>
            </a:br>
            <a:r>
              <a:rPr lang="en-US" sz="2800" dirty="0" smtClean="0"/>
              <a:t>Repeat j</a:t>
            </a:r>
            <a:br>
              <a:rPr lang="en-US" sz="2800" dirty="0" smtClean="0"/>
            </a:br>
            <a:r>
              <a:rPr lang="en-US" sz="2800" dirty="0" smtClean="0"/>
              <a:t>x[i] = sum/a[i][i]</a:t>
            </a:r>
            <a:br>
              <a:rPr lang="en-US" sz="2800" dirty="0" smtClean="0"/>
            </a:br>
            <a:r>
              <a:rPr lang="en-US" sz="2800" dirty="0" smtClean="0"/>
              <a:t>If absolute value of ((x[i] – x0[i]) / x[i]) &gt; er, then</a:t>
            </a:r>
            <a:br>
              <a:rPr lang="en-US" sz="2800" dirty="0" smtClean="0"/>
            </a:br>
            <a:r>
              <a:rPr lang="en-US" sz="2800" dirty="0" smtClean="0"/>
              <a:t>Set key = 1</a:t>
            </a:r>
            <a:br>
              <a:rPr lang="en-US" sz="2800" dirty="0" smtClean="0"/>
            </a:br>
            <a:r>
              <a:rPr lang="en-US" sz="2800" dirty="0" smtClean="0"/>
              <a:t>Set x0[i] = x[i]</a:t>
            </a:r>
            <a:br>
              <a:rPr lang="en-US" sz="2800" dirty="0" smtClean="0"/>
            </a:br>
            <a:r>
              <a:rPr lang="en-US" sz="2800" dirty="0" smtClean="0"/>
              <a:t>Repeat i</a:t>
            </a:r>
            <a:br>
              <a:rPr lang="en-US" sz="2800" dirty="0" smtClean="0"/>
            </a:br>
            <a:r>
              <a:rPr lang="en-US" sz="2800" dirty="0" smtClean="0"/>
              <a:t>9)If key = 1, then</a:t>
            </a:r>
            <a:br>
              <a:rPr lang="en-US" sz="2800" dirty="0" smtClean="0"/>
            </a:br>
            <a:r>
              <a:rPr lang="en-US" sz="2800" dirty="0" smtClean="0"/>
              <a:t>Goto step 6</a:t>
            </a:r>
            <a:br>
              <a:rPr lang="en-US" sz="2800" dirty="0" smtClean="0"/>
            </a:br>
            <a:r>
              <a:rPr lang="en-US" sz="2800" dirty="0" smtClean="0"/>
              <a:t>Otherwise print results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VINAY\Desktop\shaligram\gauss-seidal-method-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71480"/>
            <a:ext cx="6643702" cy="628652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-357206"/>
            <a:ext cx="8229600" cy="1143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Gauss-Seidel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714356"/>
            <a:ext cx="32861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FLOW-CHART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VINAY\Desktop\shaligram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807246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Bisection Method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71612"/>
            <a:ext cx="9144000" cy="5572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4700" dirty="0" smtClean="0">
                <a:solidFill>
                  <a:srgbClr val="FF0000"/>
                </a:solidFill>
              </a:rPr>
              <a:t>1)</a:t>
            </a:r>
            <a:r>
              <a:rPr lang="en-US" sz="4700" dirty="0" smtClean="0"/>
              <a:t>Decide </a:t>
            </a:r>
            <a:r>
              <a:rPr lang="en-US" sz="4700" dirty="0"/>
              <a:t>initial values for x1 and x2 and stopping </a:t>
            </a:r>
            <a:r>
              <a:rPr lang="en-US" sz="4700" dirty="0" smtClean="0"/>
              <a:t>criterion</a:t>
            </a:r>
            <a:r>
              <a:rPr lang="en-US" sz="4700" dirty="0"/>
              <a:t>, </a:t>
            </a:r>
            <a:r>
              <a:rPr lang="en-US" sz="4700" dirty="0" smtClean="0"/>
              <a:t>E.                                                              </a:t>
            </a:r>
            <a:r>
              <a:rPr lang="en-US" sz="4700" dirty="0" smtClean="0">
                <a:solidFill>
                  <a:srgbClr val="FF0000"/>
                </a:solidFill>
              </a:rPr>
              <a:t>2)</a:t>
            </a:r>
            <a:r>
              <a:rPr lang="en-US" sz="4700" dirty="0" smtClean="0"/>
              <a:t>Compute f1 = f(x1) and f2 = f(x2).</a:t>
            </a:r>
          </a:p>
          <a:p>
            <a:pPr lvl="0">
              <a:spcBef>
                <a:spcPct val="0"/>
              </a:spcBef>
            </a:pPr>
            <a:r>
              <a:rPr lang="en-US" sz="4700" dirty="0" smtClean="0">
                <a:solidFill>
                  <a:srgbClr val="FF0000"/>
                </a:solidFill>
              </a:rPr>
              <a:t>3)  </a:t>
            </a:r>
            <a:r>
              <a:rPr lang="en-US" sz="4700" dirty="0"/>
              <a:t>I</a:t>
            </a:r>
            <a:r>
              <a:rPr lang="en-US" sz="4700" dirty="0" smtClean="0"/>
              <a:t>f f1 * f2&gt;0, x1 and x2 do not bracket any root and go to </a:t>
            </a:r>
            <a:r>
              <a:rPr lang="en-US" sz="4700" dirty="0" smtClean="0">
                <a:solidFill>
                  <a:srgbClr val="FF0000"/>
                </a:solidFill>
              </a:rPr>
              <a:t>step 7</a:t>
            </a:r>
            <a:r>
              <a:rPr lang="en-US" sz="4700" dirty="0" smtClean="0"/>
              <a:t>;</a:t>
            </a:r>
            <a:br>
              <a:rPr lang="en-US" sz="4700" dirty="0" smtClean="0"/>
            </a:br>
            <a:r>
              <a:rPr lang="en-US" sz="4700" dirty="0" smtClean="0"/>
              <a:t>Otherwise continue.</a:t>
            </a:r>
          </a:p>
          <a:p>
            <a:pPr marL="742950" indent="-742950">
              <a:spcBef>
                <a:spcPct val="0"/>
              </a:spcBef>
            </a:pPr>
            <a:r>
              <a:rPr lang="en-GB" sz="4700" dirty="0" smtClean="0">
                <a:solidFill>
                  <a:srgbClr val="FF0000"/>
                </a:solidFill>
              </a:rPr>
              <a:t>4) </a:t>
            </a:r>
            <a:r>
              <a:rPr lang="en-GB" sz="4700" dirty="0" smtClean="0"/>
              <a:t>Compute x0 = (x1+x2)/2 and compute f0 = f(x0)</a:t>
            </a:r>
          </a:p>
          <a:p>
            <a:pPr marL="742950" indent="-742950">
              <a:spcBef>
                <a:spcPct val="0"/>
              </a:spcBef>
            </a:pPr>
            <a:r>
              <a:rPr lang="en-GB" sz="4700" dirty="0" smtClean="0">
                <a:solidFill>
                  <a:srgbClr val="FF0000"/>
                </a:solidFill>
              </a:rPr>
              <a:t>5) </a:t>
            </a:r>
            <a:r>
              <a:rPr lang="en-GB" sz="4700" dirty="0" smtClean="0"/>
              <a:t>If f1*f0 &lt; 0 then set x2 = x0                                  </a:t>
            </a:r>
          </a:p>
          <a:p>
            <a:pPr marL="742950" indent="-742950">
              <a:spcBef>
                <a:spcPct val="0"/>
              </a:spcBef>
            </a:pPr>
            <a:r>
              <a:rPr lang="en-GB" sz="4700" dirty="0" smtClean="0"/>
              <a:t>Else--&gt;set x1 = x0 &amp; set f1 = f0.</a:t>
            </a:r>
          </a:p>
          <a:p>
            <a:pPr marL="742950" indent="-742950">
              <a:spcBef>
                <a:spcPct val="0"/>
              </a:spcBef>
            </a:pPr>
            <a:r>
              <a:rPr lang="en-GB" sz="4700" dirty="0" smtClean="0">
                <a:solidFill>
                  <a:srgbClr val="FF0000"/>
                </a:solidFill>
              </a:rPr>
              <a:t>6) </a:t>
            </a:r>
            <a:r>
              <a:rPr lang="en-GB" sz="4700" dirty="0" smtClean="0"/>
              <a:t>If absolute value of (x2 – x1)/x2 is less than error E, </a:t>
            </a:r>
          </a:p>
          <a:p>
            <a:pPr marL="742950" indent="-742950">
              <a:spcBef>
                <a:spcPct val="0"/>
              </a:spcBef>
            </a:pPr>
            <a:r>
              <a:rPr lang="en-GB" sz="4700" dirty="0" smtClean="0"/>
              <a:t>Then -&gt; root = (x1 + x2)/2</a:t>
            </a:r>
            <a:br>
              <a:rPr lang="en-GB" sz="4700" dirty="0" smtClean="0"/>
            </a:br>
            <a:r>
              <a:rPr lang="en-GB" sz="4700" dirty="0" smtClean="0"/>
              <a:t>write the value of root &amp; go to </a:t>
            </a:r>
            <a:r>
              <a:rPr lang="en-GB" sz="4700" dirty="0" smtClean="0">
                <a:solidFill>
                  <a:srgbClr val="FF0000"/>
                </a:solidFill>
              </a:rPr>
              <a:t>step 7</a:t>
            </a:r>
            <a:r>
              <a:rPr lang="en-GB" sz="4700" dirty="0" smtClean="0"/>
              <a:t/>
            </a:r>
            <a:br>
              <a:rPr lang="en-GB" sz="4700" dirty="0" smtClean="0"/>
            </a:br>
            <a:r>
              <a:rPr lang="en-GB" sz="4700" dirty="0" smtClean="0"/>
              <a:t>else --&gt;go to </a:t>
            </a:r>
            <a:r>
              <a:rPr lang="en-GB" sz="4700" dirty="0" smtClean="0">
                <a:solidFill>
                  <a:srgbClr val="FF0000"/>
                </a:solidFill>
              </a:rPr>
              <a:t>step 4</a:t>
            </a:r>
          </a:p>
          <a:p>
            <a:pPr marL="742950" indent="-742950">
              <a:spcBef>
                <a:spcPct val="0"/>
              </a:spcBef>
            </a:pPr>
            <a:r>
              <a:rPr lang="en-GB" sz="4700" dirty="0" smtClean="0">
                <a:solidFill>
                  <a:srgbClr val="FF0000"/>
                </a:solidFill>
              </a:rPr>
              <a:t>7)</a:t>
            </a:r>
            <a:r>
              <a:rPr lang="en-US" sz="4700" dirty="0">
                <a:solidFill>
                  <a:srgbClr val="FF0000"/>
                </a:solidFill>
              </a:rPr>
              <a:t> </a:t>
            </a:r>
            <a:r>
              <a:rPr lang="en-US" sz="4700" dirty="0" smtClean="0"/>
              <a:t>STOP</a:t>
            </a:r>
          </a:p>
          <a:p>
            <a:pPr marL="742950" lvl="0" indent="-742950">
              <a:spcBef>
                <a:spcPct val="0"/>
              </a:spcBef>
              <a:buAutoNum type="arabicParenR"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8926" y="639529"/>
            <a:ext cx="371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>
                <a:solidFill>
                  <a:srgbClr val="00B0F0"/>
                </a:solidFill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TOPIC -N</a:t>
            </a:r>
          </a:p>
          <a:p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Algorithms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for Ordinary </a:t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Differential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0166" y="-208974"/>
            <a:ext cx="45720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Euler Method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1736" y="285728"/>
            <a:ext cx="2500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000" dirty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-71470" y="428604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1)</a:t>
            </a:r>
            <a:r>
              <a:rPr lang="en-US" sz="2800" dirty="0" smtClean="0"/>
              <a:t>Start</a:t>
            </a:r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2)</a:t>
            </a:r>
            <a:r>
              <a:rPr lang="en-US" sz="2800" dirty="0" smtClean="0"/>
              <a:t>Define </a:t>
            </a:r>
            <a:r>
              <a:rPr lang="en-US" sz="2800" dirty="0"/>
              <a:t>function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3)</a:t>
            </a:r>
            <a:r>
              <a:rPr lang="en-US" sz="2800" dirty="0" smtClean="0"/>
              <a:t>Get </a:t>
            </a:r>
            <a:r>
              <a:rPr lang="en-US" sz="2800" dirty="0"/>
              <a:t>the values of x0, y0, h and xn</a:t>
            </a:r>
            <a:br>
              <a:rPr lang="en-US" sz="2800" dirty="0"/>
            </a:br>
            <a:r>
              <a:rPr lang="en-US" sz="2800" dirty="0"/>
              <a:t>*Here x0 and y0 are the initial </a:t>
            </a:r>
            <a:r>
              <a:rPr lang="en-US" sz="2800" dirty="0" smtClean="0"/>
              <a:t>conditions ,h </a:t>
            </a:r>
            <a:r>
              <a:rPr lang="en-US" sz="2800" dirty="0"/>
              <a:t>is the </a:t>
            </a:r>
            <a:r>
              <a:rPr lang="en-US" sz="2800" dirty="0" smtClean="0"/>
              <a:t>interval &amp;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xn is the required value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4)</a:t>
            </a:r>
            <a:r>
              <a:rPr lang="en-US" sz="2800" dirty="0" smtClean="0"/>
              <a:t>n </a:t>
            </a:r>
            <a:r>
              <a:rPr lang="en-US" sz="2800" dirty="0"/>
              <a:t>= (xn – x0)/h + 1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5)</a:t>
            </a:r>
            <a:r>
              <a:rPr lang="en-US" sz="2800" dirty="0" smtClean="0"/>
              <a:t>Start </a:t>
            </a:r>
            <a:r>
              <a:rPr lang="en-US" sz="2800" dirty="0"/>
              <a:t>loop from i=1 to 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6) </a:t>
            </a:r>
            <a:r>
              <a:rPr lang="en-US" sz="2800" dirty="0" smtClean="0"/>
              <a:t>y </a:t>
            </a:r>
            <a:r>
              <a:rPr lang="en-US" sz="2800" dirty="0"/>
              <a:t>= y0 + h*f(x0,y0)</a:t>
            </a:r>
            <a:br>
              <a:rPr lang="en-US" sz="2800" dirty="0"/>
            </a:br>
            <a:r>
              <a:rPr lang="en-US" sz="2800" dirty="0" smtClean="0"/>
              <a:t>    x </a:t>
            </a:r>
            <a:r>
              <a:rPr lang="en-US" sz="2800" dirty="0"/>
              <a:t>= x + h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7)</a:t>
            </a:r>
            <a:r>
              <a:rPr lang="en-US" sz="2800" dirty="0" smtClean="0"/>
              <a:t>Print </a:t>
            </a:r>
            <a:r>
              <a:rPr lang="en-US" sz="2800" dirty="0"/>
              <a:t>values of y0 and x0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8)</a:t>
            </a:r>
            <a:r>
              <a:rPr lang="en-US" sz="2800" dirty="0" smtClean="0"/>
              <a:t>Check </a:t>
            </a:r>
            <a:r>
              <a:rPr lang="en-US" sz="2800" dirty="0"/>
              <a:t>if x &lt; xn</a:t>
            </a:r>
            <a:br>
              <a:rPr lang="en-US" sz="2800" dirty="0"/>
            </a:br>
            <a:r>
              <a:rPr lang="en-US" sz="2800" dirty="0"/>
              <a:t>If yes, assign x0 = x and y0 = y</a:t>
            </a:r>
            <a:br>
              <a:rPr lang="en-US" sz="2800" dirty="0"/>
            </a:br>
            <a:r>
              <a:rPr lang="en-US" sz="2800" dirty="0"/>
              <a:t>If no, goto 9.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9)</a:t>
            </a:r>
            <a:r>
              <a:rPr lang="en-US" sz="2800" dirty="0" smtClean="0"/>
              <a:t>End </a:t>
            </a:r>
            <a:r>
              <a:rPr lang="en-US" sz="2800" dirty="0"/>
              <a:t>loop i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10)</a:t>
            </a:r>
            <a:r>
              <a:rPr lang="en-US" sz="2800" dirty="0" smtClean="0"/>
              <a:t>Stop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44" y="-357214"/>
            <a:ext cx="8229600" cy="1143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Euler Method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857488" y="428604"/>
            <a:ext cx="235742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FLOW-CHART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VINAY\Desktop\shaligram\eulers-method-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143800" cy="600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736" y="2500306"/>
            <a:ext cx="368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THANK-YOU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14818"/>
            <a:ext cx="4214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second assignment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86248" y="4357694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0628" y="4286256"/>
            <a:ext cx="414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LINK IN DESCRIPTION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Bisection Method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042" y="714356"/>
            <a:ext cx="5143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FLOW-CHART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VINAY\Desktop\shaligram\bise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5715040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0897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Regula-Falsi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4678" y="415333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14356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1)</a:t>
            </a:r>
            <a:r>
              <a:rPr lang="en-US" sz="2000" dirty="0" smtClean="0"/>
              <a:t>Start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2)</a:t>
            </a:r>
            <a:r>
              <a:rPr lang="en-US" sz="2000" dirty="0" smtClean="0"/>
              <a:t>Read </a:t>
            </a:r>
            <a:r>
              <a:rPr lang="en-US" sz="2000" dirty="0"/>
              <a:t>values of x0, x1 and e</a:t>
            </a:r>
            <a:br>
              <a:rPr lang="en-US" sz="2000" dirty="0"/>
            </a:br>
            <a:r>
              <a:rPr lang="en-US" sz="2000" dirty="0"/>
              <a:t>*Here x0 and x1 are the two initial </a:t>
            </a:r>
            <a:r>
              <a:rPr lang="en-US" sz="2000" dirty="0" smtClean="0"/>
              <a:t>guesses e </a:t>
            </a:r>
            <a:r>
              <a:rPr lang="en-US" sz="2000" dirty="0"/>
              <a:t>is the degree of accuracy or the absolute error i.e. the </a:t>
            </a:r>
            <a:r>
              <a:rPr lang="en-US" sz="2000" dirty="0" smtClean="0"/>
              <a:t>stopping criteria*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3)</a:t>
            </a:r>
            <a:r>
              <a:rPr lang="en-US" sz="2000" dirty="0" smtClean="0"/>
              <a:t>Computer </a:t>
            </a:r>
            <a:r>
              <a:rPr lang="en-US" sz="2000" dirty="0"/>
              <a:t>function values f(x0) and f(x1)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4)</a:t>
            </a:r>
            <a:r>
              <a:rPr lang="en-US" sz="2000" dirty="0" smtClean="0"/>
              <a:t>Check </a:t>
            </a:r>
            <a:r>
              <a:rPr lang="en-US" sz="2000" dirty="0"/>
              <a:t>whether the product of f(x0) and f(x1) is negative or not.</a:t>
            </a:r>
            <a:br>
              <a:rPr lang="en-US" sz="2000" dirty="0"/>
            </a:br>
            <a:r>
              <a:rPr lang="en-US" sz="2000" dirty="0"/>
              <a:t>If it is positive take another initial guesses.</a:t>
            </a:r>
            <a:br>
              <a:rPr lang="en-US" sz="2000" dirty="0"/>
            </a:br>
            <a:r>
              <a:rPr lang="en-US" sz="2000" dirty="0"/>
              <a:t>If it is negative then goto </a:t>
            </a:r>
            <a:r>
              <a:rPr lang="en-US" sz="2000" dirty="0">
                <a:solidFill>
                  <a:srgbClr val="FF0000"/>
                </a:solidFill>
              </a:rPr>
              <a:t>step 5</a:t>
            </a:r>
            <a:r>
              <a:rPr lang="en-US" sz="2000" dirty="0"/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5)</a:t>
            </a:r>
            <a:r>
              <a:rPr lang="en-US" sz="2000" dirty="0" smtClean="0"/>
              <a:t>Determine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x = [x0*f(x1) – x1*f(x0)] / (f(x1) – f(x0))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6)</a:t>
            </a:r>
            <a:r>
              <a:rPr lang="en-US" sz="2000" dirty="0" smtClean="0"/>
              <a:t>Check </a:t>
            </a:r>
            <a:r>
              <a:rPr lang="en-US" sz="2000" dirty="0"/>
              <a:t>whether the product of f(x1) and f(x) is negative or not.</a:t>
            </a:r>
            <a:br>
              <a:rPr lang="en-US" sz="2000" dirty="0"/>
            </a:br>
            <a:r>
              <a:rPr lang="en-US" sz="2000" dirty="0"/>
              <a:t>If </a:t>
            </a:r>
            <a:r>
              <a:rPr lang="en-US" sz="2000" dirty="0" smtClean="0"/>
              <a:t>it </a:t>
            </a:r>
            <a:r>
              <a:rPr lang="en-US" sz="2000" dirty="0"/>
              <a:t>is negative, then assign x0 = x;</a:t>
            </a:r>
            <a:br>
              <a:rPr lang="en-US" sz="2000" dirty="0"/>
            </a:br>
            <a:r>
              <a:rPr lang="en-US" sz="2000" dirty="0"/>
              <a:t>If it is positive, assign x1 = x;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7)</a:t>
            </a:r>
            <a:r>
              <a:rPr lang="en-US" sz="2000" dirty="0" smtClean="0"/>
              <a:t>Check </a:t>
            </a:r>
            <a:r>
              <a:rPr lang="en-US" sz="2000" dirty="0"/>
              <a:t>whether the value of f(x) is greater than 0.00001 or not.</a:t>
            </a:r>
            <a:br>
              <a:rPr lang="en-US" sz="2000" dirty="0"/>
            </a:br>
            <a:r>
              <a:rPr lang="en-US" sz="2000" dirty="0"/>
              <a:t>If yes, goto </a:t>
            </a:r>
            <a:r>
              <a:rPr lang="en-US" sz="2000" dirty="0">
                <a:solidFill>
                  <a:srgbClr val="FF0000"/>
                </a:solidFill>
              </a:rPr>
              <a:t>step 5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If no, goto </a:t>
            </a:r>
            <a:r>
              <a:rPr lang="en-US" sz="2000" dirty="0">
                <a:solidFill>
                  <a:srgbClr val="FF0000"/>
                </a:solidFill>
              </a:rPr>
              <a:t>step 8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*Here the value 0.00001 is the desired degree of accuracy, and hence the stopping criteria.*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8)</a:t>
            </a:r>
            <a:r>
              <a:rPr lang="en-US" sz="2000" dirty="0" smtClean="0"/>
              <a:t>Display </a:t>
            </a:r>
            <a:r>
              <a:rPr lang="en-US" sz="2000" dirty="0"/>
              <a:t>the root as x.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9)</a:t>
            </a:r>
            <a:r>
              <a:rPr lang="en-US" sz="2000" dirty="0" smtClean="0"/>
              <a:t>Stop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-214338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Regula-Falsi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357166"/>
            <a:ext cx="5143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FLOW-CHART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Users\VINAY\Desktop\shaligram\regula-falsi-method-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94"/>
            <a:ext cx="6000792" cy="5929306"/>
          </a:xfrm>
          <a:prstGeom prst="rect">
            <a:avLst/>
          </a:prstGeom>
          <a:noFill/>
        </p:spPr>
      </p:pic>
      <p:pic>
        <p:nvPicPr>
          <p:cNvPr id="2051" name="Picture 3" descr="C:\Users\VINAY\Desktop\shaligram\regula-falsi-method-flowchar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385762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Secant Method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40" y="500043"/>
            <a:ext cx="2857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dirty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1071546"/>
            <a:ext cx="8215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1)</a:t>
            </a:r>
            <a:r>
              <a:rPr lang="en-US" sz="2400" dirty="0" smtClean="0"/>
              <a:t>Start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2)</a:t>
            </a:r>
            <a:r>
              <a:rPr lang="en-US" sz="2400" dirty="0" smtClean="0"/>
              <a:t>Get </a:t>
            </a:r>
            <a:r>
              <a:rPr lang="en-US" sz="2400" dirty="0"/>
              <a:t>values of x0, x1 and e</a:t>
            </a:r>
            <a:br>
              <a:rPr lang="en-US" sz="2400" dirty="0"/>
            </a:br>
            <a:r>
              <a:rPr lang="en-US" sz="2400" dirty="0"/>
              <a:t>*Here x0 and x1 are the two initial </a:t>
            </a:r>
            <a:r>
              <a:rPr lang="en-US" sz="2400" dirty="0" smtClean="0"/>
              <a:t>guesses </a:t>
            </a:r>
          </a:p>
          <a:p>
            <a:r>
              <a:rPr lang="en-US" sz="2400" dirty="0" smtClean="0"/>
              <a:t>e </a:t>
            </a:r>
            <a:r>
              <a:rPr lang="en-US" sz="2400" dirty="0"/>
              <a:t>is the stopping criteria, absolute error or the desired degree of accuracy*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3)</a:t>
            </a:r>
            <a:r>
              <a:rPr lang="en-US" sz="2400" dirty="0" smtClean="0"/>
              <a:t>Compute </a:t>
            </a:r>
            <a:r>
              <a:rPr lang="en-US" sz="2400" dirty="0"/>
              <a:t>f(x0) and f(x1)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4)</a:t>
            </a:r>
            <a:r>
              <a:rPr lang="en-US" sz="2400" dirty="0" smtClean="0"/>
              <a:t>Compute </a:t>
            </a:r>
            <a:r>
              <a:rPr lang="en-US" sz="2400" dirty="0"/>
              <a:t>x2 = [x0*f(x1) – x1*f(x0)] / [f(x1) – f(x0)]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5)</a:t>
            </a:r>
            <a:r>
              <a:rPr lang="en-US" sz="2400" dirty="0" smtClean="0"/>
              <a:t>Test </a:t>
            </a:r>
            <a:r>
              <a:rPr lang="en-US" sz="2400" dirty="0"/>
              <a:t>for accuracy of x2</a:t>
            </a:r>
            <a:br>
              <a:rPr lang="en-US" sz="2400" dirty="0"/>
            </a:br>
            <a:r>
              <a:rPr lang="en-US" sz="2400" dirty="0"/>
              <a:t>If [ (x2 – x1)/x2 ] &gt; e, *Here [ ] is used as modulus sign*</a:t>
            </a:r>
            <a:br>
              <a:rPr lang="en-US" sz="2400" dirty="0"/>
            </a:br>
            <a:r>
              <a:rPr lang="en-US" sz="2400" dirty="0"/>
              <a:t>then assign x0 = x1 and x1 = x2</a:t>
            </a:r>
            <a:br>
              <a:rPr lang="en-US" sz="2400" dirty="0"/>
            </a:br>
            <a:r>
              <a:rPr lang="en-US" sz="2400" dirty="0"/>
              <a:t>goto </a:t>
            </a:r>
            <a:r>
              <a:rPr lang="en-US" sz="2400" dirty="0">
                <a:solidFill>
                  <a:srgbClr val="FF0000"/>
                </a:solidFill>
              </a:rPr>
              <a:t>step 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Else,</a:t>
            </a:r>
            <a:br>
              <a:rPr lang="en-US" sz="2400" dirty="0"/>
            </a:br>
            <a:r>
              <a:rPr lang="en-US" sz="2400" dirty="0"/>
              <a:t>goto </a:t>
            </a:r>
            <a:r>
              <a:rPr lang="en-US" sz="2400" dirty="0">
                <a:solidFill>
                  <a:srgbClr val="FF0000"/>
                </a:solidFill>
              </a:rPr>
              <a:t>step 6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6)</a:t>
            </a:r>
            <a:r>
              <a:rPr lang="en-US" sz="2400" dirty="0" smtClean="0"/>
              <a:t>Display </a:t>
            </a:r>
            <a:r>
              <a:rPr lang="en-US" sz="2400" dirty="0"/>
              <a:t>the required root as x2.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7)</a:t>
            </a:r>
            <a:r>
              <a:rPr lang="en-US" sz="2400" dirty="0" smtClean="0"/>
              <a:t>Stop.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INAY\Desktop\shaligram\secant-method-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6572296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86116" y="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GB" sz="4000" dirty="0" smtClean="0">
                <a:solidFill>
                  <a:srgbClr val="00B0F0"/>
                </a:solidFill>
              </a:rPr>
              <a:t>FLOW-CHART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1357354" y="0"/>
            <a:ext cx="59435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Secant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6050" y="428604"/>
            <a:ext cx="2857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-214338"/>
            <a:ext cx="7595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Newton </a:t>
            </a:r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Raphson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87025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1)</a:t>
            </a:r>
            <a:r>
              <a:rPr lang="en-US" sz="2400" dirty="0" smtClean="0"/>
              <a:t>Start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2)</a:t>
            </a:r>
            <a:r>
              <a:rPr lang="en-US" sz="2400" dirty="0" smtClean="0"/>
              <a:t>Read </a:t>
            </a:r>
            <a:r>
              <a:rPr lang="en-US" sz="2400" dirty="0"/>
              <a:t>x, e, n, d</a:t>
            </a:r>
            <a:br>
              <a:rPr lang="en-US" sz="2400" dirty="0"/>
            </a:br>
            <a:r>
              <a:rPr lang="en-US" sz="2400" dirty="0"/>
              <a:t>*x is the initial guess</a:t>
            </a:r>
            <a:br>
              <a:rPr lang="en-US" sz="2400" dirty="0"/>
            </a:br>
            <a:r>
              <a:rPr lang="en-US" sz="2400" dirty="0"/>
              <a:t>e is the absolute error i.e the desired degree of accuracy</a:t>
            </a:r>
            <a:br>
              <a:rPr lang="en-US" sz="2400" dirty="0"/>
            </a:br>
            <a:r>
              <a:rPr lang="en-US" sz="2400" dirty="0"/>
              <a:t>n is for operating loop</a:t>
            </a:r>
            <a:br>
              <a:rPr lang="en-US" sz="2400" dirty="0"/>
            </a:br>
            <a:r>
              <a:rPr lang="en-US" sz="2400" dirty="0"/>
              <a:t>d is for checking slope*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3)</a:t>
            </a:r>
            <a:r>
              <a:rPr lang="en-US" sz="2400" dirty="0" smtClean="0"/>
              <a:t>Do </a:t>
            </a:r>
            <a:r>
              <a:rPr lang="en-US" sz="2400" dirty="0"/>
              <a:t>for i =1 to n in </a:t>
            </a:r>
            <a:r>
              <a:rPr lang="en-US" sz="2400" dirty="0">
                <a:solidFill>
                  <a:srgbClr val="FF0000"/>
                </a:solidFill>
              </a:rPr>
              <a:t>step of 2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4)</a:t>
            </a:r>
            <a:r>
              <a:rPr lang="en-US" sz="2400" dirty="0" smtClean="0"/>
              <a:t>f </a:t>
            </a:r>
            <a:r>
              <a:rPr lang="en-US" sz="2400" dirty="0"/>
              <a:t>= f(x)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5)</a:t>
            </a:r>
            <a:r>
              <a:rPr lang="en-US" sz="2400" dirty="0" smtClean="0"/>
              <a:t>f1 </a:t>
            </a:r>
            <a:r>
              <a:rPr lang="en-US" sz="2400" dirty="0"/>
              <a:t>= f'(x)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6)</a:t>
            </a:r>
            <a:r>
              <a:rPr lang="en-US" sz="2400" dirty="0" smtClean="0"/>
              <a:t>If </a:t>
            </a:r>
            <a:r>
              <a:rPr lang="en-US" sz="2400" dirty="0"/>
              <a:t>( [f1] &lt; d), then display too small slope and </a:t>
            </a:r>
            <a:r>
              <a:rPr lang="en-US" sz="2400" dirty="0">
                <a:solidFill>
                  <a:srgbClr val="FF0000"/>
                </a:solidFill>
              </a:rPr>
              <a:t>goto 11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*[ ] is used as modulus sign*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7)</a:t>
            </a:r>
            <a:r>
              <a:rPr lang="en-US" sz="2400" dirty="0" smtClean="0"/>
              <a:t>x1 </a:t>
            </a:r>
            <a:r>
              <a:rPr lang="en-US" sz="2400" dirty="0"/>
              <a:t>= x – f/f1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8)</a:t>
            </a:r>
            <a:r>
              <a:rPr lang="en-US" sz="2400" dirty="0" smtClean="0"/>
              <a:t>If </a:t>
            </a:r>
            <a:r>
              <a:rPr lang="en-US" sz="2400" dirty="0"/>
              <a:t>( [(x1 – x)/x1] &lt; e ), the display the root as x1 and </a:t>
            </a:r>
            <a:r>
              <a:rPr lang="en-US" sz="2400" dirty="0">
                <a:solidFill>
                  <a:srgbClr val="FF0000"/>
                </a:solidFill>
              </a:rPr>
              <a:t>goto 11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*[ ] is used as modulus sign*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9)</a:t>
            </a:r>
            <a:r>
              <a:rPr lang="en-US" sz="2400" dirty="0" smtClean="0"/>
              <a:t>x </a:t>
            </a:r>
            <a:r>
              <a:rPr lang="en-US" sz="2400" dirty="0"/>
              <a:t>= x1 and end loop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10)</a:t>
            </a:r>
            <a:r>
              <a:rPr lang="en-US" sz="2400" dirty="0" smtClean="0"/>
              <a:t>Display </a:t>
            </a:r>
            <a:r>
              <a:rPr lang="en-US" sz="2400" dirty="0"/>
              <a:t>method does not converge due to oscillation.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11)</a:t>
            </a:r>
            <a:r>
              <a:rPr lang="en-US" sz="2400" dirty="0" smtClean="0"/>
              <a:t>Stop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681</TotalTime>
  <Words>389</Words>
  <Application>Microsoft Office PowerPoint</Application>
  <PresentationFormat>On-screen Show (4:3)</PresentationFormat>
  <Paragraphs>148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 </vt:lpstr>
      <vt:lpstr>Bisection Method</vt:lpstr>
      <vt:lpstr>Slide 5</vt:lpstr>
      <vt:lpstr>Regula-Falsi Method</vt:lpstr>
      <vt:lpstr>Secant Method</vt:lpstr>
      <vt:lpstr>FLOW-CHART</vt:lpstr>
      <vt:lpstr>Slide 9</vt:lpstr>
      <vt:lpstr>FLOW-CHART</vt:lpstr>
      <vt:lpstr>1)Start 2)Read values of x0 and e. *Here x0 is the initial approximation e is the absolute error or the desired degree of accuracy, also the stopping criteria* 3)Calculate x1 = g(x0) 4)If [x1 – x0] &lt;= e, goto step 6. *Here [ ] refers to the modulus sign* 5)Else, assign x0 = x1 and goto step 3. 6)Display x1 as the root. 7)Stop </vt:lpstr>
      <vt:lpstr>Iteration Method Algorithm</vt:lpstr>
      <vt:lpstr>TOPIC -2  Algorithms   for applying   Interpolation</vt:lpstr>
      <vt:lpstr>1. Start  2. Read number of data (n)  3. Read data Xi and Yi for i=1 ton n  4. Read value of independent variables say xp whose corresponding value of dependent say yp is to be determined.  5. Initialize: yp = 0  6. For i = 1 to n Set p = 1 For j =1 to n If i ≠ j then Calculate p = p * (xp - Xj)/(Xi - Xj) End If Next j Calculate yp = yp + p * Yi Next i 6. Display value of yp as interpolated value.  7. Stop</vt:lpstr>
      <vt:lpstr>Lagrange Interpolation Method</vt:lpstr>
      <vt:lpstr>Slide 16</vt:lpstr>
      <vt:lpstr>TOPIC -N   Direct Methods  for Solving  System of Linear Equations</vt:lpstr>
      <vt:lpstr>1. Enter the no. of equations, n. 2. Create an nx(n+1) matrix, which will be the augmented matrix. 3. Create an array ‘x’ of size ‘n’ which will store the solutions. 4. Enter the elements of augmented matrix. 5. Pivoting:          For i=0 to n-1          For k=i+1 to n-1                    If aii&lt;aki , Then For j=0 to n                     Swap aij with akj 6. Gaussian Elimination:                              For k=i+1 to n-1                               t  = aki/aii                              For j=0 to n-1                               akj=akj-t*aij 7. Back-substitution:                                  For i=n-1 to 0                                  xi=ain                                  For j=0 to n-1                                   If j != i                                  Then xi=xi-aij*xj             xi=xi/aii 8. Print the solution i.e. the elements of x. </vt:lpstr>
      <vt:lpstr>Slide 19</vt:lpstr>
      <vt:lpstr>Slide 20</vt:lpstr>
      <vt:lpstr>Slide 21</vt:lpstr>
      <vt:lpstr>Slide 22</vt:lpstr>
      <vt:lpstr>Slide 23</vt:lpstr>
      <vt:lpstr>Jacobi Iteration Method</vt:lpstr>
      <vt:lpstr>Slide 25</vt:lpstr>
      <vt:lpstr>Gauss-Seidel Method</vt:lpstr>
      <vt:lpstr>8)For i=1 to n Set sum = b[i] For j=1 to n If (j not equal to i) Set sum = sum – a[i][j] * x0[j] Repeat j x[i] = sum/a[i][i] If absolute value of ((x[i] – x0[i]) / x[i]) &gt; er, then Set key = 1 Set x0[i] = x[i] Repeat i 9)If key = 1, then Goto step 6 Otherwise print results</vt:lpstr>
      <vt:lpstr>Gauss-Seidel Method</vt:lpstr>
      <vt:lpstr>Slide 29</vt:lpstr>
      <vt:lpstr>TOPIC -N   Algorithms   for Ordinary   Differential Equation</vt:lpstr>
      <vt:lpstr>Euler Method</vt:lpstr>
      <vt:lpstr>Euler Method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VINAY</dc:creator>
  <cp:lastModifiedBy>VINAY</cp:lastModifiedBy>
  <cp:revision>42</cp:revision>
  <dcterms:created xsi:type="dcterms:W3CDTF">2020-08-13T14:33:28Z</dcterms:created>
  <dcterms:modified xsi:type="dcterms:W3CDTF">2020-08-14T16:06:34Z</dcterms:modified>
</cp:coreProperties>
</file>