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7" r:id="rId3"/>
    <p:sldId id="258" r:id="rId4"/>
    <p:sldId id="259" r:id="rId5"/>
    <p:sldId id="260" r:id="rId6"/>
    <p:sldId id="261" r:id="rId7"/>
    <p:sldId id="262" r:id="rId8"/>
    <p:sldId id="265" r:id="rId9"/>
    <p:sldId id="266" r:id="rId10"/>
    <p:sldId id="267" r:id="rId11"/>
    <p:sldId id="264" r:id="rId12"/>
    <p:sldId id="263"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3728" autoAdjust="0"/>
  </p:normalViewPr>
  <p:slideViewPr>
    <p:cSldViewPr>
      <p:cViewPr>
        <p:scale>
          <a:sx n="71" d="100"/>
          <a:sy n="71" d="100"/>
        </p:scale>
        <p:origin x="-135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DA0DD8-E82C-43DB-9DB6-F5C264BEA4CF}" type="datetimeFigureOut">
              <a:rPr lang="en-IN" smtClean="0"/>
              <a:t>05-02-2016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80FC6-E576-45D0-83E8-96D267773FC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2F280FC6-E576-45D0-83E8-96D267773FC5}"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A5447B-DEE2-4D1F-AAE8-521D48BC70F3}" type="datetimeFigureOut">
              <a:rPr lang="en-IN" smtClean="0"/>
              <a:pPr/>
              <a:t>05-02-2016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F5600-B4BE-46EA-A7C3-117CF21B099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5447B-DEE2-4D1F-AAE8-521D48BC70F3}" type="datetimeFigureOut">
              <a:rPr lang="en-IN" smtClean="0"/>
              <a:pPr/>
              <a:t>05-02-2016</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F5600-B4BE-46EA-A7C3-117CF21B099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neuralnetworksanddeeplearning.com/chap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CONVOLUTION NEURAL NETWORK</a:t>
            </a:r>
            <a:endParaRPr lang="en-IN" dirty="0"/>
          </a:p>
        </p:txBody>
      </p:sp>
      <p:sp>
        <p:nvSpPr>
          <p:cNvPr id="3" name="Subtitle 2"/>
          <p:cNvSpPr>
            <a:spLocks noGrp="1"/>
          </p:cNvSpPr>
          <p:nvPr>
            <p:ph type="subTitle" idx="1"/>
          </p:nvPr>
        </p:nvSpPr>
        <p:spPr/>
        <p:txBody>
          <a:bodyPr/>
          <a:lstStyle/>
          <a:p>
            <a:r>
              <a:rPr lang="en-IN" dirty="0" smtClean="0"/>
              <a:t>BY</a:t>
            </a:r>
          </a:p>
          <a:p>
            <a:r>
              <a:rPr lang="en-IN" dirty="0" smtClean="0"/>
              <a:t>VJ AND SANGO</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SHARED WEIGHTS AND BIASES</a:t>
            </a:r>
            <a:endParaRPr lang="en-IN" dirty="0"/>
          </a:p>
        </p:txBody>
      </p:sp>
      <p:sp>
        <p:nvSpPr>
          <p:cNvPr id="3" name="Content Placeholder 2"/>
          <p:cNvSpPr>
            <a:spLocks noGrp="1"/>
          </p:cNvSpPr>
          <p:nvPr>
            <p:ph idx="1"/>
          </p:nvPr>
        </p:nvSpPr>
        <p:spPr/>
        <p:txBody>
          <a:bodyPr>
            <a:normAutofit lnSpcReduction="10000"/>
          </a:bodyPr>
          <a:lstStyle/>
          <a:p>
            <a:r>
              <a:rPr lang="en-IN" b="1" dirty="0"/>
              <a:t>Shared weights and biases:</a:t>
            </a:r>
            <a:r>
              <a:rPr lang="en-IN" dirty="0"/>
              <a:t> I've said that each hidden neuron has a bias and </a:t>
            </a:r>
            <a:r>
              <a:rPr lang="en-IN" dirty="0" smtClean="0"/>
              <a:t>5×5</a:t>
            </a:r>
            <a:r>
              <a:rPr lang="en-IN" dirty="0"/>
              <a:t> weights connected to its local receptive field. What I did not yet mention is that we're going to use the </a:t>
            </a:r>
            <a:r>
              <a:rPr lang="en-IN" i="1" dirty="0" smtClean="0"/>
              <a:t>same </a:t>
            </a:r>
            <a:r>
              <a:rPr lang="en-IN" dirty="0" smtClean="0"/>
              <a:t>weights </a:t>
            </a:r>
            <a:r>
              <a:rPr lang="en-IN" dirty="0"/>
              <a:t>and bias for each of the </a:t>
            </a:r>
            <a:r>
              <a:rPr lang="en-IN" dirty="0" smtClean="0"/>
              <a:t>24×24hidden neurons</a:t>
            </a:r>
          </a:p>
          <a:p>
            <a:r>
              <a:rPr lang="en-IN" dirty="0" smtClean="0"/>
              <a:t>σ is </a:t>
            </a:r>
            <a:r>
              <a:rPr lang="en-IN" dirty="0"/>
              <a:t>the neural activation function - perhaps the </a:t>
            </a:r>
            <a:r>
              <a:rPr lang="en-IN" dirty="0">
                <a:hlinkClick r:id="rId2"/>
              </a:rPr>
              <a:t>sigmoid function</a:t>
            </a:r>
            <a:r>
              <a:rPr lang="en-IN" dirty="0"/>
              <a:t> we used in earlier chapters. </a:t>
            </a:r>
            <a:r>
              <a:rPr lang="en-IN" dirty="0" smtClean="0"/>
              <a:t>b</a:t>
            </a:r>
            <a:r>
              <a:rPr lang="en-IN" dirty="0"/>
              <a:t> is the shared value for the bias.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all the neurons in the first hidden layer detect exactly the same </a:t>
            </a:r>
            <a:r>
              <a:rPr lang="en-IN" dirty="0" smtClean="0"/>
              <a:t>feature. </a:t>
            </a:r>
            <a:r>
              <a:rPr lang="en-IN" dirty="0"/>
              <a:t>just at different locations in the input image. </a:t>
            </a:r>
            <a:endParaRPr lang="en-IN" dirty="0" smtClean="0"/>
          </a:p>
          <a:p>
            <a:r>
              <a:rPr lang="en-IN" dirty="0" smtClean="0"/>
              <a:t>To </a:t>
            </a:r>
            <a:r>
              <a:rPr lang="en-IN" dirty="0"/>
              <a:t>see why this makes sense, suppose the weights and bias are such that the hidden neuron can pick out, say, a vertical edge in a particular local receptive field. That ability is also likely to be useful at other places in the image. And so it is useful to apply the same feature detector everywhere in the image. To put it in slightly more abstract terms, </a:t>
            </a:r>
            <a:r>
              <a:rPr lang="en-IN" dirty="0" err="1"/>
              <a:t>convolutional</a:t>
            </a:r>
            <a:r>
              <a:rPr lang="en-IN" dirty="0"/>
              <a:t> networks are well adapted to the translation invariance of images: move a picture of a cat (say) a little ways, and it's still an image of a cat</a:t>
            </a:r>
            <a:r>
              <a:rPr lang="en-IN" dirty="0" smtClean="0"/>
              <a:t>*</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800" dirty="0"/>
              <a:t>we sometimes call the map from the input layer to the hidden layer a </a:t>
            </a:r>
            <a:r>
              <a:rPr lang="en-IN" sz="2800" i="1" dirty="0"/>
              <a:t>feature map</a:t>
            </a:r>
            <a:r>
              <a:rPr lang="en-IN" sz="2800" dirty="0"/>
              <a:t>. We call the weights defining the feature map the </a:t>
            </a:r>
            <a:r>
              <a:rPr lang="en-IN" sz="2800" i="1" dirty="0"/>
              <a:t>shared weights</a:t>
            </a:r>
            <a:r>
              <a:rPr lang="en-IN" sz="2800" dirty="0"/>
              <a:t>. And we call the bias defining the feature map in this way the </a:t>
            </a:r>
            <a:r>
              <a:rPr lang="en-IN" sz="2800" i="1" dirty="0"/>
              <a:t>shared bias</a:t>
            </a:r>
            <a:r>
              <a:rPr lang="en-IN" sz="2800" dirty="0"/>
              <a:t>. The shared weights and bias are often said </a:t>
            </a:r>
            <a:r>
              <a:rPr lang="en-IN" sz="2800" dirty="0" smtClean="0"/>
              <a:t>define </a:t>
            </a:r>
            <a:r>
              <a:rPr lang="en-IN" sz="2800" dirty="0"/>
              <a:t>a </a:t>
            </a:r>
            <a:r>
              <a:rPr lang="en-IN" sz="2800" i="1" dirty="0"/>
              <a:t>kernel</a:t>
            </a:r>
            <a:r>
              <a:rPr lang="en-IN" sz="2800" dirty="0"/>
              <a:t> or </a:t>
            </a:r>
            <a:r>
              <a:rPr lang="en-IN" sz="2800" i="1" dirty="0"/>
              <a:t>filter</a:t>
            </a:r>
            <a:r>
              <a:rPr lang="en-IN" sz="2800" dirty="0"/>
              <a:t>.</a:t>
            </a:r>
          </a:p>
        </p:txBody>
      </p:sp>
      <p:pic>
        <p:nvPicPr>
          <p:cNvPr id="4" name="Picture 3" descr="3.png"/>
          <p:cNvPicPr>
            <a:picLocks noChangeAspect="1"/>
          </p:cNvPicPr>
          <p:nvPr/>
        </p:nvPicPr>
        <p:blipFill>
          <a:blip r:embed="rId2" cstate="print"/>
          <a:stretch>
            <a:fillRect/>
          </a:stretch>
        </p:blipFill>
        <p:spPr>
          <a:xfrm>
            <a:off x="1763688" y="4149080"/>
            <a:ext cx="5114925" cy="2438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0"/>
            <a:ext cx="8229600" cy="4853136"/>
          </a:xfrm>
        </p:spPr>
        <p:txBody>
          <a:bodyPr>
            <a:normAutofit fontScale="70000" lnSpcReduction="20000"/>
          </a:bodyPr>
          <a:lstStyle/>
          <a:p>
            <a:r>
              <a:rPr lang="en-IN" dirty="0"/>
              <a:t>A big advantage of sharing weights and biases is that it greatly reduces the number of parameters involved in a </a:t>
            </a:r>
            <a:r>
              <a:rPr lang="en-IN" dirty="0" err="1"/>
              <a:t>convolutional</a:t>
            </a:r>
            <a:r>
              <a:rPr lang="en-IN" dirty="0"/>
              <a:t> network</a:t>
            </a:r>
            <a:r>
              <a:rPr lang="en-IN" dirty="0" smtClean="0"/>
              <a:t>.</a:t>
            </a:r>
          </a:p>
          <a:p>
            <a:r>
              <a:rPr lang="en-IN" dirty="0" smtClean="0"/>
              <a:t> </a:t>
            </a:r>
            <a:r>
              <a:rPr lang="en-IN" dirty="0"/>
              <a:t>For each feature map we need </a:t>
            </a:r>
            <a:r>
              <a:rPr lang="en-IN" dirty="0" smtClean="0"/>
              <a:t>25=5×5</a:t>
            </a:r>
            <a:r>
              <a:rPr lang="en-IN" dirty="0"/>
              <a:t> shared weights, plus a single shared bias. So each feature map requires </a:t>
            </a:r>
            <a:r>
              <a:rPr lang="en-IN" dirty="0" smtClean="0"/>
              <a:t>26parameters.</a:t>
            </a:r>
          </a:p>
          <a:p>
            <a:r>
              <a:rPr lang="en-IN" dirty="0" smtClean="0"/>
              <a:t> </a:t>
            </a:r>
            <a:r>
              <a:rPr lang="en-IN" dirty="0"/>
              <a:t>If we have </a:t>
            </a:r>
            <a:r>
              <a:rPr lang="en-IN" dirty="0" smtClean="0"/>
              <a:t>20 feature </a:t>
            </a:r>
            <a:r>
              <a:rPr lang="en-IN" dirty="0"/>
              <a:t>maps that's a total of </a:t>
            </a:r>
            <a:r>
              <a:rPr lang="en-IN" dirty="0" smtClean="0"/>
              <a:t>20×26=520</a:t>
            </a:r>
            <a:r>
              <a:rPr lang="en-IN" dirty="0"/>
              <a:t> parameters defining the </a:t>
            </a:r>
            <a:r>
              <a:rPr lang="en-IN" dirty="0" err="1"/>
              <a:t>convolutional</a:t>
            </a:r>
            <a:r>
              <a:rPr lang="en-IN" dirty="0"/>
              <a:t> layer</a:t>
            </a:r>
            <a:r>
              <a:rPr lang="en-IN" dirty="0" smtClean="0"/>
              <a:t>.</a:t>
            </a:r>
          </a:p>
          <a:p>
            <a:r>
              <a:rPr lang="en-IN" dirty="0" smtClean="0"/>
              <a:t> </a:t>
            </a:r>
            <a:r>
              <a:rPr lang="en-IN" dirty="0"/>
              <a:t>By comparison, suppose we had a fully connected first layer, with </a:t>
            </a:r>
            <a:r>
              <a:rPr lang="en-IN" dirty="0" smtClean="0"/>
              <a:t>784=28×28</a:t>
            </a:r>
            <a:r>
              <a:rPr lang="en-IN" dirty="0"/>
              <a:t> input neurons, and a relatively modest </a:t>
            </a:r>
            <a:r>
              <a:rPr lang="en-IN" dirty="0" smtClean="0"/>
              <a:t>30</a:t>
            </a:r>
            <a:r>
              <a:rPr lang="en-IN" dirty="0"/>
              <a:t> hidden neurons</a:t>
            </a:r>
            <a:r>
              <a:rPr lang="en-IN" dirty="0" smtClean="0"/>
              <a:t>,. </a:t>
            </a:r>
            <a:r>
              <a:rPr lang="en-IN" dirty="0"/>
              <a:t>That's a total of </a:t>
            </a:r>
            <a:r>
              <a:rPr lang="en-IN" dirty="0" smtClean="0"/>
              <a:t>784×30</a:t>
            </a:r>
            <a:r>
              <a:rPr lang="en-IN" dirty="0"/>
              <a:t> weights, plus an extra </a:t>
            </a:r>
            <a:r>
              <a:rPr lang="en-IN" dirty="0" smtClean="0"/>
              <a:t>30</a:t>
            </a:r>
            <a:r>
              <a:rPr lang="en-IN" dirty="0"/>
              <a:t> biases, for a total of </a:t>
            </a:r>
            <a:r>
              <a:rPr lang="en-IN" dirty="0" smtClean="0"/>
              <a:t>23,550parameters</a:t>
            </a:r>
            <a:r>
              <a:rPr lang="en-IN" dirty="0"/>
              <a:t>. </a:t>
            </a:r>
            <a:endParaRPr lang="en-IN" dirty="0" smtClean="0"/>
          </a:p>
          <a:p>
            <a:r>
              <a:rPr lang="en-IN" dirty="0" smtClean="0"/>
              <a:t>In </a:t>
            </a:r>
            <a:r>
              <a:rPr lang="en-IN" dirty="0"/>
              <a:t>other words, the fully-connected layer would have more than </a:t>
            </a:r>
            <a:r>
              <a:rPr lang="en-IN" dirty="0" smtClean="0"/>
              <a:t>40 times </a:t>
            </a:r>
            <a:r>
              <a:rPr lang="en-IN" dirty="0"/>
              <a:t>as many parameters as the </a:t>
            </a:r>
            <a:r>
              <a:rPr lang="en-IN" dirty="0" err="1"/>
              <a:t>convolutional</a:t>
            </a:r>
            <a:r>
              <a:rPr lang="en-IN" dirty="0"/>
              <a:t> layer</a:t>
            </a:r>
            <a:r>
              <a:rPr lang="en-IN" dirty="0" smtClean="0"/>
              <a:t>.</a:t>
            </a:r>
          </a:p>
          <a:p>
            <a:r>
              <a:rPr lang="en-IN" dirty="0"/>
              <a:t>That, in turn, will result in faster training for the </a:t>
            </a:r>
            <a:r>
              <a:rPr lang="en-IN" dirty="0" err="1"/>
              <a:t>convolutional</a:t>
            </a:r>
            <a:r>
              <a:rPr lang="en-IN" dirty="0"/>
              <a:t> model, and, ultimately, will help us build deep networks using </a:t>
            </a:r>
            <a:r>
              <a:rPr lang="en-IN" dirty="0" err="1"/>
              <a:t>convolutional</a:t>
            </a:r>
            <a:r>
              <a:rPr lang="en-IN" dirty="0"/>
              <a:t> layers.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POOLING LAYERS</a:t>
            </a:r>
            <a:endParaRPr lang="en-IN" dirty="0"/>
          </a:p>
        </p:txBody>
      </p:sp>
      <p:sp>
        <p:nvSpPr>
          <p:cNvPr id="3" name="Content Placeholder 2"/>
          <p:cNvSpPr>
            <a:spLocks noGrp="1"/>
          </p:cNvSpPr>
          <p:nvPr>
            <p:ph idx="1"/>
          </p:nvPr>
        </p:nvSpPr>
        <p:spPr>
          <a:xfrm>
            <a:off x="457200" y="1600200"/>
            <a:ext cx="8229600" cy="5069160"/>
          </a:xfrm>
        </p:spPr>
        <p:txBody>
          <a:bodyPr>
            <a:normAutofit fontScale="85000" lnSpcReduction="20000"/>
          </a:bodyPr>
          <a:lstStyle/>
          <a:p>
            <a:r>
              <a:rPr lang="en-IN" b="1" dirty="0"/>
              <a:t>Pooling layers:</a:t>
            </a:r>
            <a:r>
              <a:rPr lang="en-IN" dirty="0"/>
              <a:t> In addition to the </a:t>
            </a:r>
            <a:r>
              <a:rPr lang="en-IN" dirty="0" err="1"/>
              <a:t>convolutional</a:t>
            </a:r>
            <a:r>
              <a:rPr lang="en-IN" dirty="0"/>
              <a:t> layers just described, </a:t>
            </a:r>
            <a:r>
              <a:rPr lang="en-IN" dirty="0" err="1"/>
              <a:t>convolutional</a:t>
            </a:r>
            <a:r>
              <a:rPr lang="en-IN" dirty="0"/>
              <a:t> neural networks also contain </a:t>
            </a:r>
            <a:r>
              <a:rPr lang="en-IN" i="1" dirty="0"/>
              <a:t>pooling layers</a:t>
            </a:r>
            <a:r>
              <a:rPr lang="en-IN" dirty="0"/>
              <a:t>. Pooling layers are usually used immediately after </a:t>
            </a:r>
            <a:r>
              <a:rPr lang="en-IN" dirty="0" err="1"/>
              <a:t>convolutional</a:t>
            </a:r>
            <a:r>
              <a:rPr lang="en-IN" dirty="0"/>
              <a:t> layers. What the pooling layers do is simplify the information in the output from the </a:t>
            </a:r>
            <a:r>
              <a:rPr lang="en-IN" dirty="0" err="1"/>
              <a:t>convolutional</a:t>
            </a:r>
            <a:r>
              <a:rPr lang="en-IN" dirty="0"/>
              <a:t> layer</a:t>
            </a:r>
            <a:r>
              <a:rPr lang="en-IN" dirty="0" smtClean="0"/>
              <a:t>.</a:t>
            </a:r>
          </a:p>
          <a:p>
            <a:r>
              <a:rPr lang="en-IN" dirty="0" smtClean="0"/>
              <a:t>A </a:t>
            </a:r>
            <a:r>
              <a:rPr lang="en-IN" dirty="0"/>
              <a:t>pooling layer takes each feature </a:t>
            </a:r>
            <a:r>
              <a:rPr lang="en-IN" dirty="0" smtClean="0"/>
              <a:t>map.</a:t>
            </a:r>
          </a:p>
          <a:p>
            <a:r>
              <a:rPr lang="en-IN" dirty="0" smtClean="0"/>
              <a:t>Output </a:t>
            </a:r>
            <a:r>
              <a:rPr lang="en-IN" dirty="0"/>
              <a:t>from the </a:t>
            </a:r>
            <a:r>
              <a:rPr lang="en-IN" dirty="0" err="1"/>
              <a:t>convolutional</a:t>
            </a:r>
            <a:r>
              <a:rPr lang="en-IN" dirty="0"/>
              <a:t> layer and prepares a condensed feature map. For instance, each unit in the pooling layer may summarize a region of (say) </a:t>
            </a:r>
            <a:r>
              <a:rPr lang="en-IN" dirty="0" smtClean="0"/>
              <a:t>2×2neurons </a:t>
            </a:r>
            <a:r>
              <a:rPr lang="en-IN" dirty="0"/>
              <a:t>in the previous layer. </a:t>
            </a:r>
          </a:p>
          <a:p>
            <a:r>
              <a:rPr lang="en-IN" dirty="0" smtClean="0"/>
              <a:t> </a:t>
            </a:r>
            <a:r>
              <a:rPr lang="en-IN" dirty="0"/>
              <a:t>one common procedure for pooling is known as </a:t>
            </a:r>
            <a:r>
              <a:rPr lang="en-IN" i="1" dirty="0"/>
              <a:t>max-pooling</a:t>
            </a:r>
            <a:r>
              <a:rPr lang="en-IN" dirty="0"/>
              <a:t>. In max-pooling, a pooling unit simply outputs the maximum activation in the </a:t>
            </a:r>
            <a:r>
              <a:rPr lang="en-IN" dirty="0" smtClean="0"/>
              <a:t>2×2</a:t>
            </a:r>
            <a:r>
              <a:rPr lang="en-IN" dirty="0"/>
              <a:t> input region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ikz47.png"/>
          <p:cNvPicPr>
            <a:picLocks noGrp="1" noChangeAspect="1"/>
          </p:cNvPicPr>
          <p:nvPr>
            <p:ph idx="1"/>
          </p:nvPr>
        </p:nvPicPr>
        <p:blipFill>
          <a:blip r:embed="rId2" cstate="print"/>
          <a:stretch>
            <a:fillRect/>
          </a:stretch>
        </p:blipFill>
        <p:spPr>
          <a:xfrm>
            <a:off x="2555776" y="836712"/>
            <a:ext cx="4200525" cy="2808312"/>
          </a:xfrm>
        </p:spPr>
      </p:pic>
      <p:sp>
        <p:nvSpPr>
          <p:cNvPr id="7169" name="Rectangle 1"/>
          <p:cNvSpPr>
            <a:spLocks noChangeArrowheads="1"/>
          </p:cNvSpPr>
          <p:nvPr/>
        </p:nvSpPr>
        <p:spPr bwMode="auto">
          <a:xfrm rot="10800000" flipV="1">
            <a:off x="0" y="4326921"/>
            <a:ext cx="9144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333333"/>
                </a:solidFill>
                <a:effectLst/>
                <a:latin typeface="Georgia" pitchFamily="18" charset="0"/>
                <a:cs typeface="Arial" pitchFamily="34" charset="0"/>
              </a:rPr>
              <a:t>since we have </a:t>
            </a:r>
            <a:r>
              <a:rPr kumimoji="0" lang="en-US" sz="2400" b="0" i="0" u="none" strike="noStrike" cap="none" normalizeH="0" baseline="0" dirty="0" smtClean="0">
                <a:ln>
                  <a:noFill/>
                </a:ln>
                <a:solidFill>
                  <a:srgbClr val="2A2A2A"/>
                </a:solidFill>
                <a:effectLst/>
                <a:latin typeface="MathJax_Main"/>
                <a:cs typeface="Arial" pitchFamily="34" charset="0"/>
              </a:rPr>
              <a:t>24×24</a:t>
            </a:r>
            <a:r>
              <a:rPr kumimoji="0" lang="en-US" sz="2400" b="0" i="0" u="none" strike="noStrike" cap="none" normalizeH="0" baseline="0" dirty="0" smtClean="0">
                <a:ln>
                  <a:noFill/>
                </a:ln>
                <a:solidFill>
                  <a:srgbClr val="333333"/>
                </a:solidFill>
                <a:effectLst/>
                <a:latin typeface="Georgia" pitchFamily="18" charset="0"/>
                <a:cs typeface="Arial" pitchFamily="34" charset="0"/>
              </a:rPr>
              <a:t> neurons output from the </a:t>
            </a:r>
            <a:r>
              <a:rPr kumimoji="0" lang="en-US" sz="2400" b="0" i="0" u="none" strike="noStrike" cap="none" normalizeH="0" baseline="0" dirty="0" err="1" smtClean="0">
                <a:ln>
                  <a:noFill/>
                </a:ln>
                <a:solidFill>
                  <a:srgbClr val="333333"/>
                </a:solidFill>
                <a:effectLst/>
                <a:latin typeface="Georgia" pitchFamily="18" charset="0"/>
                <a:cs typeface="Arial" pitchFamily="34" charset="0"/>
              </a:rPr>
              <a:t>convolutional</a:t>
            </a:r>
            <a:r>
              <a:rPr kumimoji="0" lang="en-US" sz="2400" b="0" i="0" u="none" strike="noStrike" cap="none" normalizeH="0" baseline="0" dirty="0" smtClean="0">
                <a:ln>
                  <a:noFill/>
                </a:ln>
                <a:solidFill>
                  <a:srgbClr val="333333"/>
                </a:solidFill>
                <a:effectLst/>
                <a:latin typeface="Georgia" pitchFamily="18" charset="0"/>
                <a:cs typeface="Arial" pitchFamily="34" charset="0"/>
              </a:rPr>
              <a:t> layer, after pooling we have </a:t>
            </a:r>
            <a:r>
              <a:rPr kumimoji="0" lang="en-US" sz="2400" b="0" i="0" u="none" strike="noStrike" cap="none" normalizeH="0" baseline="0" dirty="0" smtClean="0">
                <a:ln>
                  <a:noFill/>
                </a:ln>
                <a:solidFill>
                  <a:srgbClr val="2A2A2A"/>
                </a:solidFill>
                <a:effectLst/>
                <a:latin typeface="MathJax_Main"/>
                <a:cs typeface="Arial" pitchFamily="34" charset="0"/>
              </a:rPr>
              <a:t>12×12</a:t>
            </a:r>
            <a:r>
              <a:rPr kumimoji="0" lang="en-US" sz="2400" b="0" i="0" u="none" strike="noStrike" cap="none" normalizeH="0" baseline="0" dirty="0" smtClean="0">
                <a:ln>
                  <a:noFill/>
                </a:ln>
                <a:solidFill>
                  <a:srgbClr val="333333"/>
                </a:solidFill>
                <a:effectLst/>
                <a:latin typeface="Georgia" pitchFamily="18" charset="0"/>
                <a:cs typeface="Arial" pitchFamily="34" charset="0"/>
              </a:rPr>
              <a:t>neurons</a:t>
            </a:r>
            <a:r>
              <a:rPr kumimoji="0" lang="en-US"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525963"/>
          </a:xfrm>
        </p:spPr>
        <p:txBody>
          <a:bodyPr/>
          <a:lstStyle/>
          <a:p>
            <a:r>
              <a:rPr lang="en-IN" dirty="0" smtClean="0"/>
              <a:t>The </a:t>
            </a:r>
            <a:r>
              <a:rPr lang="en-IN" dirty="0" err="1"/>
              <a:t>convolutional</a:t>
            </a:r>
            <a:r>
              <a:rPr lang="en-IN" dirty="0"/>
              <a:t> layer usually involves more than a single feature map. We apply max-pooling to each feature map separately. So if there were three feature maps, the combined </a:t>
            </a:r>
            <a:r>
              <a:rPr lang="en-IN" dirty="0" err="1"/>
              <a:t>convolutional</a:t>
            </a:r>
            <a:r>
              <a:rPr lang="en-IN" dirty="0"/>
              <a:t> and max-pooling layers would look like:</a:t>
            </a:r>
          </a:p>
        </p:txBody>
      </p:sp>
      <p:pic>
        <p:nvPicPr>
          <p:cNvPr id="4" name="Picture 3" descr="tikz48.png"/>
          <p:cNvPicPr>
            <a:picLocks noChangeAspect="1"/>
          </p:cNvPicPr>
          <p:nvPr/>
        </p:nvPicPr>
        <p:blipFill>
          <a:blip r:embed="rId2" cstate="print"/>
          <a:stretch>
            <a:fillRect/>
          </a:stretch>
        </p:blipFill>
        <p:spPr>
          <a:xfrm>
            <a:off x="971600" y="3717032"/>
            <a:ext cx="6409798" cy="244827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IN" dirty="0"/>
              <a:t>We can think of max-pooling as a way for the network to ask whether a given feature is found anywhere in a region of the image. It then throws away the exact positional information. The intuition is that once a feature has been found, its exact location isn't as important as its rough location relative to other features. A big benefit is that there are many fewer pooled features, and so this helps reduce the number of parameters needed in later layers.</a:t>
            </a:r>
          </a:p>
          <a:p>
            <a:r>
              <a:rPr lang="en-IN" dirty="0"/>
              <a:t>Max-pooling isn't the only technique used for pooling. Another common approach is known as </a:t>
            </a:r>
            <a:r>
              <a:rPr lang="en-IN" i="1" dirty="0"/>
              <a:t>L2 pooling</a:t>
            </a:r>
            <a:r>
              <a:rPr lang="en-IN" dirty="0"/>
              <a:t>. Here, instead of taking the maximum activation of a </a:t>
            </a:r>
            <a:r>
              <a:rPr lang="en-IN" dirty="0" smtClean="0"/>
              <a:t>2×2</a:t>
            </a:r>
            <a:r>
              <a:rPr lang="en-IN" dirty="0"/>
              <a:t> region of neurons, we take the square root of the sum of the squares of the activations in the 2×22×2region. </a:t>
            </a:r>
            <a:endParaRPr lang="en-IN" dirty="0" smtClean="0"/>
          </a:p>
          <a:p>
            <a:r>
              <a:rPr lang="en-IN" dirty="0" smtClean="0"/>
              <a:t>While </a:t>
            </a:r>
            <a:r>
              <a:rPr lang="en-IN" dirty="0"/>
              <a:t>the details are different, the intuition is similar to max-pooling: L2 pooling is a way of condensing information from the </a:t>
            </a:r>
            <a:r>
              <a:rPr lang="en-IN" dirty="0" err="1"/>
              <a:t>convolutional</a:t>
            </a:r>
            <a:r>
              <a:rPr lang="en-IN" dirty="0"/>
              <a:t> layer. In practice, both techniques have been widely used. And sometimes people use other types of pooling operation. </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SUMMARISING THE ARCHITECTURE</a:t>
            </a:r>
            <a:endParaRPr lang="en-IN" dirty="0"/>
          </a:p>
        </p:txBody>
      </p:sp>
      <p:sp>
        <p:nvSpPr>
          <p:cNvPr id="3" name="Content Placeholder 2"/>
          <p:cNvSpPr>
            <a:spLocks noGrp="1"/>
          </p:cNvSpPr>
          <p:nvPr>
            <p:ph idx="1"/>
          </p:nvPr>
        </p:nvSpPr>
        <p:spPr/>
        <p:txBody>
          <a:bodyPr/>
          <a:lstStyle/>
          <a:p>
            <a:r>
              <a:rPr lang="en-IN" dirty="0"/>
              <a:t>I</a:t>
            </a:r>
            <a:r>
              <a:rPr lang="en-IN" dirty="0" smtClean="0"/>
              <a:t>t's </a:t>
            </a:r>
            <a:r>
              <a:rPr lang="en-IN" dirty="0"/>
              <a:t>similar to the architecture we were just looking at, but has the addition of a layer of </a:t>
            </a:r>
            <a:r>
              <a:rPr lang="en-IN" dirty="0" smtClean="0"/>
              <a:t>10</a:t>
            </a:r>
            <a:r>
              <a:rPr lang="en-IN" dirty="0"/>
              <a:t> </a:t>
            </a:r>
            <a:r>
              <a:rPr lang="en-IN" dirty="0" smtClean="0"/>
              <a:t>output </a:t>
            </a:r>
            <a:r>
              <a:rPr lang="en-IN" dirty="0"/>
              <a:t>neurons, corresponding to the </a:t>
            </a:r>
            <a:r>
              <a:rPr lang="en-IN" dirty="0" smtClean="0"/>
              <a:t>10</a:t>
            </a:r>
            <a:r>
              <a:rPr lang="en-IN" dirty="0"/>
              <a:t> possible values for MNIST digits ('0', '1', '2', </a:t>
            </a:r>
            <a:r>
              <a:rPr lang="en-IN" i="1" dirty="0" smtClean="0"/>
              <a:t>etc</a:t>
            </a:r>
            <a:r>
              <a:rPr lang="en-IN" dirty="0" smtClean="0"/>
              <a:t>):</a:t>
            </a:r>
            <a:endParaRPr lang="en-IN" dirty="0"/>
          </a:p>
        </p:txBody>
      </p:sp>
      <p:pic>
        <p:nvPicPr>
          <p:cNvPr id="4" name="Picture 3" descr="tikz49.png"/>
          <p:cNvPicPr>
            <a:picLocks noChangeAspect="1"/>
          </p:cNvPicPr>
          <p:nvPr/>
        </p:nvPicPr>
        <p:blipFill>
          <a:blip r:embed="rId2" cstate="print"/>
          <a:stretch>
            <a:fillRect/>
          </a:stretch>
        </p:blipFill>
        <p:spPr>
          <a:xfrm>
            <a:off x="1403648" y="4077072"/>
            <a:ext cx="6666103" cy="25656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544616"/>
          </a:xfrm>
        </p:spPr>
        <p:txBody>
          <a:bodyPr>
            <a:normAutofit fontScale="92500" lnSpcReduction="20000"/>
          </a:bodyPr>
          <a:lstStyle/>
          <a:p>
            <a:r>
              <a:rPr lang="en-IN" dirty="0"/>
              <a:t>The network begins with </a:t>
            </a:r>
            <a:r>
              <a:rPr lang="en-IN" dirty="0" smtClean="0"/>
              <a:t>28×28</a:t>
            </a:r>
            <a:r>
              <a:rPr lang="en-IN" dirty="0"/>
              <a:t> input neurons, which are used to encode the pixel intensities for the MNIST image. </a:t>
            </a:r>
            <a:endParaRPr lang="en-IN" dirty="0" smtClean="0"/>
          </a:p>
          <a:p>
            <a:r>
              <a:rPr lang="en-IN" dirty="0" smtClean="0"/>
              <a:t>This </a:t>
            </a:r>
            <a:r>
              <a:rPr lang="en-IN" dirty="0"/>
              <a:t>is then followed by a </a:t>
            </a:r>
            <a:r>
              <a:rPr lang="en-IN" dirty="0" err="1"/>
              <a:t>convolutional</a:t>
            </a:r>
            <a:r>
              <a:rPr lang="en-IN" dirty="0"/>
              <a:t> layer using a </a:t>
            </a:r>
            <a:r>
              <a:rPr lang="en-IN" dirty="0" smtClean="0"/>
              <a:t>5×5</a:t>
            </a:r>
            <a:r>
              <a:rPr lang="en-IN" dirty="0"/>
              <a:t> local receptive field and </a:t>
            </a:r>
            <a:r>
              <a:rPr lang="en-IN" dirty="0" smtClean="0"/>
              <a:t>3</a:t>
            </a:r>
            <a:r>
              <a:rPr lang="en-IN" dirty="0"/>
              <a:t> feature maps. The result is a layer of </a:t>
            </a:r>
            <a:r>
              <a:rPr lang="en-IN" dirty="0" smtClean="0"/>
              <a:t>3×24×24</a:t>
            </a:r>
            <a:r>
              <a:rPr lang="en-IN" dirty="0"/>
              <a:t> hidden feature neurons. The next step is a max-pooling layer, applied to </a:t>
            </a:r>
            <a:r>
              <a:rPr lang="en-IN" dirty="0" smtClean="0"/>
              <a:t>2×2</a:t>
            </a:r>
            <a:r>
              <a:rPr lang="en-IN" dirty="0"/>
              <a:t> regions, across each of the </a:t>
            </a:r>
            <a:r>
              <a:rPr lang="en-IN" dirty="0" smtClean="0"/>
              <a:t>3</a:t>
            </a:r>
            <a:r>
              <a:rPr lang="en-IN" dirty="0"/>
              <a:t> feature maps. The result is a layer of </a:t>
            </a:r>
            <a:r>
              <a:rPr lang="en-IN" dirty="0" smtClean="0"/>
              <a:t>3×12×12</a:t>
            </a:r>
            <a:r>
              <a:rPr lang="en-IN" dirty="0"/>
              <a:t> hidden feature neurons.</a:t>
            </a:r>
          </a:p>
          <a:p>
            <a:r>
              <a:rPr lang="en-IN" dirty="0"/>
              <a:t>The final layer of connections in the network is a fully-connected layer. That is, this layer connects </a:t>
            </a:r>
            <a:r>
              <a:rPr lang="en-IN" i="1" dirty="0"/>
              <a:t>every</a:t>
            </a:r>
            <a:r>
              <a:rPr lang="en-IN" dirty="0"/>
              <a:t> neuron from the max-pooled layer to every one of the </a:t>
            </a:r>
            <a:r>
              <a:rPr lang="en-IN" dirty="0" smtClean="0"/>
              <a:t>10</a:t>
            </a:r>
            <a:r>
              <a:rPr lang="en-IN" dirty="0"/>
              <a:t> output neurons.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ARCHITECTURE OF CONVOLUTION NEURAL NETWORK</a:t>
            </a:r>
            <a:endParaRPr lang="en-IN" dirty="0"/>
          </a:p>
        </p:txBody>
      </p:sp>
      <p:pic>
        <p:nvPicPr>
          <p:cNvPr id="1026" name="Picture 2" descr="C:\Users\Vijay\Desktop\mylenet.png"/>
          <p:cNvPicPr>
            <a:picLocks noGrp="1" noChangeAspect="1" noChangeArrowheads="1"/>
          </p:cNvPicPr>
          <p:nvPr>
            <p:ph idx="1"/>
          </p:nvPr>
        </p:nvPicPr>
        <p:blipFill>
          <a:blip r:embed="rId2" cstate="print"/>
          <a:srcRect/>
          <a:stretch>
            <a:fillRect/>
          </a:stretch>
        </p:blipFill>
        <p:spPr bwMode="auto">
          <a:xfrm>
            <a:off x="1129277" y="1700808"/>
            <a:ext cx="6885446" cy="468052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EFFICIENCY	</a:t>
            </a:r>
            <a:endParaRPr lang="en-IN" dirty="0"/>
          </a:p>
        </p:txBody>
      </p:sp>
      <p:sp>
        <p:nvSpPr>
          <p:cNvPr id="3" name="Content Placeholder 2"/>
          <p:cNvSpPr>
            <a:spLocks noGrp="1"/>
          </p:cNvSpPr>
          <p:nvPr>
            <p:ph idx="1"/>
          </p:nvPr>
        </p:nvSpPr>
        <p:spPr/>
        <p:txBody>
          <a:bodyPr/>
          <a:lstStyle/>
          <a:p>
            <a:r>
              <a:rPr lang="en-IN" dirty="0" smtClean="0"/>
              <a:t>CLASSIFIED AROUND 9000 MNIST IMAGES IN 10000 IMAGES AND THE EFFICIENCY WAS INCREASED WHEN WE USE IT FOR FACE RECOGNITION </a:t>
            </a:r>
          </a:p>
          <a:p>
            <a:r>
              <a:rPr lang="en-IN" dirty="0" smtClean="0"/>
              <a:t>TESTED 100 IMAGES OF DIFFERENT STUDENTS WITH 6 TRAINING IMAGES AND 2 TEST IMAGES GAVE A EFFICIENCY OF NEARLY 100%</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CNN is best suited for face recognition compared with the other algorithms</a:t>
            </a:r>
          </a:p>
          <a:p>
            <a:r>
              <a:rPr lang="en-IN" dirty="0" smtClean="0"/>
              <a:t>REFERENCE:</a:t>
            </a:r>
          </a:p>
          <a:p>
            <a:pPr>
              <a:buNone/>
            </a:pPr>
            <a:r>
              <a:rPr lang="en-IN"/>
              <a:t>	</a:t>
            </a:r>
            <a:r>
              <a:rPr lang="en-IN" smtClean="0"/>
              <a:t>http</a:t>
            </a:r>
            <a:r>
              <a:rPr lang="en-IN" dirty="0" smtClean="0"/>
              <a:t>://</a:t>
            </a:r>
            <a:r>
              <a:rPr lang="en-IN" dirty="0" err="1" smtClean="0"/>
              <a:t>neuralnetworksanddeeplearning.com</a:t>
            </a:r>
            <a:r>
              <a:rPr lang="en-IN" dirty="0" smtClean="0"/>
              <a:t>/chap6.html</a:t>
            </a:r>
          </a:p>
          <a:p>
            <a:pPr>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85000" lnSpcReduction="10000"/>
          </a:bodyPr>
          <a:lstStyle/>
          <a:p>
            <a:r>
              <a:rPr lang="en-IN" dirty="0" smtClean="0"/>
              <a:t> </a:t>
            </a:r>
            <a:r>
              <a:rPr lang="en-IN" dirty="0"/>
              <a:t>P</a:t>
            </a:r>
            <a:r>
              <a:rPr lang="en-IN" dirty="0" smtClean="0"/>
              <a:t>ixel's </a:t>
            </a:r>
            <a:r>
              <a:rPr lang="en-IN" dirty="0"/>
              <a:t>intensity as the value for a corresponding neuron in the input layer. </a:t>
            </a:r>
          </a:p>
          <a:p>
            <a:r>
              <a:rPr lang="en-IN" dirty="0"/>
              <a:t> </a:t>
            </a:r>
            <a:r>
              <a:rPr lang="en-IN" dirty="0" smtClean="0"/>
              <a:t>28×28</a:t>
            </a:r>
            <a:r>
              <a:rPr lang="en-IN" dirty="0"/>
              <a:t> pixel images </a:t>
            </a:r>
            <a:r>
              <a:rPr lang="en-IN" dirty="0" smtClean="0"/>
              <a:t> </a:t>
            </a:r>
            <a:r>
              <a:rPr lang="en-IN" dirty="0"/>
              <a:t>has </a:t>
            </a:r>
            <a:r>
              <a:rPr lang="en-IN" dirty="0" smtClean="0"/>
              <a:t>784(=28×28) </a:t>
            </a:r>
            <a:r>
              <a:rPr lang="en-IN" dirty="0"/>
              <a:t>input neurons. We then trained the network's weights and biases so that the network's output would - we hope! - correctly identify the input image: '0', '1', '2', ..., '8', or '9</a:t>
            </a:r>
            <a:r>
              <a:rPr lang="en-IN" dirty="0" smtClean="0"/>
              <a:t>'.</a:t>
            </a:r>
          </a:p>
          <a:p>
            <a:r>
              <a:rPr lang="en-IN" dirty="0" smtClean="0"/>
              <a:t>CNN helps </a:t>
            </a:r>
            <a:r>
              <a:rPr lang="en-IN" dirty="0"/>
              <a:t>us train deep, many-layer networks, which are very good at classifying images. Today, deep </a:t>
            </a:r>
            <a:r>
              <a:rPr lang="en-IN" dirty="0" err="1"/>
              <a:t>convolutional</a:t>
            </a:r>
            <a:r>
              <a:rPr lang="en-IN" dirty="0"/>
              <a:t> networks or some close variant are used in most neural networks for image recognition.</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a:t>Convolutional</a:t>
            </a:r>
            <a:r>
              <a:rPr lang="en-IN" dirty="0"/>
              <a:t> neural networks use three basic ideas: </a:t>
            </a:r>
            <a:endParaRPr lang="en-IN" dirty="0" smtClean="0"/>
          </a:p>
          <a:p>
            <a:r>
              <a:rPr lang="en-IN" b="1" i="1" dirty="0" smtClean="0"/>
              <a:t>local </a:t>
            </a:r>
            <a:r>
              <a:rPr lang="en-IN" b="1" i="1" dirty="0"/>
              <a:t>receptive fields</a:t>
            </a:r>
            <a:r>
              <a:rPr lang="en-IN" b="1" dirty="0" smtClean="0"/>
              <a:t>,</a:t>
            </a:r>
          </a:p>
          <a:p>
            <a:r>
              <a:rPr lang="en-IN" b="1" dirty="0"/>
              <a:t> </a:t>
            </a:r>
            <a:r>
              <a:rPr lang="en-IN" b="1" i="1" dirty="0"/>
              <a:t>shared weights</a:t>
            </a:r>
            <a:r>
              <a:rPr lang="en-IN" b="1" dirty="0"/>
              <a:t>, </a:t>
            </a:r>
            <a:r>
              <a:rPr lang="en-IN" b="1" dirty="0" smtClean="0"/>
              <a:t>and</a:t>
            </a:r>
          </a:p>
          <a:p>
            <a:r>
              <a:rPr lang="en-IN" b="1" dirty="0"/>
              <a:t> </a:t>
            </a:r>
            <a:r>
              <a:rPr lang="en-IN" b="1" i="1" dirty="0"/>
              <a:t>pooling</a:t>
            </a:r>
            <a:r>
              <a:rPr lang="en-IN" dirty="0"/>
              <a:t>.</a:t>
            </a:r>
          </a:p>
        </p:txBody>
      </p:sp>
      <p:sp>
        <p:nvSpPr>
          <p:cNvPr id="4" name="TextBox 3"/>
          <p:cNvSpPr txBox="1"/>
          <p:nvPr/>
        </p:nvSpPr>
        <p:spPr>
          <a:xfrm>
            <a:off x="971600" y="404664"/>
            <a:ext cx="7272808" cy="707886"/>
          </a:xfrm>
          <a:prstGeom prst="rect">
            <a:avLst/>
          </a:prstGeom>
          <a:noFill/>
        </p:spPr>
        <p:txBody>
          <a:bodyPr wrap="square" rtlCol="0">
            <a:spAutoFit/>
          </a:bodyPr>
          <a:lstStyle/>
          <a:p>
            <a:r>
              <a:rPr lang="en-IN" sz="4000" b="1" dirty="0" smtClean="0"/>
              <a:t>OPERATIONS INVOLVED IN CNN</a:t>
            </a:r>
            <a:endParaRPr lang="en-IN"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29600" cy="4525963"/>
          </a:xfrm>
        </p:spPr>
        <p:txBody>
          <a:bodyPr/>
          <a:lstStyle/>
          <a:p>
            <a:r>
              <a:rPr lang="en-IN" b="1" dirty="0"/>
              <a:t>Local receptive fields:</a:t>
            </a:r>
            <a:r>
              <a:rPr lang="en-IN" dirty="0"/>
              <a:t> In the fully-connected layers shown earlier, the inputs were depicted as a vertical line of neurons. In a </a:t>
            </a:r>
            <a:r>
              <a:rPr lang="en-IN" dirty="0" err="1"/>
              <a:t>convolutional</a:t>
            </a:r>
            <a:r>
              <a:rPr lang="en-IN" dirty="0"/>
              <a:t> net, it'll help to think instead of the inputs as a </a:t>
            </a:r>
            <a:r>
              <a:rPr lang="en-IN" dirty="0" smtClean="0"/>
              <a:t>28×28</a:t>
            </a:r>
            <a:r>
              <a:rPr lang="en-IN" dirty="0"/>
              <a:t> square of neurons, whose values correspond to the </a:t>
            </a:r>
            <a:r>
              <a:rPr lang="en-IN" dirty="0" smtClean="0"/>
              <a:t>28×28pixel </a:t>
            </a:r>
            <a:r>
              <a:rPr lang="en-IN" dirty="0"/>
              <a:t>intensities we're using as inputs</a:t>
            </a:r>
            <a:r>
              <a:rPr lang="en-IN" dirty="0" smtClean="0"/>
              <a:t>:</a:t>
            </a:r>
          </a:p>
          <a:p>
            <a:endParaRPr lang="en-IN" dirty="0" smtClean="0"/>
          </a:p>
          <a:p>
            <a:endParaRPr lang="en-IN" dirty="0" smtClean="0"/>
          </a:p>
          <a:p>
            <a:endParaRPr lang="en-IN" dirty="0"/>
          </a:p>
        </p:txBody>
      </p:sp>
      <p:pic>
        <p:nvPicPr>
          <p:cNvPr id="6" name="Picture 5" descr="1.png"/>
          <p:cNvPicPr>
            <a:picLocks noChangeAspect="1"/>
          </p:cNvPicPr>
          <p:nvPr/>
        </p:nvPicPr>
        <p:blipFill>
          <a:blip r:embed="rId2" cstate="print"/>
          <a:stretch>
            <a:fillRect/>
          </a:stretch>
        </p:blipFill>
        <p:spPr>
          <a:xfrm>
            <a:off x="3419872" y="4221088"/>
            <a:ext cx="2247900" cy="244827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a:t>
            </a:r>
            <a:r>
              <a:rPr lang="en-IN" dirty="0"/>
              <a:t>C</a:t>
            </a:r>
            <a:r>
              <a:rPr lang="en-IN" dirty="0" smtClean="0"/>
              <a:t>onnect </a:t>
            </a:r>
            <a:r>
              <a:rPr lang="en-IN" dirty="0"/>
              <a:t>the input pixels to a layer of hidden neurons. But we won't connect every input pixel to every hidden neuron. Instead, we only make connections in small, localized regions of the input image.</a:t>
            </a:r>
          </a:p>
          <a:p>
            <a:r>
              <a:rPr lang="en-IN" dirty="0" smtClean="0"/>
              <a:t>Each </a:t>
            </a:r>
            <a:r>
              <a:rPr lang="en-IN" dirty="0"/>
              <a:t>neuron in the first hidden layer will be connected to a small region of the input neurons, say, for example, a </a:t>
            </a:r>
            <a:r>
              <a:rPr lang="en-IN" dirty="0" smtClean="0"/>
              <a:t>5×5</a:t>
            </a:r>
            <a:r>
              <a:rPr lang="en-IN" dirty="0"/>
              <a:t> region, corresponding to </a:t>
            </a:r>
            <a:r>
              <a:rPr lang="en-IN" dirty="0" smtClean="0"/>
              <a:t>25</a:t>
            </a:r>
            <a:r>
              <a:rPr lang="en-IN" dirty="0"/>
              <a:t> input pixels. So, for a particular hidden neuron, we might have connections that look like this: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RECEPTIVE FIELD</a:t>
            </a:r>
            <a:endParaRPr lang="en-IN" dirty="0"/>
          </a:p>
        </p:txBody>
      </p:sp>
      <p:pic>
        <p:nvPicPr>
          <p:cNvPr id="4" name="Content Placeholder 3" descr="C:\Users\Vijay\Desktop\2.png"/>
          <p:cNvPicPr>
            <a:picLocks noGrp="1" noChangeAspect="1" noChangeArrowheads="1"/>
          </p:cNvPicPr>
          <p:nvPr>
            <p:ph idx="1"/>
          </p:nvPr>
        </p:nvPicPr>
        <p:blipFill>
          <a:blip r:embed="rId2" cstate="print"/>
          <a:srcRect/>
          <a:stretch>
            <a:fillRect/>
          </a:stretch>
        </p:blipFill>
        <p:spPr bwMode="auto">
          <a:xfrm>
            <a:off x="1835696" y="1556792"/>
            <a:ext cx="4532038" cy="3312368"/>
          </a:xfrm>
          <a:prstGeom prst="rect">
            <a:avLst/>
          </a:prstGeom>
          <a:noFill/>
        </p:spPr>
      </p:pic>
      <p:sp>
        <p:nvSpPr>
          <p:cNvPr id="5" name="TextBox 4"/>
          <p:cNvSpPr txBox="1"/>
          <p:nvPr/>
        </p:nvSpPr>
        <p:spPr>
          <a:xfrm>
            <a:off x="1331640" y="5517232"/>
            <a:ext cx="6912768" cy="1384995"/>
          </a:xfrm>
          <a:prstGeom prst="rect">
            <a:avLst/>
          </a:prstGeom>
          <a:noFill/>
        </p:spPr>
        <p:txBody>
          <a:bodyPr wrap="square" rtlCol="0">
            <a:spAutoFit/>
          </a:bodyPr>
          <a:lstStyle/>
          <a:p>
            <a:r>
              <a:rPr lang="en-IN" sz="2800" b="1" dirty="0"/>
              <a:t>That region in the input image is called the </a:t>
            </a:r>
            <a:r>
              <a:rPr lang="en-IN" sz="2800" b="1" i="1" dirty="0"/>
              <a:t>local receptive field</a:t>
            </a:r>
            <a:r>
              <a:rPr lang="en-IN" sz="2800" b="1" dirty="0"/>
              <a:t> for the hidden neuron.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29600" cy="4525963"/>
          </a:xfrm>
        </p:spPr>
        <p:txBody>
          <a:bodyPr/>
          <a:lstStyle/>
          <a:p>
            <a:r>
              <a:rPr lang="en-IN" dirty="0"/>
              <a:t>We then slide the local receptive field across the entire input image. For each local receptive field, there is a different hidden neuron in the first hidden </a:t>
            </a:r>
            <a:r>
              <a:rPr lang="en-IN" dirty="0" smtClean="0"/>
              <a:t>layer </a:t>
            </a:r>
          </a:p>
          <a:p>
            <a:r>
              <a:rPr lang="en-IN" dirty="0" smtClean="0"/>
              <a:t> A </a:t>
            </a:r>
            <a:r>
              <a:rPr lang="en-IN" dirty="0"/>
              <a:t>local receptive field in the top-left corner</a:t>
            </a:r>
            <a:r>
              <a:rPr lang="en-IN" dirty="0" smtClean="0"/>
              <a:t>:</a:t>
            </a:r>
          </a:p>
          <a:p>
            <a:pPr>
              <a:buNone/>
            </a:pPr>
            <a:endParaRPr lang="en-IN" dirty="0"/>
          </a:p>
        </p:txBody>
      </p:sp>
      <p:pic>
        <p:nvPicPr>
          <p:cNvPr id="5" name="Picture 4" descr="3.png"/>
          <p:cNvPicPr>
            <a:picLocks noChangeAspect="1"/>
          </p:cNvPicPr>
          <p:nvPr/>
        </p:nvPicPr>
        <p:blipFill>
          <a:blip r:embed="rId2" cstate="print"/>
          <a:stretch>
            <a:fillRect/>
          </a:stretch>
        </p:blipFill>
        <p:spPr>
          <a:xfrm>
            <a:off x="1763688" y="3501008"/>
            <a:ext cx="5429622" cy="2457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229600" cy="4525963"/>
          </a:xfrm>
        </p:spPr>
        <p:txBody>
          <a:bodyPr/>
          <a:lstStyle/>
          <a:p>
            <a:r>
              <a:rPr lang="en-IN" dirty="0"/>
              <a:t>S</a:t>
            </a:r>
            <a:r>
              <a:rPr lang="en-IN" dirty="0" smtClean="0"/>
              <a:t>lide </a:t>
            </a:r>
            <a:r>
              <a:rPr lang="en-IN" dirty="0"/>
              <a:t>the local receptive field over by one pixel to the right (i.e., by one neuron), to connect to a second hidden neuron</a:t>
            </a:r>
            <a:r>
              <a:rPr lang="en-IN" dirty="0" smtClean="0"/>
              <a:t>:</a:t>
            </a:r>
          </a:p>
          <a:p>
            <a:pPr>
              <a:buNone/>
            </a:pPr>
            <a:endParaRPr lang="en-IN" dirty="0"/>
          </a:p>
        </p:txBody>
      </p:sp>
      <p:pic>
        <p:nvPicPr>
          <p:cNvPr id="6" name="Picture 5" descr="4.png"/>
          <p:cNvPicPr>
            <a:picLocks noChangeAspect="1"/>
          </p:cNvPicPr>
          <p:nvPr/>
        </p:nvPicPr>
        <p:blipFill>
          <a:blip r:embed="rId2" cstate="print"/>
          <a:stretch>
            <a:fillRect/>
          </a:stretch>
        </p:blipFill>
        <p:spPr>
          <a:xfrm>
            <a:off x="2181225" y="2200275"/>
            <a:ext cx="4781550" cy="2457450"/>
          </a:xfrm>
          <a:prstGeom prst="rect">
            <a:avLst/>
          </a:prstGeom>
        </p:spPr>
      </p:pic>
      <p:sp>
        <p:nvSpPr>
          <p:cNvPr id="7" name="TextBox 6"/>
          <p:cNvSpPr txBox="1"/>
          <p:nvPr/>
        </p:nvSpPr>
        <p:spPr>
          <a:xfrm>
            <a:off x="1043608" y="4869160"/>
            <a:ext cx="7488832" cy="1938992"/>
          </a:xfrm>
          <a:prstGeom prst="rect">
            <a:avLst/>
          </a:prstGeom>
          <a:noFill/>
        </p:spPr>
        <p:txBody>
          <a:bodyPr wrap="square" rtlCol="0">
            <a:spAutoFit/>
          </a:bodyPr>
          <a:lstStyle/>
          <a:p>
            <a:r>
              <a:rPr lang="en-IN" sz="2000" b="1" dirty="0"/>
              <a:t>And so on, building up the first hidden layer. Note that if we have a </a:t>
            </a:r>
            <a:r>
              <a:rPr lang="en-IN" sz="2000" b="1" dirty="0" smtClean="0"/>
              <a:t>28×28</a:t>
            </a:r>
            <a:r>
              <a:rPr lang="en-IN" sz="2000" b="1" dirty="0"/>
              <a:t> input image, and </a:t>
            </a:r>
            <a:r>
              <a:rPr lang="en-IN" sz="2000" b="1" dirty="0" smtClean="0"/>
              <a:t>5×5</a:t>
            </a:r>
            <a:r>
              <a:rPr lang="en-IN" sz="2000" b="1" dirty="0"/>
              <a:t> local receptive fields, then there will be </a:t>
            </a:r>
            <a:r>
              <a:rPr lang="en-IN" sz="2000" b="1" dirty="0" smtClean="0"/>
              <a:t>24×24</a:t>
            </a:r>
            <a:r>
              <a:rPr lang="en-IN" sz="2000" b="1" dirty="0"/>
              <a:t> neurons in the hidden layer. This is because we can only move the local receptive field </a:t>
            </a:r>
            <a:r>
              <a:rPr lang="en-IN" sz="2000" b="1" dirty="0" smtClean="0"/>
              <a:t>23x23</a:t>
            </a:r>
            <a:r>
              <a:rPr lang="en-IN" sz="2000" b="1" dirty="0"/>
              <a:t> neurons across (or </a:t>
            </a:r>
            <a:r>
              <a:rPr lang="en-IN" sz="2000" b="1" dirty="0" smtClean="0"/>
              <a:t>23x23</a:t>
            </a:r>
            <a:r>
              <a:rPr lang="en-IN" sz="2000" b="1" dirty="0"/>
              <a:t> neurons down), before colliding with the right-hand side (or bottom) of the input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622</Words>
  <Application>Microsoft Office PowerPoint</Application>
  <PresentationFormat>On-screen Show (4:3)</PresentationFormat>
  <Paragraphs>57</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CONVOLUTION NEURAL NETWORK</vt:lpstr>
      <vt:lpstr>ARCHITECTURE OF CONVOLUTION NEURAL NETWORK</vt:lpstr>
      <vt:lpstr>Slide 3</vt:lpstr>
      <vt:lpstr>Slide 4</vt:lpstr>
      <vt:lpstr>Slide 5</vt:lpstr>
      <vt:lpstr>Slide 6</vt:lpstr>
      <vt:lpstr>LOCAL RECEPTIVE FIELD</vt:lpstr>
      <vt:lpstr>Slide 8</vt:lpstr>
      <vt:lpstr>Slide 9</vt:lpstr>
      <vt:lpstr>SHARED WEIGHTS AND BIASES</vt:lpstr>
      <vt:lpstr>Slide 11</vt:lpstr>
      <vt:lpstr>Slide 12</vt:lpstr>
      <vt:lpstr>Slide 13</vt:lpstr>
      <vt:lpstr>POOLING LAYERS</vt:lpstr>
      <vt:lpstr>Slide 15</vt:lpstr>
      <vt:lpstr>Slide 16</vt:lpstr>
      <vt:lpstr>Slide 17</vt:lpstr>
      <vt:lpstr>SUMMARISING THE ARCHITECTURE</vt:lpstr>
      <vt:lpstr>Slide 19</vt:lpstr>
      <vt:lpstr>EFFICIENCY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 NEURAL NETWORK</dc:title>
  <dc:creator>Vijay</dc:creator>
  <cp:lastModifiedBy>Vijay</cp:lastModifiedBy>
  <cp:revision>20</cp:revision>
  <dcterms:created xsi:type="dcterms:W3CDTF">2016-02-01T16:35:17Z</dcterms:created>
  <dcterms:modified xsi:type="dcterms:W3CDTF">2016-02-05T19:12:04Z</dcterms:modified>
</cp:coreProperties>
</file>