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6.jpeg" ContentType="image/jpe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06/02/16</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951EC81-EA36-40B2-B1D9-EFC3A152BF62}" type="slidenum">
              <a:rPr lang="en-IN"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06/02/16</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F4A9079-0CBD-42BA-8EF5-56FE54457CEF}" type="slidenum">
              <a:rPr lang="en-IN"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WORKSHOP  ON  </a:t>
            </a:r>
            <a:r>
              <a:rPr lang="en-US" sz="4400">
                <a:solidFill>
                  <a:srgbClr val="000000"/>
                </a:solidFill>
                <a:latin typeface="Calibri"/>
              </a:rPr>
              <a:t>
</a:t>
            </a:r>
            <a:r>
              <a:rPr lang="en-US" sz="4400">
                <a:solidFill>
                  <a:srgbClr val="000000"/>
                </a:solidFill>
                <a:latin typeface="Calibri"/>
              </a:rPr>
              <a:t>FACE RECOGNITION USING PRINCIPAL COMPONENT ANALYSIS</a:t>
            </a:r>
            <a:endParaRPr/>
          </a:p>
        </p:txBody>
      </p:sp>
      <p:sp>
        <p:nvSpPr>
          <p:cNvPr id="79" name="TextShape 2"/>
          <p:cNvSpPr txBox="1"/>
          <p:nvPr/>
        </p:nvSpPr>
        <p:spPr>
          <a:xfrm>
            <a:off x="1371600" y="3886200"/>
            <a:ext cx="6400440" cy="1752120"/>
          </a:xfrm>
          <a:prstGeom prst="rect">
            <a:avLst/>
          </a:prstGeom>
        </p:spPr>
        <p:txBody>
          <a:bodyPr/>
          <a:p>
            <a:pPr algn="ctr">
              <a:lnSpc>
                <a:spcPct val="100000"/>
              </a:lnSpc>
            </a:pPr>
            <a:endParaRPr/>
          </a:p>
          <a:p>
            <a:pPr algn="ctr">
              <a:lnSpc>
                <a:spcPct val="100000"/>
              </a:lnSpc>
            </a:pPr>
            <a:r>
              <a:rPr lang="en-IN" sz="3200">
                <a:solidFill>
                  <a:srgbClr val="8b8b8b"/>
                </a:solidFill>
                <a:latin typeface="Calibri"/>
              </a:rPr>
              <a:t>By:</a:t>
            </a:r>
            <a:endParaRPr/>
          </a:p>
          <a:p>
            <a:pPr algn="ctr">
              <a:lnSpc>
                <a:spcPct val="100000"/>
              </a:lnSpc>
            </a:pPr>
            <a:r>
              <a:rPr lang="en-IN" sz="3200">
                <a:solidFill>
                  <a:srgbClr val="8b8b8b"/>
                </a:solidFill>
                <a:latin typeface="Calibri"/>
              </a:rPr>
              <a:t>Sibi Renganatth</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How does an eigenface look like?</a:t>
            </a:r>
            <a:endParaRPr/>
          </a:p>
        </p:txBody>
      </p:sp>
      <p:sp>
        <p:nvSpPr>
          <p:cNvPr id="9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What exactly is an eigenface?</a:t>
            </a:r>
            <a:endParaRPr/>
          </a:p>
          <a:p>
            <a:pPr>
              <a:lnSpc>
                <a:spcPct val="100000"/>
              </a:lnSpc>
              <a:buFont typeface="Arial"/>
              <a:buChar char="•"/>
            </a:pPr>
            <a:r>
              <a:rPr lang="en-US" sz="3200">
                <a:solidFill>
                  <a:srgbClr val="000000"/>
                </a:solidFill>
                <a:latin typeface="Calibri"/>
              </a:rPr>
              <a:t>Eigen face is nothing but a feature map which consists of all the important features present in one’s face, like eyes, nose, ears, lips, etc.</a:t>
            </a:r>
            <a:endParaRPr/>
          </a:p>
        </p:txBody>
      </p:sp>
      <p:pic>
        <p:nvPicPr>
          <p:cNvPr id="99" name="Picture 3" descr=""/>
          <p:cNvPicPr/>
          <p:nvPr/>
        </p:nvPicPr>
        <p:blipFill>
          <a:blip r:embed="rId1"/>
          <a:stretch>
            <a:fillRect/>
          </a:stretch>
        </p:blipFill>
        <p:spPr>
          <a:xfrm>
            <a:off x="3528000" y="4464000"/>
            <a:ext cx="1543680" cy="2193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p>
            <a:endParaRPr/>
          </a:p>
        </p:txBody>
      </p:sp>
      <p:sp>
        <p:nvSpPr>
          <p:cNvPr id="10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To reduce calculations, we make use  of the lower dimensional subspace of the face vector space.</a:t>
            </a:r>
            <a:endParaRPr/>
          </a:p>
          <a:p>
            <a:pPr>
              <a:lnSpc>
                <a:spcPct val="100000"/>
              </a:lnSpc>
              <a:buFont typeface="Arial"/>
              <a:buChar char="•"/>
            </a:pPr>
            <a:r>
              <a:rPr lang="en-US" sz="3200">
                <a:solidFill>
                  <a:srgbClr val="000000"/>
                </a:solidFill>
                <a:latin typeface="Calibri"/>
              </a:rPr>
              <a:t>The covariance matrix, C becomes</a:t>
            </a:r>
            <a:endParaRPr/>
          </a:p>
          <a:p>
            <a:pPr>
              <a:lnSpc>
                <a:spcPct val="100000"/>
              </a:lnSpc>
            </a:pPr>
            <a:r>
              <a:rPr lang="en-US" sz="3200">
                <a:solidFill>
                  <a:srgbClr val="000000"/>
                </a:solidFill>
                <a:latin typeface="Calibri"/>
              </a:rPr>
              <a:t>                </a:t>
            </a:r>
            <a:r>
              <a:rPr lang="en-US" sz="3200">
                <a:solidFill>
                  <a:srgbClr val="000000"/>
                </a:solidFill>
                <a:latin typeface="Calibri"/>
              </a:rPr>
              <a:t>C= tr(A)*A</a:t>
            </a:r>
            <a:endParaRPr/>
          </a:p>
          <a:p>
            <a:pPr>
              <a:lnSpc>
                <a:spcPct val="100000"/>
              </a:lnSpc>
            </a:pPr>
            <a:r>
              <a:rPr lang="en-US" sz="3200">
                <a:solidFill>
                  <a:srgbClr val="000000"/>
                </a:solidFill>
                <a:latin typeface="Calibri"/>
              </a:rPr>
              <a:t>             </a:t>
            </a:r>
            <a:r>
              <a:rPr lang="en-US" sz="3200">
                <a:solidFill>
                  <a:srgbClr val="000000"/>
                </a:solidFill>
                <a:latin typeface="Calibri"/>
              </a:rPr>
              <a:t>where tr(A) is the transpose of A</a:t>
            </a:r>
            <a:endParaRPr/>
          </a:p>
          <a:p>
            <a:pPr>
              <a:lnSpc>
                <a:spcPct val="100000"/>
              </a:lnSpc>
              <a:buFont typeface="Arial"/>
              <a:buChar char="•"/>
            </a:pPr>
            <a:r>
              <a:rPr lang="en-US" sz="3200">
                <a:solidFill>
                  <a:srgbClr val="000000"/>
                </a:solidFill>
                <a:latin typeface="Calibri"/>
              </a:rPr>
              <a:t>Instead of having 107061*107061 entries, we reduce the dimension drastically to 20*107061* 107061*20=20*20</a:t>
            </a:r>
            <a:endParaRPr/>
          </a:p>
          <a:p>
            <a:pPr>
              <a:lnSpc>
                <a:spcPct val="100000"/>
              </a:lnSpc>
              <a:buFont typeface="Arial"/>
              <a:buChar char="•"/>
            </a:pPr>
            <a:r>
              <a:rPr lang="en-US" sz="3200">
                <a:solidFill>
                  <a:srgbClr val="000000"/>
                </a:solidFill>
                <a:latin typeface="Calibri"/>
              </a:rPr>
              <a:t>So, the eigen faces will have dimensions 20*1 and also the number of eigen faces to be chosen will be less than or equal to 20</a:t>
            </a:r>
            <a:endParaRPr/>
          </a:p>
          <a:p>
            <a:pPr>
              <a:lnSpc>
                <a:spcPct val="100000"/>
              </a:lnSpc>
              <a:buFont typeface="Arial"/>
              <a:buChar char="•"/>
            </a:pPr>
            <a:r>
              <a:rPr lang="en-US" sz="3200">
                <a:solidFill>
                  <a:srgbClr val="000000"/>
                </a:solidFill>
                <a:latin typeface="Calibri"/>
              </a:rPr>
              <a:t>Thus it is easier to find k eigenfaces from a lesser eigenface space</a:t>
            </a:r>
            <a:endParaRPr/>
          </a:p>
          <a:p>
            <a:pPr>
              <a:lnSpc>
                <a:spcPct val="100000"/>
              </a:lnSpc>
              <a:buFont typeface="Arial"/>
              <a:buChar char="•"/>
            </a:pPr>
            <a:r>
              <a:rPr lang="en-US" sz="3200">
                <a:solidFill>
                  <a:srgbClr val="000000"/>
                </a:solidFill>
                <a:latin typeface="Calibri"/>
              </a:rPr>
              <a:t>Now, we need to find the k best eigenfaces from the 20 eigenfaces.</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p:spPr>
        <p:txBody>
          <a:bodyPr anchor="ctr"/>
          <a:p>
            <a:endParaRPr/>
          </a:p>
        </p:txBody>
      </p:sp>
      <p:sp>
        <p:nvSpPr>
          <p:cNvPr id="10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Now, to recognise faces, we need the eigen faces of lower dimensionality and map them into eigen faces of original dimensionality.</a:t>
            </a:r>
            <a:endParaRPr/>
          </a:p>
          <a:p>
            <a:pPr>
              <a:lnSpc>
                <a:spcPct val="100000"/>
              </a:lnSpc>
              <a:buFont typeface="Arial"/>
              <a:buChar char="•"/>
            </a:pPr>
            <a:r>
              <a:rPr lang="en-US" sz="3200">
                <a:solidFill>
                  <a:srgbClr val="000000"/>
                </a:solidFill>
                <a:latin typeface="Calibri"/>
              </a:rPr>
              <a:t>This is achieved by multiplying the k eigen faces with the original face space.</a:t>
            </a:r>
            <a:endParaRPr/>
          </a:p>
          <a:p>
            <a:pPr>
              <a:lnSpc>
                <a:spcPct val="100000"/>
              </a:lnSpc>
              <a:buFont typeface="Arial"/>
              <a:buChar char="•"/>
            </a:pPr>
            <a:r>
              <a:rPr lang="en-US" sz="3200">
                <a:solidFill>
                  <a:srgbClr val="000000"/>
                </a:solidFill>
                <a:latin typeface="Calibri"/>
              </a:rPr>
              <a:t>     </a:t>
            </a:r>
            <a:r>
              <a:rPr lang="en-US" sz="3200">
                <a:solidFill>
                  <a:srgbClr val="000000"/>
                </a:solidFill>
                <a:latin typeface="Calibri"/>
              </a:rPr>
              <a:t>	</a:t>
            </a:r>
            <a:r>
              <a:rPr lang="en-US" sz="3200">
                <a:solidFill>
                  <a:srgbClr val="000000"/>
                </a:solidFill>
                <a:latin typeface="Calibri"/>
              </a:rPr>
              <a:t>E= A* Eigenface space</a:t>
            </a:r>
            <a:endParaRPr/>
          </a:p>
          <a:p>
            <a:pPr>
              <a:lnSpc>
                <a:spcPct val="100000"/>
              </a:lnSpc>
              <a:buFont typeface="Arial"/>
              <a:buChar char="•"/>
            </a:pPr>
            <a:r>
              <a:rPr lang="en-US" sz="3200">
                <a:solidFill>
                  <a:srgbClr val="000000"/>
                </a:solidFill>
                <a:latin typeface="Calibri"/>
              </a:rPr>
              <a:t>Thus, the noise is reduced in the eigenfaces and recognition has much higher performance.</a:t>
            </a:r>
            <a:endParaRPr/>
          </a:p>
          <a:p>
            <a:pPr>
              <a:lnSpc>
                <a:spcPct val="100000"/>
              </a:lnSpc>
              <a:buFont typeface="Arial"/>
              <a:buChar char="•"/>
            </a:pPr>
            <a:r>
              <a:rPr lang="en-US" sz="3200">
                <a:solidFill>
                  <a:srgbClr val="000000"/>
                </a:solidFill>
                <a:latin typeface="Calibri"/>
              </a:rPr>
              <a:t>Now, we need to represent each image in the face space as a linear combination of the k eigen faces plus the mean face vector.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p:spPr>
        <p:txBody>
          <a:bodyPr anchor="ctr"/>
          <a:p>
            <a:endParaRPr/>
          </a:p>
        </p:txBody>
      </p:sp>
      <p:sp>
        <p:nvSpPr>
          <p:cNvPr id="10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So, each face vector has certain components called weights, which actually is the constant multiplied with each eigen face to get the original face vector. It actually tells about the contribution each eigen face gives to the original face vectors.</a:t>
            </a:r>
            <a:endParaRPr/>
          </a:p>
          <a:p>
            <a:pPr>
              <a:lnSpc>
                <a:spcPct val="100000"/>
              </a:lnSpc>
              <a:buFont typeface="Arial"/>
              <a:buChar char="•"/>
            </a:pPr>
            <a:r>
              <a:rPr lang="en-US" sz="3200">
                <a:solidFill>
                  <a:srgbClr val="000000"/>
                </a:solidFill>
                <a:latin typeface="Calibri"/>
              </a:rPr>
              <a:t>So, we collect 20 weight vectors, each for the 20 face vectors.</a:t>
            </a:r>
            <a:endParaRPr/>
          </a:p>
          <a:p>
            <a:pPr>
              <a:lnSpc>
                <a:spcPct val="100000"/>
              </a:lnSpc>
              <a:buFont typeface="Arial"/>
              <a:buChar char="•"/>
            </a:pPr>
            <a:r>
              <a:rPr lang="en-US" sz="3200">
                <a:solidFill>
                  <a:srgbClr val="000000"/>
                </a:solidFill>
                <a:latin typeface="Calibri"/>
              </a:rPr>
              <a:t>Now, the system is trained.</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p>
            <a:pPr>
              <a:lnSpc>
                <a:spcPct val="100000"/>
              </a:lnSpc>
            </a:pPr>
            <a:r>
              <a:rPr lang="en-US" sz="3600">
                <a:solidFill>
                  <a:srgbClr val="000000"/>
                </a:solidFill>
                <a:latin typeface="Calibri"/>
              </a:rPr>
              <a:t>RECOGNITION</a:t>
            </a:r>
            <a:endParaRPr/>
          </a:p>
        </p:txBody>
      </p:sp>
      <p:sp>
        <p:nvSpPr>
          <p:cNvPr id="107" name="TextShape 2"/>
          <p:cNvSpPr txBox="1"/>
          <p:nvPr/>
        </p:nvSpPr>
        <p:spPr>
          <a:xfrm>
            <a:off x="457200" y="1600200"/>
            <a:ext cx="8229240" cy="4525560"/>
          </a:xfrm>
          <a:prstGeom prst="rect">
            <a:avLst/>
          </a:prstGeom>
        </p:spPr>
        <p:txBody>
          <a:bodyPr/>
          <a:p>
            <a:pPr>
              <a:lnSpc>
                <a:spcPct val="100000"/>
              </a:lnSpc>
              <a:buFont typeface="Arial"/>
              <a:buChar char="•"/>
            </a:pPr>
            <a:r>
              <a:rPr lang="en-US" sz="2000">
                <a:solidFill>
                  <a:srgbClr val="000000"/>
                </a:solidFill>
                <a:latin typeface="Calibri"/>
              </a:rPr>
              <a:t>With the system trained, we can use it for face recognition.</a:t>
            </a:r>
            <a:endParaRPr/>
          </a:p>
          <a:p>
            <a:pPr>
              <a:lnSpc>
                <a:spcPct val="100000"/>
              </a:lnSpc>
              <a:buFont typeface="Arial"/>
              <a:buChar char="•"/>
            </a:pPr>
            <a:r>
              <a:rPr lang="en-US" sz="2000">
                <a:solidFill>
                  <a:srgbClr val="000000"/>
                </a:solidFill>
                <a:latin typeface="Calibri"/>
              </a:rPr>
              <a:t>Suppose a face image is given as input to the system, the image is translated into a face vector.</a:t>
            </a:r>
            <a:endParaRPr/>
          </a:p>
          <a:p>
            <a:pPr>
              <a:lnSpc>
                <a:spcPct val="100000"/>
              </a:lnSpc>
              <a:buFont typeface="Arial"/>
              <a:buChar char="•"/>
            </a:pPr>
            <a:r>
              <a:rPr lang="en-US" sz="2000">
                <a:solidFill>
                  <a:srgbClr val="000000"/>
                </a:solidFill>
                <a:latin typeface="Calibri"/>
              </a:rPr>
              <a:t>Now the face vector is normalised by removing the mean face vector from the face vector.</a:t>
            </a:r>
            <a:endParaRPr/>
          </a:p>
          <a:p>
            <a:pPr>
              <a:lnSpc>
                <a:spcPct val="100000"/>
              </a:lnSpc>
              <a:buFont typeface="Arial"/>
              <a:buChar char="•"/>
            </a:pPr>
            <a:r>
              <a:rPr lang="en-US" sz="2000">
                <a:solidFill>
                  <a:srgbClr val="000000"/>
                </a:solidFill>
                <a:latin typeface="Calibri"/>
              </a:rPr>
              <a:t>Now, we have to project the face vector into the Eigenspace, meaning we represent the input face vector as a linear combination of k eigen faces.</a:t>
            </a:r>
            <a:endParaRPr/>
          </a:p>
          <a:p>
            <a:pPr>
              <a:lnSpc>
                <a:spcPct val="100000"/>
              </a:lnSpc>
              <a:buFont typeface="Arial"/>
              <a:buChar char="•"/>
            </a:pPr>
            <a:r>
              <a:rPr lang="en-US" sz="2000">
                <a:solidFill>
                  <a:srgbClr val="000000"/>
                </a:solidFill>
                <a:latin typeface="Calibri"/>
              </a:rPr>
              <a:t>With this, we can find the weight vector of the input face.</a:t>
            </a:r>
            <a:endParaRPr/>
          </a:p>
          <a:p>
            <a:pPr>
              <a:lnSpc>
                <a:spcPct val="100000"/>
              </a:lnSpc>
              <a:buFont typeface="Arial"/>
              <a:buChar char="•"/>
            </a:pPr>
            <a:r>
              <a:rPr lang="en-US" sz="2000">
                <a:solidFill>
                  <a:srgbClr val="000000"/>
                </a:solidFill>
                <a:latin typeface="Calibri"/>
              </a:rPr>
              <a:t>Now, this weight vector is compared with the 20 weight vectors and the distance between them is calculated.</a:t>
            </a:r>
            <a:endParaRPr/>
          </a:p>
          <a:p>
            <a:pPr>
              <a:lnSpc>
                <a:spcPct val="100000"/>
              </a:lnSpc>
              <a:buFont typeface="Arial"/>
              <a:buChar char="•"/>
            </a:pPr>
            <a:r>
              <a:rPr lang="en-US" sz="2000">
                <a:solidFill>
                  <a:srgbClr val="000000"/>
                </a:solidFill>
                <a:latin typeface="Calibri"/>
              </a:rPr>
              <a:t>This distance is now compared with a threshold set during training. If the distance is less than the threshold, then the face is recognised.</a:t>
            </a:r>
            <a:endParaRPr/>
          </a:p>
          <a:p>
            <a:pPr>
              <a:lnSpc>
                <a:spcPct val="100000"/>
              </a:lnSpc>
              <a:buFont typeface="Arial"/>
              <a:buChar char="•"/>
            </a:pPr>
            <a:r>
              <a:rPr lang="en-US" sz="2000">
                <a:solidFill>
                  <a:srgbClr val="000000"/>
                </a:solidFill>
                <a:latin typeface="Calibri"/>
              </a:rPr>
              <a:t>If not, the face is not recognised.</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TRAINING OF FACES</a:t>
            </a:r>
            <a:endParaRPr/>
          </a:p>
        </p:txBody>
      </p:sp>
      <p:sp>
        <p:nvSpPr>
          <p:cNvPr id="109" name="TextShape 2"/>
          <p:cNvSpPr txBox="1"/>
          <p:nvPr/>
        </p:nvSpPr>
        <p:spPr>
          <a:xfrm>
            <a:off x="457200" y="1600200"/>
            <a:ext cx="8229240" cy="4525560"/>
          </a:xfrm>
          <a:prstGeom prst="rect">
            <a:avLst/>
          </a:prstGeom>
        </p:spPr>
        <p:txBody>
          <a:bodyPr/>
          <a:p>
            <a:endParaRPr/>
          </a:p>
        </p:txBody>
      </p:sp>
      <p:sp>
        <p:nvSpPr>
          <p:cNvPr id="110" name="CustomShape 3"/>
          <p:cNvSpPr/>
          <p:nvPr/>
        </p:nvSpPr>
        <p:spPr>
          <a:xfrm>
            <a:off x="1676520" y="1447920"/>
            <a:ext cx="2361960" cy="8377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Conversion of color images into greyscale images</a:t>
            </a:r>
            <a:endParaRPr/>
          </a:p>
        </p:txBody>
      </p:sp>
      <p:sp>
        <p:nvSpPr>
          <p:cNvPr id="111" name="CustomShape 4"/>
          <p:cNvSpPr/>
          <p:nvPr/>
        </p:nvSpPr>
        <p:spPr>
          <a:xfrm>
            <a:off x="2857680" y="2286000"/>
            <a:ext cx="37800" cy="1142640"/>
          </a:xfrm>
          <a:prstGeom prst="straightConnector1">
            <a:avLst/>
          </a:prstGeom>
          <a:noFill/>
          <a:ln w="9360">
            <a:solidFill>
              <a:srgbClr val="4a7ebb"/>
            </a:solidFill>
            <a:round/>
            <a:tailEnd len="med" type="arrow" w="med"/>
          </a:ln>
        </p:spPr>
      </p:sp>
      <p:sp>
        <p:nvSpPr>
          <p:cNvPr id="112" name="CustomShape 5"/>
          <p:cNvSpPr/>
          <p:nvPr/>
        </p:nvSpPr>
        <p:spPr>
          <a:xfrm>
            <a:off x="1828800" y="3048120"/>
            <a:ext cx="2209320" cy="9140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Conversion of faces into one dimensional face vectors</a:t>
            </a:r>
            <a:endParaRPr/>
          </a:p>
        </p:txBody>
      </p:sp>
      <p:sp>
        <p:nvSpPr>
          <p:cNvPr id="113" name="CustomShape 6"/>
          <p:cNvSpPr/>
          <p:nvPr/>
        </p:nvSpPr>
        <p:spPr>
          <a:xfrm>
            <a:off x="2933640" y="3962520"/>
            <a:ext cx="37800" cy="1066320"/>
          </a:xfrm>
          <a:prstGeom prst="straightConnector1">
            <a:avLst/>
          </a:prstGeom>
          <a:noFill/>
          <a:ln w="9360">
            <a:solidFill>
              <a:srgbClr val="4a7ebb"/>
            </a:solidFill>
            <a:round/>
            <a:tailEnd len="med" type="arrow" w="med"/>
          </a:ln>
        </p:spPr>
      </p:sp>
      <p:sp>
        <p:nvSpPr>
          <p:cNvPr id="114" name="CustomShape 7"/>
          <p:cNvSpPr/>
          <p:nvPr/>
        </p:nvSpPr>
        <p:spPr>
          <a:xfrm>
            <a:off x="1905120" y="4572000"/>
            <a:ext cx="2057040" cy="12949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Normalisation of face vectors(Removal of mean faces)</a:t>
            </a:r>
            <a:endParaRPr/>
          </a:p>
        </p:txBody>
      </p:sp>
      <p:sp>
        <p:nvSpPr>
          <p:cNvPr id="115" name="CustomShape 8"/>
          <p:cNvSpPr/>
          <p:nvPr/>
        </p:nvSpPr>
        <p:spPr>
          <a:xfrm>
            <a:off x="3962520" y="5219640"/>
            <a:ext cx="1294920" cy="37800"/>
          </a:xfrm>
          <a:prstGeom prst="straightConnector1">
            <a:avLst/>
          </a:prstGeom>
          <a:noFill/>
          <a:ln w="9360">
            <a:solidFill>
              <a:srgbClr val="4a7ebb"/>
            </a:solidFill>
            <a:round/>
            <a:tailEnd len="med" type="arrow" w="med"/>
          </a:ln>
        </p:spPr>
      </p:sp>
      <p:sp>
        <p:nvSpPr>
          <p:cNvPr id="116" name="CustomShape 9"/>
          <p:cNvSpPr/>
          <p:nvPr/>
        </p:nvSpPr>
        <p:spPr>
          <a:xfrm>
            <a:off x="5257800" y="4800600"/>
            <a:ext cx="2057040" cy="9140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Covariance matrix of face space</a:t>
            </a:r>
            <a:endParaRPr/>
          </a:p>
        </p:txBody>
      </p:sp>
      <p:sp>
        <p:nvSpPr>
          <p:cNvPr id="117" name="CustomShape 10"/>
          <p:cNvSpPr/>
          <p:nvPr/>
        </p:nvSpPr>
        <p:spPr>
          <a:xfrm flipV="1">
            <a:off x="6286680" y="4191120"/>
            <a:ext cx="37800" cy="609120"/>
          </a:xfrm>
          <a:prstGeom prst="straightConnector1">
            <a:avLst/>
          </a:prstGeom>
          <a:noFill/>
          <a:ln w="9360">
            <a:solidFill>
              <a:srgbClr val="4a7ebb"/>
            </a:solidFill>
            <a:round/>
            <a:tailEnd len="med" type="arrow" w="med"/>
          </a:ln>
        </p:spPr>
      </p:sp>
      <p:sp>
        <p:nvSpPr>
          <p:cNvPr id="118" name="CustomShape 11"/>
          <p:cNvSpPr/>
          <p:nvPr/>
        </p:nvSpPr>
        <p:spPr>
          <a:xfrm>
            <a:off x="5105520" y="2971800"/>
            <a:ext cx="2666520" cy="12189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Calculation of eigen vectors and choosing k eigen faces</a:t>
            </a:r>
            <a:endParaRPr/>
          </a:p>
        </p:txBody>
      </p:sp>
      <p:sp>
        <p:nvSpPr>
          <p:cNvPr id="119" name="CustomShape 12"/>
          <p:cNvSpPr/>
          <p:nvPr/>
        </p:nvSpPr>
        <p:spPr>
          <a:xfrm flipV="1">
            <a:off x="6400800" y="2286000"/>
            <a:ext cx="360" cy="685440"/>
          </a:xfrm>
          <a:prstGeom prst="straightConnector1">
            <a:avLst/>
          </a:prstGeom>
          <a:noFill/>
          <a:ln w="9360">
            <a:solidFill>
              <a:srgbClr val="4a7ebb"/>
            </a:solidFill>
            <a:round/>
            <a:tailEnd len="med" type="arrow" w="med"/>
          </a:ln>
        </p:spPr>
      </p:sp>
      <p:sp>
        <p:nvSpPr>
          <p:cNvPr id="120" name="CustomShape 13"/>
          <p:cNvSpPr/>
          <p:nvPr/>
        </p:nvSpPr>
        <p:spPr>
          <a:xfrm>
            <a:off x="5486400" y="1371600"/>
            <a:ext cx="2209320" cy="9140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Generating  weight vectors for  training set faces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TESTING OF FACES</a:t>
            </a:r>
            <a:endParaRPr/>
          </a:p>
        </p:txBody>
      </p:sp>
      <p:sp>
        <p:nvSpPr>
          <p:cNvPr id="122" name="TextShape 2"/>
          <p:cNvSpPr txBox="1"/>
          <p:nvPr/>
        </p:nvSpPr>
        <p:spPr>
          <a:xfrm>
            <a:off x="457200" y="1600200"/>
            <a:ext cx="8229240" cy="4525560"/>
          </a:xfrm>
          <a:prstGeom prst="rect">
            <a:avLst/>
          </a:prstGeom>
        </p:spPr>
        <p:txBody>
          <a:bodyPr/>
          <a:p>
            <a:endParaRPr/>
          </a:p>
        </p:txBody>
      </p:sp>
      <p:sp>
        <p:nvSpPr>
          <p:cNvPr id="123" name="CustomShape 3"/>
          <p:cNvSpPr/>
          <p:nvPr/>
        </p:nvSpPr>
        <p:spPr>
          <a:xfrm>
            <a:off x="1143000" y="1600200"/>
            <a:ext cx="2437920" cy="12189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Conversion of colour face  image into greyscale image</a:t>
            </a:r>
            <a:endParaRPr/>
          </a:p>
        </p:txBody>
      </p:sp>
      <p:sp>
        <p:nvSpPr>
          <p:cNvPr id="124" name="CustomShape 4"/>
          <p:cNvSpPr/>
          <p:nvPr/>
        </p:nvSpPr>
        <p:spPr>
          <a:xfrm>
            <a:off x="2362320" y="2819520"/>
            <a:ext cx="360" cy="533160"/>
          </a:xfrm>
          <a:prstGeom prst="straightConnector1">
            <a:avLst/>
          </a:prstGeom>
          <a:noFill/>
          <a:ln w="9360">
            <a:solidFill>
              <a:srgbClr val="4a7ebb"/>
            </a:solidFill>
            <a:round/>
            <a:tailEnd len="med" type="arrow" w="med"/>
          </a:ln>
        </p:spPr>
      </p:sp>
      <p:sp>
        <p:nvSpPr>
          <p:cNvPr id="125" name="CustomShape 5"/>
          <p:cNvSpPr/>
          <p:nvPr/>
        </p:nvSpPr>
        <p:spPr>
          <a:xfrm>
            <a:off x="1295280" y="3352680"/>
            <a:ext cx="2437920" cy="11426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Translation of face image into face vector</a:t>
            </a:r>
            <a:endParaRPr/>
          </a:p>
        </p:txBody>
      </p:sp>
      <p:sp>
        <p:nvSpPr>
          <p:cNvPr id="126" name="CustomShape 6"/>
          <p:cNvSpPr/>
          <p:nvPr/>
        </p:nvSpPr>
        <p:spPr>
          <a:xfrm>
            <a:off x="2514600" y="4495680"/>
            <a:ext cx="360" cy="456840"/>
          </a:xfrm>
          <a:prstGeom prst="straightConnector1">
            <a:avLst/>
          </a:prstGeom>
          <a:noFill/>
          <a:ln w="9360">
            <a:solidFill>
              <a:srgbClr val="4a7ebb"/>
            </a:solidFill>
            <a:round/>
            <a:tailEnd len="med" type="arrow" w="med"/>
          </a:ln>
        </p:spPr>
      </p:sp>
      <p:sp>
        <p:nvSpPr>
          <p:cNvPr id="127" name="CustomShape 7"/>
          <p:cNvSpPr/>
          <p:nvPr/>
        </p:nvSpPr>
        <p:spPr>
          <a:xfrm>
            <a:off x="1447920" y="5029200"/>
            <a:ext cx="2209320" cy="11426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Normalisation of  input face vector</a:t>
            </a:r>
            <a:endParaRPr/>
          </a:p>
        </p:txBody>
      </p:sp>
      <p:sp>
        <p:nvSpPr>
          <p:cNvPr id="128" name="CustomShape 8"/>
          <p:cNvSpPr/>
          <p:nvPr/>
        </p:nvSpPr>
        <p:spPr>
          <a:xfrm flipV="1">
            <a:off x="3657600" y="5561640"/>
            <a:ext cx="1218960" cy="37800"/>
          </a:xfrm>
          <a:prstGeom prst="straightConnector1">
            <a:avLst/>
          </a:prstGeom>
          <a:noFill/>
          <a:ln w="9360">
            <a:solidFill>
              <a:srgbClr val="4a7ebb"/>
            </a:solidFill>
            <a:round/>
            <a:tailEnd len="med" type="arrow" w="med"/>
          </a:ln>
        </p:spPr>
      </p:sp>
      <p:sp>
        <p:nvSpPr>
          <p:cNvPr id="129" name="CustomShape 9"/>
          <p:cNvSpPr/>
          <p:nvPr/>
        </p:nvSpPr>
        <p:spPr>
          <a:xfrm>
            <a:off x="4876920" y="5257800"/>
            <a:ext cx="2590560" cy="8377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Calculation of weight vector using  k eigen faces</a:t>
            </a:r>
            <a:endParaRPr/>
          </a:p>
        </p:txBody>
      </p:sp>
      <p:sp>
        <p:nvSpPr>
          <p:cNvPr id="130" name="CustomShape 10"/>
          <p:cNvSpPr/>
          <p:nvPr/>
        </p:nvSpPr>
        <p:spPr>
          <a:xfrm flipV="1">
            <a:off x="6172200" y="4342680"/>
            <a:ext cx="360" cy="914040"/>
          </a:xfrm>
          <a:prstGeom prst="straightConnector1">
            <a:avLst/>
          </a:prstGeom>
          <a:noFill/>
          <a:ln w="9360">
            <a:solidFill>
              <a:srgbClr val="4a7ebb"/>
            </a:solidFill>
            <a:round/>
            <a:tailEnd len="med" type="arrow" w="med"/>
          </a:ln>
        </p:spPr>
      </p:sp>
      <p:sp>
        <p:nvSpPr>
          <p:cNvPr id="131" name="CustomShape 11"/>
          <p:cNvSpPr/>
          <p:nvPr/>
        </p:nvSpPr>
        <p:spPr>
          <a:xfrm>
            <a:off x="5334120" y="3352680"/>
            <a:ext cx="2057040" cy="9903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Calculation of distance between the weight vectors </a:t>
            </a:r>
            <a:endParaRPr/>
          </a:p>
        </p:txBody>
      </p:sp>
      <p:sp>
        <p:nvSpPr>
          <p:cNvPr id="132" name="CustomShape 12"/>
          <p:cNvSpPr/>
          <p:nvPr/>
        </p:nvSpPr>
        <p:spPr>
          <a:xfrm flipH="1" flipV="1">
            <a:off x="6323760" y="2743200"/>
            <a:ext cx="37800" cy="609120"/>
          </a:xfrm>
          <a:prstGeom prst="straightConnector1">
            <a:avLst/>
          </a:prstGeom>
          <a:noFill/>
          <a:ln w="9360">
            <a:solidFill>
              <a:srgbClr val="4a7ebb"/>
            </a:solidFill>
            <a:round/>
            <a:tailEnd len="med" type="arrow" w="med"/>
          </a:ln>
        </p:spPr>
      </p:sp>
      <p:sp>
        <p:nvSpPr>
          <p:cNvPr id="133" name="CustomShape 13"/>
          <p:cNvSpPr/>
          <p:nvPr/>
        </p:nvSpPr>
        <p:spPr>
          <a:xfrm>
            <a:off x="5334120" y="1676520"/>
            <a:ext cx="2133360" cy="10663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Classification of face with threshold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CODE FOR FACE RECOGNITION</a:t>
            </a:r>
            <a:endParaRPr/>
          </a:p>
        </p:txBody>
      </p:sp>
      <p:sp>
        <p:nvSpPr>
          <p:cNvPr id="13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code to be executed is named main.m</a:t>
            </a:r>
            <a:endParaRPr/>
          </a:p>
          <a:p>
            <a:pPr>
              <a:lnSpc>
                <a:spcPct val="100000"/>
              </a:lnSpc>
              <a:buFont typeface="Arial"/>
              <a:buChar char="•"/>
            </a:pPr>
            <a:r>
              <a:rPr lang="en-US" sz="3200">
                <a:solidFill>
                  <a:srgbClr val="000000"/>
                </a:solidFill>
                <a:latin typeface="Calibri"/>
              </a:rPr>
              <a:t>The entire face recognition process is divided into Training and Testing.</a:t>
            </a:r>
            <a:endParaRPr/>
          </a:p>
          <a:p>
            <a:pPr>
              <a:lnSpc>
                <a:spcPct val="100000"/>
              </a:lnSpc>
              <a:buFont typeface="Arial"/>
              <a:buChar char="•"/>
            </a:pPr>
            <a:r>
              <a:rPr lang="en-US" sz="3200">
                <a:solidFill>
                  <a:srgbClr val="000000"/>
                </a:solidFill>
                <a:latin typeface="Calibri"/>
              </a:rPr>
              <a:t>For Training, the following functions are used: TrainSystem, TrainDatabase,Eigenfacecore</a:t>
            </a:r>
            <a:endParaRPr/>
          </a:p>
          <a:p>
            <a:pPr>
              <a:lnSpc>
                <a:spcPct val="100000"/>
              </a:lnSpc>
              <a:buFont typeface="Arial"/>
              <a:buChar char="•"/>
            </a:pPr>
            <a:r>
              <a:rPr lang="en-US" sz="3200">
                <a:solidFill>
                  <a:srgbClr val="000000"/>
                </a:solidFill>
                <a:latin typeface="Calibri"/>
              </a:rPr>
              <a:t>For testing, the functions used are: FaceRec, Recognition and saveimage</a:t>
            </a:r>
            <a:endParaRPr/>
          </a:p>
          <a:p>
            <a:pPr>
              <a:lnSpc>
                <a:spcPct val="100000"/>
              </a:lnSpc>
              <a:buFont typeface="Arial"/>
              <a:buChar char="•"/>
            </a:pPr>
            <a:r>
              <a:rPr lang="en-US" sz="3200">
                <a:solidFill>
                  <a:srgbClr val="000000"/>
                </a:solidFill>
                <a:latin typeface="Calibri"/>
              </a:rPr>
              <a:t>Also, there are certain changes to be done before executing the code.</a:t>
            </a:r>
            <a:endParaRPr/>
          </a:p>
          <a:p>
            <a:pPr>
              <a:lnSpc>
                <a:spcPct val="100000"/>
              </a:lnSpc>
              <a:buFont typeface="Arial"/>
              <a:buChar char="•"/>
            </a:pPr>
            <a:r>
              <a:rPr lang="en-US" sz="3200">
                <a:solidFill>
                  <a:srgbClr val="000000"/>
                </a:solidFill>
                <a:latin typeface="Calibri"/>
              </a:rPr>
              <a:t>The changes will be notified while execution</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p:spPr>
        <p:txBody>
          <a:bodyPr anchor="ctr"/>
          <a:p>
            <a:pPr>
              <a:lnSpc>
                <a:spcPct val="100000"/>
              </a:lnSpc>
            </a:pPr>
            <a:r>
              <a:rPr lang="en-US" sz="4000">
                <a:solidFill>
                  <a:srgbClr val="000000"/>
                </a:solidFill>
                <a:latin typeface="Calibri"/>
              </a:rPr>
              <a:t>TASKS</a:t>
            </a:r>
            <a:endParaRPr/>
          </a:p>
        </p:txBody>
      </p:sp>
      <p:sp>
        <p:nvSpPr>
          <p:cNvPr id="13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Task-1: Use a 10 person database with 2 images</a:t>
            </a:r>
            <a:endParaRPr/>
          </a:p>
          <a:p>
            <a:pPr>
              <a:lnSpc>
                <a:spcPct val="100000"/>
              </a:lnSpc>
            </a:pPr>
            <a:endParaRPr/>
          </a:p>
          <a:p>
            <a:pPr>
              <a:lnSpc>
                <a:spcPct val="100000"/>
              </a:lnSpc>
              <a:buFont typeface="Arial"/>
              <a:buChar char="•"/>
            </a:pPr>
            <a:r>
              <a:rPr lang="en-US" sz="3200">
                <a:solidFill>
                  <a:srgbClr val="000000"/>
                </a:solidFill>
                <a:latin typeface="Calibri"/>
              </a:rPr>
              <a:t>Result:  There are 5 correctly classified images and 5 wrongly classified.</a:t>
            </a:r>
            <a:endParaRPr/>
          </a:p>
          <a:p>
            <a:pPr>
              <a:lnSpc>
                <a:spcPct val="100000"/>
              </a:lnSpc>
              <a:buFont typeface="Arial"/>
              <a:buChar char="•"/>
            </a:pPr>
            <a:r>
              <a:rPr lang="en-US" sz="3200">
                <a:solidFill>
                  <a:srgbClr val="000000"/>
                </a:solidFill>
                <a:latin typeface="Calibri"/>
              </a:rPr>
              <a:t>Now, we shall attempt to increase the number of images</a:t>
            </a:r>
            <a:endParaRPr/>
          </a:p>
          <a:p>
            <a:pPr>
              <a:lnSpc>
                <a:spcPct val="100000"/>
              </a:lnSpc>
            </a:pPr>
            <a:r>
              <a:rPr lang="en-US" sz="3200">
                <a:solidFill>
                  <a:srgbClr val="000000"/>
                </a:solidFill>
                <a:latin typeface="Calibri"/>
              </a:rPr>
              <a:t> </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p:spPr>
        <p:txBody>
          <a:bodyPr anchor="ctr"/>
          <a:p>
            <a:endParaRPr/>
          </a:p>
        </p:txBody>
      </p:sp>
      <p:sp>
        <p:nvSpPr>
          <p:cNvPr id="13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Task-2:  Implement a 10 person database with 4 images</a:t>
            </a:r>
            <a:endParaRPr/>
          </a:p>
          <a:p>
            <a:pPr>
              <a:lnSpc>
                <a:spcPct val="100000"/>
              </a:lnSpc>
            </a:pPr>
            <a:endParaRPr/>
          </a:p>
          <a:p>
            <a:pPr>
              <a:lnSpc>
                <a:spcPct val="100000"/>
              </a:lnSpc>
            </a:pPr>
            <a:endParaRPr/>
          </a:p>
          <a:p>
            <a:pPr>
              <a:lnSpc>
                <a:spcPct val="100000"/>
              </a:lnSpc>
              <a:buFont typeface="Arial"/>
              <a:buChar char="•"/>
            </a:pPr>
            <a:r>
              <a:rPr lang="en-US" sz="3200">
                <a:solidFill>
                  <a:srgbClr val="000000"/>
                </a:solidFill>
                <a:latin typeface="Calibri"/>
              </a:rPr>
              <a:t>Result: There is a 70% efficiency when compared to using 2 images per person</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CONTENTS</a:t>
            </a:r>
            <a:endParaRPr/>
          </a:p>
        </p:txBody>
      </p:sp>
      <p:sp>
        <p:nvSpPr>
          <p:cNvPr id="81" name="TextShape 2"/>
          <p:cNvSpPr txBox="1"/>
          <p:nvPr/>
        </p:nvSpPr>
        <p:spPr>
          <a:xfrm>
            <a:off x="457200" y="1600200"/>
            <a:ext cx="8229240" cy="4525560"/>
          </a:xfrm>
          <a:prstGeom prst="rect">
            <a:avLst/>
          </a:prstGeom>
        </p:spPr>
        <p:txBody>
          <a:bodyPr/>
          <a:p>
            <a:pPr>
              <a:lnSpc>
                <a:spcPct val="100000"/>
              </a:lnSpc>
              <a:buFont typeface="Calibri"/>
              <a:buAutoNum type="arabicParenR"/>
            </a:pPr>
            <a:r>
              <a:rPr lang="en-US" sz="3200">
                <a:solidFill>
                  <a:srgbClr val="000000"/>
                </a:solidFill>
                <a:latin typeface="Calibri"/>
              </a:rPr>
              <a:t>INTRODUCTION</a:t>
            </a:r>
            <a:endParaRPr/>
          </a:p>
          <a:p>
            <a:pPr>
              <a:lnSpc>
                <a:spcPct val="100000"/>
              </a:lnSpc>
              <a:buFont typeface="Calibri"/>
              <a:buAutoNum type="arabicParenR"/>
            </a:pPr>
            <a:r>
              <a:rPr lang="en-US" sz="3200">
                <a:solidFill>
                  <a:srgbClr val="000000"/>
                </a:solidFill>
                <a:latin typeface="Calibri"/>
              </a:rPr>
              <a:t>WHAT IS PCA?</a:t>
            </a:r>
            <a:endParaRPr/>
          </a:p>
          <a:p>
            <a:pPr>
              <a:lnSpc>
                <a:spcPct val="100000"/>
              </a:lnSpc>
              <a:buFont typeface="Calibri"/>
              <a:buAutoNum type="arabicParenR"/>
            </a:pPr>
            <a:r>
              <a:rPr lang="en-US" sz="3200">
                <a:solidFill>
                  <a:srgbClr val="000000"/>
                </a:solidFill>
                <a:latin typeface="Calibri"/>
              </a:rPr>
              <a:t>HOW DOES PCA WORK FOR FACE RECOGNITION?</a:t>
            </a:r>
            <a:endParaRPr/>
          </a:p>
          <a:p>
            <a:pPr>
              <a:lnSpc>
                <a:spcPct val="100000"/>
              </a:lnSpc>
              <a:buFont typeface="Calibri"/>
              <a:buAutoNum type="arabicParenR"/>
            </a:pPr>
            <a:r>
              <a:rPr lang="en-US" sz="3200">
                <a:solidFill>
                  <a:srgbClr val="000000"/>
                </a:solidFill>
                <a:latin typeface="Calibri"/>
              </a:rPr>
              <a:t>CODE FOR FACE RECOGNITION</a:t>
            </a:r>
            <a:endParaRPr/>
          </a:p>
          <a:p>
            <a:pPr>
              <a:lnSpc>
                <a:spcPct val="100000"/>
              </a:lnSpc>
              <a:buFont typeface="Calibri"/>
              <a:buAutoNum type="arabicParenR"/>
            </a:pPr>
            <a:r>
              <a:rPr lang="en-US" sz="3200">
                <a:solidFill>
                  <a:srgbClr val="000000"/>
                </a:solidFill>
                <a:latin typeface="Calibri"/>
              </a:rPr>
              <a:t>INFERENCES AND EFFICIENCY</a:t>
            </a:r>
            <a:endParaRPr/>
          </a:p>
          <a:p>
            <a:pPr>
              <a:lnSpc>
                <a:spcPct val="100000"/>
              </a:lnSpc>
              <a:buFont typeface="Calibri"/>
              <a:buAutoNum type="arabicParenR"/>
            </a:pPr>
            <a:r>
              <a:rPr lang="en-US" sz="3200">
                <a:solidFill>
                  <a:srgbClr val="000000"/>
                </a:solidFill>
                <a:latin typeface="Calibri"/>
              </a:rPr>
              <a:t>CONCLUSION</a:t>
            </a:r>
            <a:endParaRPr/>
          </a:p>
          <a:p>
            <a:pPr>
              <a:lnSpc>
                <a:spcPct val="100000"/>
              </a:lnSpc>
            </a:pP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p:spPr>
        <p:txBody>
          <a:bodyPr anchor="ctr"/>
          <a:p>
            <a:endParaRPr/>
          </a:p>
        </p:txBody>
      </p:sp>
      <p:sp>
        <p:nvSpPr>
          <p:cNvPr id="14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Task-3: Implement a 20 person database with 4 images per person</a:t>
            </a:r>
            <a:endParaRPr/>
          </a:p>
          <a:p>
            <a:pPr>
              <a:lnSpc>
                <a:spcPct val="100000"/>
              </a:lnSpc>
            </a:pPr>
            <a:endParaRPr/>
          </a:p>
          <a:p>
            <a:pPr>
              <a:lnSpc>
                <a:spcPct val="100000"/>
              </a:lnSpc>
            </a:pPr>
            <a:endParaRPr/>
          </a:p>
          <a:p>
            <a:pPr>
              <a:lnSpc>
                <a:spcPct val="100000"/>
              </a:lnSpc>
              <a:buFont typeface="Arial"/>
              <a:buChar char="•"/>
            </a:pPr>
            <a:r>
              <a:rPr lang="en-US" sz="3200">
                <a:solidFill>
                  <a:srgbClr val="000000"/>
                </a:solidFill>
                <a:latin typeface="Calibri"/>
              </a:rPr>
              <a:t>Result: Maximum of 80% is obtained of the three tasks.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CONCLUSION</a:t>
            </a:r>
            <a:endParaRPr/>
          </a:p>
        </p:txBody>
      </p:sp>
      <p:sp>
        <p:nvSpPr>
          <p:cNvPr id="14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efficiency of face recognition using PCA is around 75% for a predefined database FEI.</a:t>
            </a:r>
            <a:endParaRPr/>
          </a:p>
          <a:p>
            <a:pPr>
              <a:lnSpc>
                <a:spcPct val="100000"/>
              </a:lnSpc>
              <a:buFont typeface="Arial"/>
              <a:buChar char="•"/>
            </a:pPr>
            <a:r>
              <a:rPr lang="en-US" sz="3200">
                <a:solidFill>
                  <a:srgbClr val="000000"/>
                </a:solidFill>
                <a:latin typeface="Calibri"/>
              </a:rPr>
              <a:t>The efficiency for a real time face recognition system is much more less, around 50-60%</a:t>
            </a:r>
            <a:endParaRPr/>
          </a:p>
          <a:p>
            <a:pPr>
              <a:lnSpc>
                <a:spcPct val="100000"/>
              </a:lnSpc>
              <a:buFont typeface="Arial"/>
              <a:buChar char="•"/>
            </a:pPr>
            <a:r>
              <a:rPr lang="en-US" sz="3200">
                <a:solidFill>
                  <a:srgbClr val="000000"/>
                </a:solidFill>
                <a:latin typeface="Calibri"/>
              </a:rPr>
              <a:t>This pushes the need for implementing face recognition using deep learning.</a:t>
            </a:r>
            <a:endParaRPr/>
          </a:p>
          <a:p>
            <a:pPr>
              <a:lnSpc>
                <a:spcPct val="100000"/>
              </a:lnSpc>
              <a:buFont typeface="Arial"/>
              <a:buChar char="•"/>
            </a:pPr>
            <a:r>
              <a:rPr lang="en-US" sz="3200">
                <a:solidFill>
                  <a:srgbClr val="000000"/>
                </a:solidFill>
                <a:latin typeface="Calibri"/>
              </a:rPr>
              <a:t>We will try to implement it using neural networks, a part of machine learning next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INTRODUCTION</a:t>
            </a:r>
            <a:endParaRPr/>
          </a:p>
        </p:txBody>
      </p:sp>
      <p:sp>
        <p:nvSpPr>
          <p:cNvPr id="8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Face Recognition is being implemented in our daily lives as a form of verification and validation.</a:t>
            </a:r>
            <a:endParaRPr/>
          </a:p>
          <a:p>
            <a:pPr>
              <a:lnSpc>
                <a:spcPct val="100000"/>
              </a:lnSpc>
              <a:buFont typeface="Arial"/>
              <a:buChar char="•"/>
            </a:pPr>
            <a:r>
              <a:rPr lang="en-US" sz="3200">
                <a:solidFill>
                  <a:srgbClr val="000000"/>
                </a:solidFill>
                <a:latin typeface="Calibri"/>
              </a:rPr>
              <a:t>This also has various applications especially in the field of authentication</a:t>
            </a:r>
            <a:endParaRPr/>
          </a:p>
          <a:p>
            <a:pPr>
              <a:lnSpc>
                <a:spcPct val="100000"/>
              </a:lnSpc>
              <a:buFont typeface="Arial"/>
              <a:buChar char="•"/>
            </a:pPr>
            <a:r>
              <a:rPr lang="en-US" sz="3200">
                <a:solidFill>
                  <a:srgbClr val="000000"/>
                </a:solidFill>
                <a:latin typeface="Calibri"/>
              </a:rPr>
              <a:t>As we see, machine learning is a fast growing area and has more opportunities and applications in our daily life activities.</a:t>
            </a:r>
            <a:endParaRPr/>
          </a:p>
          <a:p>
            <a:pPr>
              <a:lnSpc>
                <a:spcPct val="100000"/>
              </a:lnSpc>
              <a:buFont typeface="Arial"/>
              <a:buChar char="•"/>
            </a:pPr>
            <a:r>
              <a:rPr lang="en-US" sz="3200">
                <a:solidFill>
                  <a:srgbClr val="000000"/>
                </a:solidFill>
                <a:latin typeface="Calibri"/>
              </a:rPr>
              <a:t> </a:t>
            </a:r>
            <a:r>
              <a:rPr lang="en-US" sz="3200">
                <a:solidFill>
                  <a:srgbClr val="000000"/>
                </a:solidFill>
                <a:latin typeface="Calibri"/>
              </a:rPr>
              <a:t>Face recognition using machine learning can be implemented. But, it is necessary to know how pattern recognition actually works , before going on to the complex machine learning algorithms.</a:t>
            </a:r>
            <a:endParaRPr/>
          </a:p>
          <a:p>
            <a:pPr>
              <a:lnSpc>
                <a:spcPct val="100000"/>
              </a:lnSpc>
              <a:buFont typeface="Arial"/>
              <a:buChar char="•"/>
            </a:pPr>
            <a:r>
              <a:rPr lang="en-US" sz="3200">
                <a:solidFill>
                  <a:srgbClr val="000000"/>
                </a:solidFill>
                <a:latin typeface="Calibri"/>
              </a:rPr>
              <a:t>This calls for the implementation of face recognition using basic pattern recognition techniques. Ex: Principal Component Analysis, in short, PCA, Independent Component Analysis(ICA), Kernel PCA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57200" y="228600"/>
            <a:ext cx="8229240" cy="1142640"/>
          </a:xfrm>
          <a:prstGeom prst="rect">
            <a:avLst/>
          </a:prstGeom>
        </p:spPr>
        <p:txBody>
          <a:bodyPr anchor="ctr"/>
          <a:p>
            <a:pPr>
              <a:lnSpc>
                <a:spcPct val="100000"/>
              </a:lnSpc>
            </a:pPr>
            <a:r>
              <a:rPr lang="en-US" sz="4400">
                <a:solidFill>
                  <a:srgbClr val="000000"/>
                </a:solidFill>
                <a:latin typeface="Calibri"/>
              </a:rPr>
              <a:t>WHAT IS PCA?</a:t>
            </a:r>
            <a:endParaRPr/>
          </a:p>
        </p:txBody>
      </p:sp>
      <p:sp>
        <p:nvSpPr>
          <p:cNvPr id="85" name="TextShape 2"/>
          <p:cNvSpPr txBox="1"/>
          <p:nvPr/>
        </p:nvSpPr>
        <p:spPr>
          <a:xfrm>
            <a:off x="457200" y="1600200"/>
            <a:ext cx="8229240" cy="4525560"/>
          </a:xfrm>
          <a:prstGeom prst="rect">
            <a:avLst/>
          </a:prstGeom>
        </p:spPr>
        <p:txBody>
          <a:bodyPr/>
          <a:p>
            <a:pPr>
              <a:lnSpc>
                <a:spcPct val="100000"/>
              </a:lnSpc>
              <a:buFont typeface="Arial"/>
              <a:buChar char="•"/>
            </a:pPr>
            <a:r>
              <a:rPr lang="en-US" sz="1600">
                <a:solidFill>
                  <a:srgbClr val="000000"/>
                </a:solidFill>
                <a:latin typeface="Calibri"/>
              </a:rPr>
              <a:t>Principal Component Analysis is a statistical method which makes use of orthogonalization of a given data set having correlations with each other into a set of values which are linearly independent of each other.</a:t>
            </a:r>
            <a:endParaRPr/>
          </a:p>
          <a:p>
            <a:pPr>
              <a:lnSpc>
                <a:spcPct val="100000"/>
              </a:lnSpc>
              <a:buFont typeface="Arial"/>
              <a:buChar char="•"/>
            </a:pPr>
            <a:r>
              <a:rPr lang="en-US" sz="1600">
                <a:solidFill>
                  <a:srgbClr val="000000"/>
                </a:solidFill>
                <a:latin typeface="Calibri"/>
              </a:rPr>
              <a:t>This is similar to the analogy of linearly dependent and independent vectors in mathematics.</a:t>
            </a:r>
            <a:endParaRPr/>
          </a:p>
          <a:p>
            <a:pPr>
              <a:lnSpc>
                <a:spcPct val="100000"/>
              </a:lnSpc>
              <a:buFont typeface="Arial"/>
              <a:buChar char="•"/>
            </a:pPr>
            <a:r>
              <a:rPr lang="en-US" sz="1600">
                <a:solidFill>
                  <a:srgbClr val="000000"/>
                </a:solidFill>
                <a:latin typeface="Calibri"/>
              </a:rPr>
              <a:t>These linearly independent variables that represent the data set are called principal components and their dimensions will be less than the number of original variables.</a:t>
            </a:r>
            <a:endParaRPr/>
          </a:p>
          <a:p>
            <a:pPr>
              <a:lnSpc>
                <a:spcPct val="100000"/>
              </a:lnSpc>
              <a:buFont typeface="Arial"/>
              <a:buChar char="•"/>
            </a:pPr>
            <a:r>
              <a:rPr lang="en-US" sz="1600">
                <a:solidFill>
                  <a:srgbClr val="000000"/>
                </a:solidFill>
                <a:latin typeface="Calibri"/>
              </a:rPr>
              <a:t>The transformation is defined such that the components have the maximum possible variance.</a:t>
            </a:r>
            <a:endParaRPr/>
          </a:p>
          <a:p>
            <a:pPr>
              <a:lnSpc>
                <a:spcPct val="100000"/>
              </a:lnSpc>
              <a:buFont typeface="Arial"/>
              <a:buChar char="•"/>
            </a:pPr>
            <a:r>
              <a:rPr lang="en-US" sz="1600">
                <a:solidFill>
                  <a:srgbClr val="000000"/>
                </a:solidFill>
                <a:latin typeface="Calibri"/>
              </a:rPr>
              <a:t>The other components have to be orthogonal to each other. </a:t>
            </a:r>
            <a:endParaRPr/>
          </a:p>
          <a:p>
            <a:pPr>
              <a:lnSpc>
                <a:spcPct val="100000"/>
              </a:lnSpc>
              <a:buFont typeface="Arial"/>
              <a:buChar char="•"/>
            </a:pPr>
            <a:r>
              <a:rPr lang="en-US" sz="1600">
                <a:solidFill>
                  <a:srgbClr val="000000"/>
                </a:solidFill>
                <a:latin typeface="Calibri"/>
              </a:rPr>
              <a:t>The components are orthogonal to each other because they are eigenvectors of the covariance matrix of the data set. </a:t>
            </a:r>
            <a:endParaRPr/>
          </a:p>
          <a:p>
            <a:pPr>
              <a:lnSpc>
                <a:spcPct val="100000"/>
              </a:lnSpc>
              <a:buFont typeface="Arial"/>
              <a:buChar char="•"/>
            </a:pPr>
            <a:r>
              <a:rPr lang="en-US" sz="1600">
                <a:solidFill>
                  <a:srgbClr val="000000"/>
                </a:solidFill>
                <a:latin typeface="Calibri"/>
              </a:rPr>
              <a:t>The covariance matrix is symmetric in nature. </a:t>
            </a:r>
            <a:endParaRPr/>
          </a:p>
          <a:p>
            <a:pPr>
              <a:lnSpc>
                <a:spcPct val="100000"/>
              </a:lnSpc>
              <a:buFont typeface="Arial"/>
              <a:buChar char="•"/>
            </a:pPr>
            <a:r>
              <a:rPr lang="en-US" sz="1600">
                <a:solidFill>
                  <a:srgbClr val="000000"/>
                </a:solidFill>
                <a:latin typeface="Calibri"/>
              </a:rPr>
              <a:t>But what is covariance??</a:t>
            </a:r>
            <a:endParaRPr/>
          </a:p>
          <a:p>
            <a:pPr>
              <a:lnSpc>
                <a:spcPct val="100000"/>
              </a:lnSpc>
              <a:buFont typeface="Arial"/>
              <a:buChar char="•"/>
            </a:pPr>
            <a:r>
              <a:rPr lang="en-US" sz="1600">
                <a:solidFill>
                  <a:srgbClr val="000000"/>
                </a:solidFill>
                <a:latin typeface="Calibri"/>
              </a:rPr>
              <a:t>Covariance  is a measure of how two variables change together.</a:t>
            </a:r>
            <a:endParaRPr/>
          </a:p>
          <a:p>
            <a:pPr>
              <a:lnSpc>
                <a:spcPct val="100000"/>
              </a:lnSpc>
              <a:buFont typeface="Arial"/>
              <a:buChar char="•"/>
            </a:pPr>
            <a:r>
              <a:rPr lang="en-US" sz="1600">
                <a:solidFill>
                  <a:srgbClr val="000000"/>
                </a:solidFill>
                <a:latin typeface="Calibri"/>
              </a:rPr>
              <a:t>So, to find the different features, we make use of covariance. So, we make use of covariance matrix of face space. This is found with the help of  the product of the  face vector space and its transpose.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p>
            <a:pPr>
              <a:lnSpc>
                <a:spcPct val="100000"/>
              </a:lnSpc>
            </a:pPr>
            <a:r>
              <a:rPr lang="en-US" sz="3200">
                <a:solidFill>
                  <a:srgbClr val="000000"/>
                </a:solidFill>
                <a:latin typeface="Calibri"/>
              </a:rPr>
              <a:t>HOW DOES PCA WORK FOR FACE RECOGNITION?</a:t>
            </a:r>
            <a:endParaRPr/>
          </a:p>
        </p:txBody>
      </p:sp>
      <p:sp>
        <p:nvSpPr>
          <p:cNvPr id="8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 photograph or an image is made of tiny dots or squares called pixels. The pixels contain the information about the image.</a:t>
            </a:r>
            <a:endParaRPr/>
          </a:p>
          <a:p>
            <a:pPr>
              <a:lnSpc>
                <a:spcPct val="100000"/>
              </a:lnSpc>
              <a:buFont typeface="Arial"/>
              <a:buChar char="•"/>
            </a:pPr>
            <a:r>
              <a:rPr lang="en-US" sz="3200">
                <a:solidFill>
                  <a:srgbClr val="000000"/>
                </a:solidFill>
                <a:latin typeface="Calibri"/>
              </a:rPr>
              <a:t>Basically, any color image has three components R,G and B - the primary colours (red, green and blue)</a:t>
            </a:r>
            <a:endParaRPr/>
          </a:p>
          <a:p>
            <a:pPr>
              <a:lnSpc>
                <a:spcPct val="100000"/>
              </a:lnSpc>
              <a:buFont typeface="Arial"/>
              <a:buChar char="•"/>
            </a:pPr>
            <a:r>
              <a:rPr lang="en-US" sz="3200">
                <a:solidFill>
                  <a:srgbClr val="000000"/>
                </a:solidFill>
                <a:latin typeface="Calibri"/>
              </a:rPr>
              <a:t>The pixels contain the amount or the intensity of the colour present.</a:t>
            </a:r>
            <a:endParaRPr/>
          </a:p>
          <a:p>
            <a:pPr>
              <a:lnSpc>
                <a:spcPct val="100000"/>
              </a:lnSpc>
              <a:buFont typeface="Arial"/>
              <a:buChar char="•"/>
            </a:pPr>
            <a:r>
              <a:rPr lang="en-US" sz="3200">
                <a:solidFill>
                  <a:srgbClr val="000000"/>
                </a:solidFill>
                <a:latin typeface="Calibri"/>
              </a:rPr>
              <a:t>The values of each colour ranges from 0-255, with 0 being the least intensity and 255 being the highest.</a:t>
            </a:r>
            <a:endParaRPr/>
          </a:p>
          <a:p>
            <a:pPr>
              <a:lnSpc>
                <a:spcPct val="100000"/>
              </a:lnSpc>
              <a:buFont typeface="Arial"/>
              <a:buChar char="•"/>
            </a:pPr>
            <a:r>
              <a:rPr lang="en-US" sz="3200">
                <a:solidFill>
                  <a:srgbClr val="000000"/>
                </a:solidFill>
                <a:latin typeface="Calibri"/>
              </a:rPr>
              <a:t>So, the pixels can be considered as a row matrix of dimensions 3X1.</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p>
            <a:pPr algn="ctr">
              <a:lnSpc>
                <a:spcPct val="100000"/>
              </a:lnSpc>
            </a:pPr>
            <a:r>
              <a:rPr lang="en-US" sz="3600">
                <a:solidFill>
                  <a:srgbClr val="000000"/>
                </a:solidFill>
                <a:latin typeface="Calibri"/>
              </a:rPr>
              <a:t>FACE RECOGNITION USING PCA</a:t>
            </a:r>
            <a:endParaRPr/>
          </a:p>
        </p:txBody>
      </p:sp>
      <p:sp>
        <p:nvSpPr>
          <p:cNvPr id="8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Every photo has dimensions- width and height. </a:t>
            </a:r>
            <a:endParaRPr/>
          </a:p>
          <a:p>
            <a:pPr>
              <a:lnSpc>
                <a:spcPct val="100000"/>
              </a:lnSpc>
            </a:pPr>
            <a:r>
              <a:rPr lang="en-US" sz="3200">
                <a:solidFill>
                  <a:srgbClr val="000000"/>
                </a:solidFill>
                <a:latin typeface="Calibri"/>
              </a:rPr>
              <a:t>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200">
                <a:solidFill>
                  <a:srgbClr val="000000"/>
                </a:solidFill>
                <a:latin typeface="Calibri"/>
              </a:rPr>
              <a:t>The above example has dimensions of 640X480</a:t>
            </a:r>
            <a:endParaRPr/>
          </a:p>
          <a:p>
            <a:pPr>
              <a:lnSpc>
                <a:spcPct val="100000"/>
              </a:lnSpc>
              <a:buFont typeface="Arial"/>
              <a:buChar char="•"/>
            </a:pPr>
            <a:r>
              <a:rPr lang="en-US" sz="3200">
                <a:solidFill>
                  <a:srgbClr val="000000"/>
                </a:solidFill>
                <a:latin typeface="Calibri"/>
              </a:rPr>
              <a:t>This means that there are 640 pixels in a row and 480 pixels in a column</a:t>
            </a:r>
            <a:endParaRPr/>
          </a:p>
          <a:p>
            <a:pPr>
              <a:lnSpc>
                <a:spcPct val="100000"/>
              </a:lnSpc>
              <a:buFont typeface="Arial"/>
              <a:buChar char="•"/>
            </a:pPr>
            <a:r>
              <a:rPr lang="en-US" sz="3200">
                <a:solidFill>
                  <a:srgbClr val="000000"/>
                </a:solidFill>
                <a:latin typeface="Calibri"/>
              </a:rPr>
              <a:t>Totally there are  307200 pixels in this image, with each pixel having a RGB value.</a:t>
            </a:r>
            <a:endParaRPr/>
          </a:p>
        </p:txBody>
      </p:sp>
      <p:pic>
        <p:nvPicPr>
          <p:cNvPr id="90" name="Picture 2" descr=""/>
          <p:cNvPicPr/>
          <p:nvPr/>
        </p:nvPicPr>
        <p:blipFill>
          <a:blip r:embed="rId1"/>
          <a:stretch>
            <a:fillRect/>
          </a:stretch>
        </p:blipFill>
        <p:spPr>
          <a:xfrm>
            <a:off x="2133720" y="2362320"/>
            <a:ext cx="2666520" cy="19998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p:spPr>
        <p:txBody>
          <a:bodyPr anchor="ctr"/>
          <a:p>
            <a:pPr>
              <a:lnSpc>
                <a:spcPct val="100000"/>
              </a:lnSpc>
            </a:pPr>
            <a:r>
              <a:rPr lang="en-US" sz="3600">
                <a:solidFill>
                  <a:srgbClr val="000000"/>
                </a:solidFill>
                <a:latin typeface="Calibri"/>
              </a:rPr>
              <a:t>HOW TO APPLY PCA</a:t>
            </a:r>
            <a:endParaRPr/>
          </a:p>
        </p:txBody>
      </p:sp>
      <p:sp>
        <p:nvSpPr>
          <p:cNvPr id="9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In order to apply PCA for face recognition, we need our images of faces in greyscale, i.e., in black and white. This reduces the values contained in the pixel as the pixels will now only contain the intensity of the colour black.</a:t>
            </a:r>
            <a:endParaRPr/>
          </a:p>
          <a:p>
            <a:pPr>
              <a:lnSpc>
                <a:spcPct val="100000"/>
              </a:lnSpc>
              <a:buFont typeface="Arial"/>
              <a:buChar char="•"/>
            </a:pPr>
            <a:r>
              <a:rPr lang="en-US" sz="3200">
                <a:solidFill>
                  <a:srgbClr val="000000"/>
                </a:solidFill>
                <a:latin typeface="Calibri"/>
              </a:rPr>
              <a:t>We need a training set of faces of people we need to recognise. Say, we are going to design a face recognition system for 10 students, with two images of each student. </a:t>
            </a:r>
            <a:endParaRPr/>
          </a:p>
          <a:p>
            <a:pPr>
              <a:lnSpc>
                <a:spcPct val="100000"/>
              </a:lnSpc>
              <a:buFont typeface="Arial"/>
              <a:buChar char="•"/>
            </a:pPr>
            <a:r>
              <a:rPr lang="en-US" sz="3200">
                <a:solidFill>
                  <a:srgbClr val="000000"/>
                </a:solidFill>
                <a:latin typeface="Calibri"/>
              </a:rPr>
              <a:t>So, we require 10*2=20 face images in our training set. </a:t>
            </a:r>
            <a:endParaRPr/>
          </a:p>
          <a:p>
            <a:pPr>
              <a:lnSpc>
                <a:spcPct val="100000"/>
              </a:lnSpc>
              <a:buFont typeface="Arial"/>
              <a:buChar char="•"/>
            </a:pPr>
            <a:r>
              <a:rPr lang="en-US" sz="3200">
                <a:solidFill>
                  <a:srgbClr val="000000"/>
                </a:solidFill>
                <a:latin typeface="Calibri"/>
              </a:rPr>
              <a:t>As we see, an image is a two dimensional array with the entries being the pixel values.</a:t>
            </a:r>
            <a:endParaRPr/>
          </a:p>
          <a:p>
            <a:pPr>
              <a:lnSpc>
                <a:spcPct val="100000"/>
              </a:lnSpc>
              <a:buFont typeface="Arial"/>
              <a:buChar char="•"/>
            </a:pPr>
            <a:r>
              <a:rPr lang="en-US" sz="3200">
                <a:solidFill>
                  <a:srgbClr val="000000"/>
                </a:solidFill>
                <a:latin typeface="Calibri"/>
              </a:rPr>
              <a:t>To apply PCA, we need to create one dimensional arrays or vectors of  faces. We are using images of size 281X381 pixels.</a:t>
            </a:r>
            <a:endParaRPr/>
          </a:p>
          <a:p>
            <a:pPr>
              <a:lnSpc>
                <a:spcPct val="100000"/>
              </a:lnSpc>
              <a:buFont typeface="Arial"/>
              <a:buChar char="•"/>
            </a:pPr>
            <a:r>
              <a:rPr lang="en-US" sz="3200">
                <a:solidFill>
                  <a:srgbClr val="000000"/>
                </a:solidFill>
                <a:latin typeface="Calibri"/>
              </a:rPr>
              <a:t>While resizing the images, we get a set of 20 one dimensional face vectors of size 107061X1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p:spPr>
        <p:txBody>
          <a:bodyPr anchor="ctr"/>
          <a:p>
            <a:endParaRPr/>
          </a:p>
        </p:txBody>
      </p:sp>
      <p:sp>
        <p:nvSpPr>
          <p:cNvPr id="9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first step of face recognition using PCA is to  normalize the given set of face vectors.</a:t>
            </a:r>
            <a:endParaRPr/>
          </a:p>
          <a:p>
            <a:pPr>
              <a:lnSpc>
                <a:spcPct val="100000"/>
              </a:lnSpc>
              <a:buFont typeface="Arial"/>
              <a:buChar char="•"/>
            </a:pPr>
            <a:r>
              <a:rPr lang="en-US" sz="3200">
                <a:solidFill>
                  <a:srgbClr val="000000"/>
                </a:solidFill>
                <a:latin typeface="Calibri"/>
              </a:rPr>
              <a:t>The mean of the face vectors is found and the mean is subtracted or removed from each face vector, thereby giving a new set of face vector with each vector having dissimilar components.</a:t>
            </a:r>
            <a:endParaRPr/>
          </a:p>
          <a:p>
            <a:pPr>
              <a:lnSpc>
                <a:spcPct val="100000"/>
              </a:lnSpc>
              <a:buFont typeface="Arial"/>
              <a:buChar char="•"/>
            </a:pPr>
            <a:r>
              <a:rPr lang="en-US" sz="3200">
                <a:solidFill>
                  <a:srgbClr val="000000"/>
                </a:solidFill>
                <a:latin typeface="Calibri"/>
              </a:rPr>
              <a:t>The average face vector actually means the collection of average components or features of the entire face vector set.</a:t>
            </a:r>
            <a:endParaRPr/>
          </a:p>
          <a:p>
            <a:pPr>
              <a:lnSpc>
                <a:spcPct val="100000"/>
              </a:lnSpc>
              <a:buFont typeface="Arial"/>
              <a:buChar char="•"/>
            </a:pPr>
            <a:r>
              <a:rPr lang="en-US" sz="3200">
                <a:solidFill>
                  <a:srgbClr val="000000"/>
                </a:solidFill>
                <a:latin typeface="Calibri"/>
              </a:rPr>
              <a:t>So, what we are doing here is we try to get the features that are different for different faces.</a:t>
            </a:r>
            <a:endParaRPr/>
          </a:p>
          <a:p>
            <a:pPr>
              <a:lnSpc>
                <a:spcPct val="100000"/>
              </a:lnSpc>
              <a:buFont typeface="Arial"/>
              <a:buChar char="•"/>
            </a:pPr>
            <a:r>
              <a:rPr lang="en-US" sz="3200">
                <a:solidFill>
                  <a:srgbClr val="000000"/>
                </a:solidFill>
                <a:latin typeface="Calibri"/>
              </a:rPr>
              <a:t>Now, we have a face space of dimensions  107061*20</a:t>
            </a:r>
            <a:endParaRPr/>
          </a:p>
          <a:p>
            <a:pPr>
              <a:lnSpc>
                <a:spcPct val="100000"/>
              </a:lnSpc>
              <a:buFont typeface="Arial"/>
              <a:buChar char="•"/>
            </a:pPr>
            <a:r>
              <a:rPr lang="en-US" sz="3200">
                <a:solidFill>
                  <a:srgbClr val="000000"/>
                </a:solidFill>
                <a:latin typeface="Calibri"/>
              </a:rPr>
              <a:t>The PCA algorithm works on the decomposition of co-variance matrix.</a:t>
            </a:r>
            <a:endParaRPr/>
          </a:p>
          <a:p>
            <a:pPr>
              <a:lnSpc>
                <a:spcPct val="100000"/>
              </a:lnSpc>
              <a:buFont typeface="Arial"/>
              <a:buChar char="•"/>
            </a:pPr>
            <a:r>
              <a:rPr lang="en-US" sz="3200">
                <a:solidFill>
                  <a:srgbClr val="000000"/>
                </a:solidFill>
                <a:latin typeface="Calibri"/>
              </a:rPr>
              <a:t>If we consider our face vector space as A, then the covariance matrix of A is given by</a:t>
            </a:r>
            <a:endParaRPr/>
          </a:p>
          <a:p>
            <a:pPr>
              <a:lnSpc>
                <a:spcPct val="100000"/>
              </a:lnSpc>
            </a:pPr>
            <a:r>
              <a:rPr b="1" lang="en-US" sz="3200">
                <a:solidFill>
                  <a:srgbClr val="000000"/>
                </a:solidFill>
                <a:latin typeface="Calibri"/>
              </a:rPr>
              <a:t>                    </a:t>
            </a:r>
            <a:r>
              <a:rPr b="1" lang="en-US" sz="3200">
                <a:solidFill>
                  <a:srgbClr val="000000"/>
                </a:solidFill>
                <a:latin typeface="Calibri"/>
              </a:rPr>
              <a:t>C= A*transpose(A)</a:t>
            </a:r>
            <a:endParaRPr/>
          </a:p>
          <a:p>
            <a:pPr>
              <a:lnSpc>
                <a:spcPct val="100000"/>
              </a:lnSpc>
            </a:pPr>
            <a:r>
              <a:rPr lang="en-US" sz="3200">
                <a:solidFill>
                  <a:srgbClr val="000000"/>
                </a:solidFill>
                <a:latin typeface="Calibri"/>
              </a:rPr>
              <a:t>where transpose of A is used.</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p>
            <a:endParaRPr/>
          </a:p>
        </p:txBody>
      </p:sp>
      <p:sp>
        <p:nvSpPr>
          <p:cNvPr id="96"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This covariance matrix will be of dimension 107061*20 *  20*107061 = 107061*107061. </a:t>
            </a:r>
            <a:endParaRPr/>
          </a:p>
          <a:p>
            <a:pPr>
              <a:lnSpc>
                <a:spcPct val="100000"/>
              </a:lnSpc>
              <a:buFont typeface="Arial"/>
              <a:buChar char="•"/>
            </a:pPr>
            <a:r>
              <a:rPr lang="en-US" sz="3200">
                <a:solidFill>
                  <a:srgbClr val="000000"/>
                </a:solidFill>
                <a:latin typeface="Calibri"/>
              </a:rPr>
              <a:t>So, the covariance matrix, C will generate 107061 eigenvectors, called eigenfaces, each of dimension 107061*1</a:t>
            </a:r>
            <a:endParaRPr/>
          </a:p>
          <a:p>
            <a:pPr>
              <a:lnSpc>
                <a:spcPct val="100000"/>
              </a:lnSpc>
              <a:buFont typeface="Arial"/>
              <a:buChar char="•"/>
            </a:pPr>
            <a:r>
              <a:rPr lang="en-US" sz="3200">
                <a:solidFill>
                  <a:srgbClr val="000000"/>
                </a:solidFill>
                <a:latin typeface="Calibri"/>
              </a:rPr>
              <a:t>The PCA plays an important role here. </a:t>
            </a:r>
            <a:endParaRPr/>
          </a:p>
          <a:p>
            <a:pPr>
              <a:lnSpc>
                <a:spcPct val="100000"/>
              </a:lnSpc>
              <a:buFont typeface="Arial"/>
              <a:buChar char="•"/>
            </a:pPr>
            <a:r>
              <a:rPr lang="en-US" sz="3200">
                <a:solidFill>
                  <a:srgbClr val="000000"/>
                </a:solidFill>
                <a:latin typeface="Calibri"/>
              </a:rPr>
              <a:t>The PCA selects k eigenfaces that best represent the faces present in the training set. This k can be less than or equal to the number of persons trained.</a:t>
            </a:r>
            <a:endParaRPr/>
          </a:p>
          <a:p>
            <a:pPr>
              <a:lnSpc>
                <a:spcPct val="100000"/>
              </a:lnSpc>
              <a:buFont typeface="Arial"/>
              <a:buChar char="•"/>
            </a:pPr>
            <a:r>
              <a:rPr lang="en-US" sz="3200">
                <a:solidFill>
                  <a:srgbClr val="000000"/>
                </a:solidFill>
                <a:latin typeface="Calibri"/>
              </a:rPr>
              <a:t>If we need to select a k eigenfaces from 107061 eigenfaces, computation problems and lack of memory might occur.</a:t>
            </a:r>
            <a:endParaRPr/>
          </a:p>
          <a:p>
            <a:pPr>
              <a:lnSpc>
                <a:spcPct val="100000"/>
              </a:lnSpc>
              <a:buFont typeface="Arial"/>
              <a:buChar char="•"/>
            </a:pPr>
            <a:r>
              <a:rPr lang="en-US" sz="3200">
                <a:solidFill>
                  <a:srgbClr val="000000"/>
                </a:solidFill>
                <a:latin typeface="Calibri"/>
              </a:rPr>
              <a:t>So, we make use of dimensionality reduction. </a:t>
            </a:r>
            <a:endParaRPr/>
          </a:p>
          <a:p>
            <a:pPr>
              <a:lnSpc>
                <a:spcPct val="100000"/>
              </a:lnSpc>
              <a:buFont typeface="Arial"/>
              <a:buChar char="•"/>
            </a:pPr>
            <a:r>
              <a:rPr lang="en-US" sz="3200">
                <a:solidFill>
                  <a:srgbClr val="000000"/>
                </a:solidFill>
                <a:latin typeface="Calibri"/>
              </a:rPr>
              <a:t>How do we reduce dimension?</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