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01497ba9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01497ba9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01497ba9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01497ba9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gaffb9dae5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gaffb9dae5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affb9dae5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affb9dae5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01cc97b20_0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01cc97b20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01497ba9f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01497ba9f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01497ba9f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01497ba9f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01497ba9f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01497ba9f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01497ba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01497ba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01497ba9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01497ba9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Image">
  <p:cSld name="Content and Image">
    <p:spTree>
      <p:nvGrpSpPr>
        <p:cNvPr id="11" name="Shape 11"/>
        <p:cNvGrpSpPr/>
        <p:nvPr/>
      </p:nvGrpSpPr>
      <p:grpSpPr>
        <a:xfrm>
          <a:off x="0" y="0"/>
          <a:ext cx="0" cy="0"/>
          <a:chOff x="0" y="0"/>
          <a:chExt cx="0" cy="0"/>
        </a:xfrm>
      </p:grpSpPr>
      <p:sp>
        <p:nvSpPr>
          <p:cNvPr id="12" name="Google Shape;12;p2"/>
          <p:cNvSpPr txBox="1"/>
          <p:nvPr>
            <p:ph idx="1" type="body"/>
          </p:nvPr>
        </p:nvSpPr>
        <p:spPr>
          <a:xfrm>
            <a:off x="501792" y="1583857"/>
            <a:ext cx="3810900" cy="31311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1pPr>
            <a:lvl2pPr indent="-317500" lvl="1" marL="914400" marR="0" rtl="0" algn="l">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17500" lvl="2" marL="1371600" marR="0" rtl="0" algn="l">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17500" lvl="3" marL="1828800" marR="0" rtl="0" algn="l">
              <a:spcBef>
                <a:spcPts val="0"/>
              </a:spcBef>
              <a:spcAft>
                <a:spcPts val="0"/>
              </a:spcAft>
              <a:buClr>
                <a:schemeClr val="dk1"/>
              </a:buClr>
              <a:buSzPts val="1400"/>
              <a:buFont typeface="Courier New"/>
              <a:buChar char="o"/>
              <a:defRPr b="0" i="0" sz="1400" u="none" cap="none" strike="noStrike">
                <a:solidFill>
                  <a:schemeClr val="dk1"/>
                </a:solidFill>
                <a:latin typeface="Arial"/>
                <a:ea typeface="Arial"/>
                <a:cs typeface="Arial"/>
                <a:sym typeface="Arial"/>
              </a:defRPr>
            </a:lvl4pPr>
            <a:lvl5pPr indent="-317500" lvl="4" marL="2286000" marR="0" rtl="0" algn="l">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 name="Google Shape;13;p2"/>
          <p:cNvSpPr txBox="1"/>
          <p:nvPr>
            <p:ph idx="2" type="body"/>
          </p:nvPr>
        </p:nvSpPr>
        <p:spPr>
          <a:xfrm>
            <a:off x="4672577" y="712598"/>
            <a:ext cx="4480500" cy="4431000"/>
          </a:xfrm>
          <a:prstGeom prst="rect">
            <a:avLst/>
          </a:prstGeom>
          <a:noFill/>
          <a:ln>
            <a:noFill/>
          </a:ln>
        </p:spPr>
        <p:txBody>
          <a:bodyPr anchorCtr="0" anchor="ctr" bIns="0" lIns="0" spcFirstLastPara="1" rIns="0" wrap="square" tIns="0">
            <a:noAutofit/>
          </a:bodyPr>
          <a:lstStyle>
            <a:lvl1pPr indent="-228600" lvl="0" marL="457200" marR="0" rtl="0" algn="ctr">
              <a:spcBef>
                <a:spcPts val="600"/>
              </a:spcBef>
              <a:spcAft>
                <a:spcPts val="0"/>
              </a:spcAft>
              <a:buSzPts val="1400"/>
              <a:buNone/>
              <a:defRPr b="1" i="0" sz="30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2pPr>
            <a:lvl3pPr indent="-317500" lvl="2" marL="13716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chemeClr val="dk1"/>
              </a:buClr>
              <a:buSzPts val="1400"/>
              <a:buFont typeface="Courier New"/>
              <a:buChar char="o"/>
              <a:defRPr b="0" i="0" sz="14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4" name="Google Shape;14;p2"/>
          <p:cNvSpPr txBox="1"/>
          <p:nvPr>
            <p:ph idx="3" type="body"/>
          </p:nvPr>
        </p:nvSpPr>
        <p:spPr>
          <a:xfrm>
            <a:off x="6176711" y="228989"/>
            <a:ext cx="2740800" cy="265200"/>
          </a:xfrm>
          <a:prstGeom prst="rect">
            <a:avLst/>
          </a:prstGeom>
          <a:noFill/>
          <a:ln>
            <a:noFill/>
          </a:ln>
        </p:spPr>
        <p:txBody>
          <a:bodyPr anchorCtr="0" anchor="t" bIns="0" lIns="0" spcFirstLastPara="1" rIns="0" wrap="square" tIns="0">
            <a:noAutofit/>
          </a:bodyPr>
          <a:lstStyle>
            <a:lvl1pPr indent="-228600" lvl="0" marL="457200" marR="0" rtl="0" algn="r">
              <a:spcBef>
                <a:spcPts val="0"/>
              </a:spcBef>
              <a:spcAft>
                <a:spcPts val="0"/>
              </a:spcAft>
              <a:buSzPts val="1400"/>
              <a:buNone/>
              <a:defRPr b="1" i="0" sz="1400" u="none" cap="none" strike="noStrike">
                <a:solidFill>
                  <a:schemeClr val="lt1"/>
                </a:solidFill>
                <a:latin typeface="Arial"/>
                <a:ea typeface="Arial"/>
                <a:cs typeface="Arial"/>
                <a:sym typeface="Arial"/>
              </a:defRPr>
            </a:lvl1pPr>
            <a:lvl2pPr indent="-228600" lvl="1" marL="914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Courier New"/>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Noto Sans Symbols"/>
              <a:buNone/>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5" name="Google Shape;15;p2"/>
          <p:cNvSpPr txBox="1"/>
          <p:nvPr>
            <p:ph idx="10" type="dt"/>
          </p:nvPr>
        </p:nvSpPr>
        <p:spPr>
          <a:xfrm>
            <a:off x="457200" y="4767262"/>
            <a:ext cx="2133600" cy="274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553200" y="4767262"/>
            <a:ext cx="2133600" cy="2745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17" name="Shape 17"/>
        <p:cNvGrpSpPr/>
        <p:nvPr/>
      </p:nvGrpSpPr>
      <p:grpSpPr>
        <a:xfrm>
          <a:off x="0" y="0"/>
          <a:ext cx="0" cy="0"/>
          <a:chOff x="0" y="0"/>
          <a:chExt cx="0" cy="0"/>
        </a:xfrm>
      </p:grpSpPr>
      <p:sp>
        <p:nvSpPr>
          <p:cNvPr id="18" name="Google Shape;18;p3"/>
          <p:cNvSpPr txBox="1"/>
          <p:nvPr>
            <p:ph idx="1" type="body"/>
          </p:nvPr>
        </p:nvSpPr>
        <p:spPr>
          <a:xfrm>
            <a:off x="501792" y="1583857"/>
            <a:ext cx="8315700" cy="31311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1pPr>
            <a:lvl2pPr indent="-317500" lvl="1" marL="914400" marR="0" rtl="0" algn="l">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17500" lvl="2" marL="1371600" marR="0" rtl="0" algn="l">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17500" lvl="3" marL="1828800" marR="0" rtl="0" algn="l">
              <a:spcBef>
                <a:spcPts val="0"/>
              </a:spcBef>
              <a:spcAft>
                <a:spcPts val="0"/>
              </a:spcAft>
              <a:buClr>
                <a:schemeClr val="dk1"/>
              </a:buClr>
              <a:buSzPts val="1400"/>
              <a:buFont typeface="Courier New"/>
              <a:buChar char="o"/>
              <a:defRPr b="0" i="0" sz="1400" u="none" cap="none" strike="noStrike">
                <a:solidFill>
                  <a:schemeClr val="dk1"/>
                </a:solidFill>
                <a:latin typeface="Arial"/>
                <a:ea typeface="Arial"/>
                <a:cs typeface="Arial"/>
                <a:sym typeface="Arial"/>
              </a:defRPr>
            </a:lvl4pPr>
            <a:lvl5pPr indent="-317500" lvl="4" marL="2286000" marR="0" rtl="0" algn="l">
              <a:spcBef>
                <a:spcPts val="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9" name="Google Shape;19;p3"/>
          <p:cNvSpPr txBox="1"/>
          <p:nvPr>
            <p:ph idx="2" type="body"/>
          </p:nvPr>
        </p:nvSpPr>
        <p:spPr>
          <a:xfrm>
            <a:off x="6176711" y="228989"/>
            <a:ext cx="2740800" cy="265200"/>
          </a:xfrm>
          <a:prstGeom prst="rect">
            <a:avLst/>
          </a:prstGeom>
          <a:noFill/>
          <a:ln>
            <a:noFill/>
          </a:ln>
        </p:spPr>
        <p:txBody>
          <a:bodyPr anchorCtr="0" anchor="t" bIns="0" lIns="0" spcFirstLastPara="1" rIns="0" wrap="square" tIns="0">
            <a:noAutofit/>
          </a:bodyPr>
          <a:lstStyle>
            <a:lvl1pPr indent="-228600" lvl="0" marL="457200" marR="0" rtl="0" algn="r">
              <a:spcBef>
                <a:spcPts val="0"/>
              </a:spcBef>
              <a:spcAft>
                <a:spcPts val="0"/>
              </a:spcAft>
              <a:buSzPts val="1400"/>
              <a:buNone/>
              <a:defRPr b="1" i="0" sz="1400" u="none" cap="none" strike="noStrike">
                <a:solidFill>
                  <a:schemeClr val="lt1"/>
                </a:solidFill>
                <a:latin typeface="Arial"/>
                <a:ea typeface="Arial"/>
                <a:cs typeface="Arial"/>
                <a:sym typeface="Arial"/>
              </a:defRPr>
            </a:lvl1pPr>
            <a:lvl2pPr indent="-228600" lvl="1" marL="914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Courier New"/>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Noto Sans Symbols"/>
              <a:buNone/>
              <a:defRPr b="0" i="0" sz="14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3"/>
          <p:cNvSpPr txBox="1"/>
          <p:nvPr>
            <p:ph idx="10" type="dt"/>
          </p:nvPr>
        </p:nvSpPr>
        <p:spPr>
          <a:xfrm>
            <a:off x="457200" y="4767262"/>
            <a:ext cx="2133600" cy="274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2" type="sldNum"/>
          </p:nvPr>
        </p:nvSpPr>
        <p:spPr>
          <a:xfrm>
            <a:off x="6553200" y="4767262"/>
            <a:ext cx="2133600" cy="2745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24" name="Google Shape;24;p4"/>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8" name="Google Shape;28;p5"/>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descr="nyu_white.png" id="6" name="Google Shape;6;p1"/>
          <p:cNvPicPr preferRelativeResize="0"/>
          <p:nvPr/>
        </p:nvPicPr>
        <p:blipFill rotWithShape="1">
          <a:blip r:embed="rId1">
            <a:alphaModFix/>
          </a:blip>
          <a:srcRect b="0" l="0" r="0" t="0"/>
          <a:stretch/>
        </p:blipFill>
        <p:spPr>
          <a:xfrm>
            <a:off x="230187" y="234950"/>
            <a:ext cx="673100" cy="228600"/>
          </a:xfrm>
          <a:prstGeom prst="rect">
            <a:avLst/>
          </a:prstGeom>
          <a:noFill/>
          <a:ln>
            <a:noFill/>
          </a:ln>
        </p:spPr>
      </p:pic>
      <p:sp>
        <p:nvSpPr>
          <p:cNvPr id="7" name="Google Shape;7;p1"/>
          <p:cNvSpPr txBox="1"/>
          <p:nvPr/>
        </p:nvSpPr>
        <p:spPr>
          <a:xfrm>
            <a:off x="0" y="0"/>
            <a:ext cx="9153600" cy="712800"/>
          </a:xfrm>
          <a:prstGeom prst="rect">
            <a:avLst/>
          </a:prstGeom>
          <a:solidFill>
            <a:srgbClr val="57068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nyu_white.png" id="8" name="Google Shape;8;p1"/>
          <p:cNvPicPr preferRelativeResize="0"/>
          <p:nvPr/>
        </p:nvPicPr>
        <p:blipFill rotWithShape="1">
          <a:blip r:embed="rId1">
            <a:alphaModFix/>
          </a:blip>
          <a:srcRect b="0" l="0" r="0" t="0"/>
          <a:stretch/>
        </p:blipFill>
        <p:spPr>
          <a:xfrm>
            <a:off x="230187" y="234950"/>
            <a:ext cx="673100" cy="228600"/>
          </a:xfrm>
          <a:prstGeom prst="rect">
            <a:avLst/>
          </a:prstGeom>
          <a:noFill/>
          <a:ln>
            <a:noFill/>
          </a:ln>
        </p:spPr>
      </p:pic>
      <p:sp>
        <p:nvSpPr>
          <p:cNvPr id="9" name="Google Shape;9;p1"/>
          <p:cNvSpPr txBox="1"/>
          <p:nvPr>
            <p:ph idx="10" type="dt"/>
          </p:nvPr>
        </p:nvSpPr>
        <p:spPr>
          <a:xfrm>
            <a:off x="457200" y="4767262"/>
            <a:ext cx="2133600" cy="274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4767262"/>
            <a:ext cx="21336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www.kaggle.com/ankurzing/sentiment-analysis-for-financial-news" TargetMode="External"/><Relationship Id="rId4" Type="http://schemas.openxmlformats.org/officeDocument/2006/relationships/hyperlink" Target="https://www.kaggle.com/aaron7sun/stocknews?select=RedditNews.csv" TargetMode="External"/><Relationship Id="rId5" Type="http://schemas.openxmlformats.org/officeDocument/2006/relationships/image" Target="../media/image1.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www.kaggle.com/charlessamuel/financial-news-analysis-bert"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Sentiment Analysis for Stock Prediction</a:t>
            </a:r>
            <a:endParaRPr/>
          </a:p>
        </p:txBody>
      </p:sp>
      <p:sp>
        <p:nvSpPr>
          <p:cNvPr id="35" name="Google Shape;35;p6"/>
          <p:cNvSpPr txBox="1"/>
          <p:nvPr>
            <p:ph idx="1" type="subTitle"/>
          </p:nvPr>
        </p:nvSpPr>
        <p:spPr>
          <a:xfrm>
            <a:off x="311700" y="3252025"/>
            <a:ext cx="85206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Efrain Galarza,</a:t>
            </a:r>
            <a:endParaRPr/>
          </a:p>
          <a:p>
            <a:pPr indent="0" lvl="0" marL="0" rtl="0" algn="ctr">
              <a:spcBef>
                <a:spcPts val="0"/>
              </a:spcBef>
              <a:spcAft>
                <a:spcPts val="0"/>
              </a:spcAft>
              <a:buNone/>
            </a:pPr>
            <a:r>
              <a:rPr lang="en"/>
              <a:t>Vijay Gandhi,</a:t>
            </a:r>
            <a:endParaRPr/>
          </a:p>
          <a:p>
            <a:pPr indent="0" lvl="0" marL="0" rtl="0" algn="ctr">
              <a:spcBef>
                <a:spcPts val="0"/>
              </a:spcBef>
              <a:spcAft>
                <a:spcPts val="0"/>
              </a:spcAft>
              <a:buNone/>
            </a:pPr>
            <a:r>
              <a:rPr lang="en"/>
              <a:t>Durga Kasireddy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type="title"/>
          </p:nvPr>
        </p:nvSpPr>
        <p:spPr>
          <a:xfrm>
            <a:off x="1061775" y="70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Stock Movement Prediction Results</a:t>
            </a:r>
            <a:endParaRPr>
              <a:solidFill>
                <a:srgbClr val="FFFFFF"/>
              </a:solidFill>
            </a:endParaRPr>
          </a:p>
        </p:txBody>
      </p:sp>
      <p:sp>
        <p:nvSpPr>
          <p:cNvPr id="94" name="Google Shape;94;p15"/>
          <p:cNvSpPr txBox="1"/>
          <p:nvPr>
            <p:ph idx="1" type="body"/>
          </p:nvPr>
        </p:nvSpPr>
        <p:spPr>
          <a:xfrm>
            <a:off x="311700" y="981025"/>
            <a:ext cx="85206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We managed to achieve </a:t>
            </a:r>
            <a:r>
              <a:rPr b="1" lang="en"/>
              <a:t>53.8% accuracy</a:t>
            </a:r>
            <a:r>
              <a:rPr lang="en"/>
              <a:t> for the prediction of stock movement. </a:t>
            </a:r>
            <a:endParaRPr/>
          </a:p>
          <a:p>
            <a:pPr indent="-317500" lvl="0" marL="457200" rtl="0" algn="l">
              <a:lnSpc>
                <a:spcPct val="150000"/>
              </a:lnSpc>
              <a:spcBef>
                <a:spcPts val="0"/>
              </a:spcBef>
              <a:spcAft>
                <a:spcPts val="0"/>
              </a:spcAft>
              <a:buSzPts val="1400"/>
              <a:buChar char="●"/>
            </a:pPr>
            <a:r>
              <a:rPr lang="en"/>
              <a:t>The low accuracy isn’t surprising because of the complexity of the problem we are dealing with. Predicting the stock price movement is still a open unsolved problem. It is especially difficult because of the large number of factors the stocks depends on. </a:t>
            </a:r>
            <a:endParaRPr/>
          </a:p>
          <a:p>
            <a:pPr indent="-317500" lvl="0" marL="457200" rtl="0" algn="l">
              <a:lnSpc>
                <a:spcPct val="150000"/>
              </a:lnSpc>
              <a:spcBef>
                <a:spcPts val="0"/>
              </a:spcBef>
              <a:spcAft>
                <a:spcPts val="0"/>
              </a:spcAft>
              <a:buSzPts val="1400"/>
              <a:buChar char="●"/>
            </a:pPr>
            <a:r>
              <a:rPr lang="en"/>
              <a:t>In this project, we considered just one but an important factor of Sentiment to tackle the problem.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1118475" y="1149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Future work</a:t>
            </a:r>
            <a:endParaRPr>
              <a:solidFill>
                <a:srgbClr val="FFFFFF"/>
              </a:solidFill>
            </a:endParaRPr>
          </a:p>
        </p:txBody>
      </p:sp>
      <p:sp>
        <p:nvSpPr>
          <p:cNvPr id="100" name="Google Shape;10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Use other contextual information features in addition to sentiment to improve the model accuracy.</a:t>
            </a:r>
            <a:endParaRPr/>
          </a:p>
          <a:p>
            <a:pPr indent="-317500" lvl="0" marL="457200" rtl="0" algn="l">
              <a:lnSpc>
                <a:spcPct val="150000"/>
              </a:lnSpc>
              <a:spcBef>
                <a:spcPts val="0"/>
              </a:spcBef>
              <a:spcAft>
                <a:spcPts val="0"/>
              </a:spcAft>
              <a:buSzPts val="1400"/>
              <a:buChar char="●"/>
            </a:pPr>
            <a:r>
              <a:rPr lang="en"/>
              <a:t>Train a LSTM model that accepts multiple input features to achieve high accuracy.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7"/>
          <p:cNvSpPr txBox="1"/>
          <p:nvPr>
            <p:ph type="title"/>
          </p:nvPr>
        </p:nvSpPr>
        <p:spPr>
          <a:xfrm>
            <a:off x="1027425" y="606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Introduction &amp; Motivation for the Problem</a:t>
            </a:r>
            <a:endParaRPr>
              <a:solidFill>
                <a:srgbClr val="FFFFFF"/>
              </a:solidFill>
            </a:endParaRPr>
          </a:p>
        </p:txBody>
      </p:sp>
      <p:sp>
        <p:nvSpPr>
          <p:cNvPr id="41" name="Google Shape;41;p7"/>
          <p:cNvSpPr txBox="1"/>
          <p:nvPr>
            <p:ph idx="1" type="body"/>
          </p:nvPr>
        </p:nvSpPr>
        <p:spPr>
          <a:xfrm>
            <a:off x="311700" y="946250"/>
            <a:ext cx="8520600" cy="34164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a:t>Stock market investment plays in a key role in the finance sector. However, the complexity of the stock market makes it very hard to predict</a:t>
            </a:r>
            <a:endParaRPr/>
          </a:p>
          <a:p>
            <a:pPr indent="-317500" lvl="0" marL="457200" rtl="0" algn="l">
              <a:lnSpc>
                <a:spcPct val="200000"/>
              </a:lnSpc>
              <a:spcBef>
                <a:spcPts val="0"/>
              </a:spcBef>
              <a:spcAft>
                <a:spcPts val="0"/>
              </a:spcAft>
              <a:buSzPts val="1400"/>
              <a:buChar char="●"/>
            </a:pPr>
            <a:r>
              <a:rPr b="1" lang="en"/>
              <a:t>Sentiment of traders and investors is </a:t>
            </a:r>
            <a:r>
              <a:rPr b="1" lang="en"/>
              <a:t>an </a:t>
            </a:r>
            <a:r>
              <a:rPr b="1" lang="en"/>
              <a:t>important factor on stock price movements</a:t>
            </a:r>
            <a:endParaRPr b="1"/>
          </a:p>
          <a:p>
            <a:pPr indent="-317500" lvl="0" marL="457200" rtl="0" algn="l">
              <a:lnSpc>
                <a:spcPct val="200000"/>
              </a:lnSpc>
              <a:spcBef>
                <a:spcPts val="0"/>
              </a:spcBef>
              <a:spcAft>
                <a:spcPts val="0"/>
              </a:spcAft>
              <a:buSzPts val="1400"/>
              <a:buChar char="●"/>
            </a:pPr>
            <a:r>
              <a:rPr lang="en"/>
              <a:t>Analyzing sentiment from news articles related to the stock market can hopefully help us determine whether a stock price will go up or down</a:t>
            </a:r>
            <a:endParaRPr/>
          </a:p>
          <a:p>
            <a:pPr indent="-317500" lvl="0" marL="457200" rtl="0" algn="l">
              <a:lnSpc>
                <a:spcPct val="200000"/>
              </a:lnSpc>
              <a:spcBef>
                <a:spcPts val="0"/>
              </a:spcBef>
              <a:spcAft>
                <a:spcPts val="0"/>
              </a:spcAft>
              <a:buSzPts val="1400"/>
              <a:buChar char="●"/>
            </a:pPr>
            <a:r>
              <a:rPr lang="en"/>
              <a:t>In this project we will use the BERT model to predict the sentiment of news articles headlines and use that as a predictor for stock price movements</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8"/>
          <p:cNvSpPr txBox="1"/>
          <p:nvPr>
            <p:ph type="title"/>
          </p:nvPr>
        </p:nvSpPr>
        <p:spPr>
          <a:xfrm>
            <a:off x="1063825" y="762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Description of the Dataset</a:t>
            </a:r>
            <a:endParaRPr>
              <a:solidFill>
                <a:srgbClr val="FFFFFF"/>
              </a:solidFill>
            </a:endParaRPr>
          </a:p>
        </p:txBody>
      </p:sp>
      <p:sp>
        <p:nvSpPr>
          <p:cNvPr id="47" name="Google Shape;47;p8"/>
          <p:cNvSpPr txBox="1"/>
          <p:nvPr>
            <p:ph idx="1" type="body"/>
          </p:nvPr>
        </p:nvSpPr>
        <p:spPr>
          <a:xfrm>
            <a:off x="311700" y="863550"/>
            <a:ext cx="8520600" cy="4749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For training of the BERT model:</a:t>
            </a:r>
            <a:endParaRPr/>
          </a:p>
          <a:p>
            <a:pPr indent="-317500" lvl="0" marL="457200" rtl="0" algn="l">
              <a:lnSpc>
                <a:spcPct val="150000"/>
              </a:lnSpc>
              <a:spcBef>
                <a:spcPts val="0"/>
              </a:spcBef>
              <a:spcAft>
                <a:spcPts val="0"/>
              </a:spcAft>
              <a:buSzPts val="1400"/>
              <a:buChar char="●"/>
            </a:pPr>
            <a:r>
              <a:rPr lang="en"/>
              <a:t>We used a finance news dataset, obtained from Kaggle, that included financial news text and their sentiment labels (positive, neutral, negative) from investors’ perspectives.</a:t>
            </a:r>
            <a:endParaRPr/>
          </a:p>
          <a:p>
            <a:pPr indent="0" lvl="0" marL="0" rtl="0" algn="l">
              <a:lnSpc>
                <a:spcPct val="150000"/>
              </a:lnSpc>
              <a:spcBef>
                <a:spcPts val="0"/>
              </a:spcBef>
              <a:spcAft>
                <a:spcPts val="0"/>
              </a:spcAft>
              <a:buNone/>
            </a:pPr>
            <a:r>
              <a:rPr lang="en"/>
              <a:t>For testing of the model:</a:t>
            </a:r>
            <a:endParaRPr/>
          </a:p>
          <a:p>
            <a:pPr indent="-317500" lvl="0" marL="457200" rtl="0" algn="l">
              <a:lnSpc>
                <a:spcPct val="150000"/>
              </a:lnSpc>
              <a:spcBef>
                <a:spcPts val="0"/>
              </a:spcBef>
              <a:spcAft>
                <a:spcPts val="0"/>
              </a:spcAft>
              <a:buSzPts val="1400"/>
              <a:buChar char="●"/>
            </a:pPr>
            <a:r>
              <a:rPr lang="en"/>
              <a:t>We used a Reddit News Headlines dataset from Kaggle from 2006 to 2016. It included the top 25 headlines </a:t>
            </a:r>
            <a:r>
              <a:rPr lang="en">
                <a:solidFill>
                  <a:schemeClr val="dk1"/>
                </a:solidFill>
              </a:rPr>
              <a:t>for Apple </a:t>
            </a:r>
            <a:r>
              <a:rPr lang="en"/>
              <a:t>for every day in that date range. We grouped all the headlines into a single text feature. We also obtained daily stock information from Yahoo Finance within the same date range and calculated the price change for each day for Apple. We normalized this change by subtracting the price change for the S&amp;P 500 for the same day. We then labeled whether Apple’s stock went up that day (normalized change &gt; 0%) or went down (normalized change &lt; 0%)</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 u="sng">
                <a:solidFill>
                  <a:schemeClr val="hlink"/>
                </a:solidFill>
                <a:hlinkClick r:id="rId3"/>
              </a:rPr>
              <a:t>https://www.kaggle.com/ankurzing/sentiment-analysis-for-financial-news</a:t>
            </a:r>
            <a:endParaRPr/>
          </a:p>
          <a:p>
            <a:pPr indent="0" lvl="0" marL="0" rtl="0" algn="l">
              <a:lnSpc>
                <a:spcPct val="150000"/>
              </a:lnSpc>
              <a:spcBef>
                <a:spcPts val="0"/>
              </a:spcBef>
              <a:spcAft>
                <a:spcPts val="0"/>
              </a:spcAft>
              <a:buNone/>
            </a:pPr>
            <a:r>
              <a:rPr lang="en" u="sng">
                <a:solidFill>
                  <a:schemeClr val="hlink"/>
                </a:solidFill>
                <a:hlinkClick r:id="rId4"/>
              </a:rPr>
              <a:t>https://www.kaggle.com/aaron7sun/stocknews?select=RedditNews.csv</a:t>
            </a:r>
            <a:endParaRPr/>
          </a:p>
        </p:txBody>
      </p:sp>
      <p:pic>
        <p:nvPicPr>
          <p:cNvPr id="48" name="Google Shape;48;p8"/>
          <p:cNvPicPr preferRelativeResize="0"/>
          <p:nvPr/>
        </p:nvPicPr>
        <p:blipFill>
          <a:blip r:embed="rId5">
            <a:alphaModFix/>
          </a:blip>
          <a:stretch>
            <a:fillRect/>
          </a:stretch>
        </p:blipFill>
        <p:spPr>
          <a:xfrm>
            <a:off x="3233750" y="863538"/>
            <a:ext cx="2209800" cy="257175"/>
          </a:xfrm>
          <a:prstGeom prst="rect">
            <a:avLst/>
          </a:prstGeom>
          <a:noFill/>
          <a:ln>
            <a:noFill/>
          </a:ln>
        </p:spPr>
      </p:pic>
      <p:pic>
        <p:nvPicPr>
          <p:cNvPr id="49" name="Google Shape;49;p8"/>
          <p:cNvPicPr preferRelativeResize="0"/>
          <p:nvPr/>
        </p:nvPicPr>
        <p:blipFill>
          <a:blip r:embed="rId6">
            <a:alphaModFix/>
          </a:blip>
          <a:stretch>
            <a:fillRect/>
          </a:stretch>
        </p:blipFill>
        <p:spPr>
          <a:xfrm>
            <a:off x="2450313" y="1949050"/>
            <a:ext cx="6181725" cy="247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9"/>
          <p:cNvSpPr txBox="1"/>
          <p:nvPr>
            <p:ph type="title"/>
          </p:nvPr>
        </p:nvSpPr>
        <p:spPr>
          <a:xfrm>
            <a:off x="1072500" y="69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Details of the Model</a:t>
            </a:r>
            <a:endParaRPr>
              <a:solidFill>
                <a:srgbClr val="FFFFFF"/>
              </a:solidFill>
            </a:endParaRPr>
          </a:p>
        </p:txBody>
      </p:sp>
      <p:sp>
        <p:nvSpPr>
          <p:cNvPr id="55" name="Google Shape;55;p9"/>
          <p:cNvSpPr txBox="1"/>
          <p:nvPr>
            <p:ph idx="1" type="body"/>
          </p:nvPr>
        </p:nvSpPr>
        <p:spPr>
          <a:xfrm>
            <a:off x="311700" y="940900"/>
            <a:ext cx="8520600" cy="3666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We tried random fores</a:t>
            </a:r>
            <a:r>
              <a:rPr lang="en"/>
              <a:t>t classifier using Tf-Idf vectorisation technique. But we achieved a very low accuracy on training set that we switched to a neural network model.</a:t>
            </a:r>
            <a:endParaRPr/>
          </a:p>
          <a:p>
            <a:pPr indent="-317500" lvl="0" marL="457200" rtl="0" algn="l">
              <a:lnSpc>
                <a:spcPct val="150000"/>
              </a:lnSpc>
              <a:spcBef>
                <a:spcPts val="0"/>
              </a:spcBef>
              <a:spcAft>
                <a:spcPts val="0"/>
              </a:spcAft>
              <a:buSzPts val="1400"/>
              <a:buChar char="●"/>
            </a:pPr>
            <a:r>
              <a:rPr lang="en"/>
              <a:t>We use the standard BERT model to analyse the sentiment of the text. We added two layers at the end, a linear layer and a softmax layer which gives 2 outputs. 1 for positive or neutral news. 0 for negative news.</a:t>
            </a:r>
            <a:endParaRPr/>
          </a:p>
          <a:p>
            <a:pPr indent="-317500" lvl="0" marL="457200" rtl="0" algn="l">
              <a:lnSpc>
                <a:spcPct val="150000"/>
              </a:lnSpc>
              <a:spcBef>
                <a:spcPts val="0"/>
              </a:spcBef>
              <a:spcAft>
                <a:spcPts val="0"/>
              </a:spcAft>
              <a:buSzPts val="1400"/>
              <a:buChar char="●"/>
            </a:pPr>
            <a:r>
              <a:rPr lang="en"/>
              <a:t>We fine tuned the model on finance news dataset to find optimal hyperparameters. In our case, the learning rate is 3e-05, max sequence length is 160, batch size is 16, epochs are 15</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0"/>
          <p:cNvSpPr txBox="1"/>
          <p:nvPr>
            <p:ph type="title"/>
          </p:nvPr>
        </p:nvSpPr>
        <p:spPr>
          <a:xfrm>
            <a:off x="1028275" y="1106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Positive Sentiment WordCloud</a:t>
            </a:r>
            <a:endParaRPr>
              <a:solidFill>
                <a:srgbClr val="FFFFFF"/>
              </a:solidFill>
            </a:endParaRPr>
          </a:p>
        </p:txBody>
      </p:sp>
      <p:pic>
        <p:nvPicPr>
          <p:cNvPr id="61" name="Google Shape;61;p10"/>
          <p:cNvPicPr preferRelativeResize="0"/>
          <p:nvPr/>
        </p:nvPicPr>
        <p:blipFill>
          <a:blip r:embed="rId3">
            <a:alphaModFix/>
          </a:blip>
          <a:stretch>
            <a:fillRect/>
          </a:stretch>
        </p:blipFill>
        <p:spPr>
          <a:xfrm>
            <a:off x="1545775" y="1002900"/>
            <a:ext cx="5820481"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1"/>
          <p:cNvSpPr txBox="1"/>
          <p:nvPr>
            <p:ph type="title"/>
          </p:nvPr>
        </p:nvSpPr>
        <p:spPr>
          <a:xfrm>
            <a:off x="988475" y="1424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Negative Sentiment WordCloud</a:t>
            </a:r>
            <a:endParaRPr>
              <a:solidFill>
                <a:srgbClr val="FFFFFF"/>
              </a:solidFill>
            </a:endParaRPr>
          </a:p>
        </p:txBody>
      </p:sp>
      <p:pic>
        <p:nvPicPr>
          <p:cNvPr id="67" name="Google Shape;67;p11"/>
          <p:cNvPicPr preferRelativeResize="0"/>
          <p:nvPr/>
        </p:nvPicPr>
        <p:blipFill>
          <a:blip r:embed="rId3">
            <a:alphaModFix/>
          </a:blip>
          <a:stretch>
            <a:fillRect/>
          </a:stretch>
        </p:blipFill>
        <p:spPr>
          <a:xfrm>
            <a:off x="1498000" y="827750"/>
            <a:ext cx="6281394" cy="4123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2"/>
          <p:cNvSpPr txBox="1"/>
          <p:nvPr>
            <p:ph type="title"/>
          </p:nvPr>
        </p:nvSpPr>
        <p:spPr>
          <a:xfrm>
            <a:off x="980500" y="134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Neutral Sentiment WordCloud</a:t>
            </a:r>
            <a:endParaRPr>
              <a:solidFill>
                <a:srgbClr val="FFFFFF"/>
              </a:solidFill>
            </a:endParaRPr>
          </a:p>
        </p:txBody>
      </p:sp>
      <p:pic>
        <p:nvPicPr>
          <p:cNvPr id="73" name="Google Shape;73;p12"/>
          <p:cNvPicPr preferRelativeResize="0"/>
          <p:nvPr/>
        </p:nvPicPr>
        <p:blipFill>
          <a:blip r:embed="rId3">
            <a:alphaModFix/>
          </a:blip>
          <a:stretch>
            <a:fillRect/>
          </a:stretch>
        </p:blipFill>
        <p:spPr>
          <a:xfrm>
            <a:off x="1322825" y="835725"/>
            <a:ext cx="6293504" cy="4131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3"/>
          <p:cNvSpPr txBox="1"/>
          <p:nvPr>
            <p:ph type="title"/>
          </p:nvPr>
        </p:nvSpPr>
        <p:spPr>
          <a:xfrm>
            <a:off x="1006275" y="70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Training the BERT Model</a:t>
            </a:r>
            <a:endParaRPr>
              <a:solidFill>
                <a:srgbClr val="FFFFFF"/>
              </a:solidFill>
            </a:endParaRPr>
          </a:p>
        </p:txBody>
      </p:sp>
      <p:sp>
        <p:nvSpPr>
          <p:cNvPr id="79" name="Google Shape;79;p13"/>
          <p:cNvSpPr txBox="1"/>
          <p:nvPr>
            <p:ph idx="1" type="body"/>
          </p:nvPr>
        </p:nvSpPr>
        <p:spPr>
          <a:xfrm>
            <a:off x="311700" y="825200"/>
            <a:ext cx="8520600" cy="28083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BERT model is trained on financial news analysis dataset for predicting the sentiment of the news (positive, negative or neutral).</a:t>
            </a:r>
            <a:endParaRPr/>
          </a:p>
          <a:p>
            <a:pPr indent="-317500" lvl="0" marL="457200" rtl="0" algn="l">
              <a:lnSpc>
                <a:spcPct val="150000"/>
              </a:lnSpc>
              <a:spcBef>
                <a:spcPts val="0"/>
              </a:spcBef>
              <a:spcAft>
                <a:spcPts val="0"/>
              </a:spcAft>
              <a:buSzPts val="1400"/>
              <a:buChar char="●"/>
            </a:pPr>
            <a:r>
              <a:rPr lang="en"/>
              <a:t>Financial news dataset source: </a:t>
            </a:r>
            <a:r>
              <a:rPr lang="en" u="sng">
                <a:solidFill>
                  <a:schemeClr val="hlink"/>
                </a:solidFill>
                <a:hlinkClick r:id="rId3"/>
              </a:rPr>
              <a:t>https://www.kaggle.com/charlessamuel/financial-news-analysis-bert</a:t>
            </a:r>
            <a:endParaRPr/>
          </a:p>
          <a:p>
            <a:pPr indent="-317500" lvl="0" marL="457200" rtl="0" algn="l">
              <a:lnSpc>
                <a:spcPct val="150000"/>
              </a:lnSpc>
              <a:spcBef>
                <a:spcPts val="0"/>
              </a:spcBef>
              <a:spcAft>
                <a:spcPts val="0"/>
              </a:spcAft>
              <a:buSzPts val="1400"/>
              <a:buChar char="●"/>
            </a:pPr>
            <a:r>
              <a:rPr lang="en"/>
              <a:t>The dataset contains 4832 financial news headlines from retail investor’s perspective and its sentiment.</a:t>
            </a:r>
            <a:endParaRPr/>
          </a:p>
          <a:p>
            <a:pPr indent="0" lvl="0" marL="457200" rtl="0" algn="l">
              <a:lnSpc>
                <a:spcPct val="150000"/>
              </a:lnSpc>
              <a:spcBef>
                <a:spcPts val="0"/>
              </a:spcBef>
              <a:spcAft>
                <a:spcPts val="0"/>
              </a:spcAft>
              <a:buNone/>
            </a:pPr>
            <a:r>
              <a:t/>
            </a:r>
            <a:endParaRPr/>
          </a:p>
          <a:p>
            <a:pPr indent="0" lvl="0" marL="0" rtl="0" algn="l">
              <a:spcBef>
                <a:spcPts val="0"/>
              </a:spcBef>
              <a:spcAft>
                <a:spcPts val="0"/>
              </a:spcAft>
              <a:buNone/>
            </a:pPr>
            <a:r>
              <a:t/>
            </a:r>
            <a:endParaRPr/>
          </a:p>
        </p:txBody>
      </p:sp>
      <p:pic>
        <p:nvPicPr>
          <p:cNvPr id="80" name="Google Shape;80;p13"/>
          <p:cNvPicPr preferRelativeResize="0"/>
          <p:nvPr/>
        </p:nvPicPr>
        <p:blipFill>
          <a:blip r:embed="rId4">
            <a:alphaModFix/>
          </a:blip>
          <a:stretch>
            <a:fillRect/>
          </a:stretch>
        </p:blipFill>
        <p:spPr>
          <a:xfrm>
            <a:off x="2560650" y="2155475"/>
            <a:ext cx="3676650" cy="2647950"/>
          </a:xfrm>
          <a:prstGeom prst="rect">
            <a:avLst/>
          </a:prstGeom>
          <a:noFill/>
          <a:ln>
            <a:noFill/>
          </a:ln>
        </p:spPr>
      </p:pic>
      <p:sp>
        <p:nvSpPr>
          <p:cNvPr id="81" name="Google Shape;81;p13"/>
          <p:cNvSpPr txBox="1"/>
          <p:nvPr/>
        </p:nvSpPr>
        <p:spPr>
          <a:xfrm>
            <a:off x="2667300" y="4641900"/>
            <a:ext cx="4148100" cy="4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BERT model training and validation accuracies vs epochs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4"/>
          <p:cNvSpPr txBox="1"/>
          <p:nvPr>
            <p:ph type="title"/>
          </p:nvPr>
        </p:nvSpPr>
        <p:spPr>
          <a:xfrm>
            <a:off x="1031950" y="103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Stock Movement Prediction using BERT </a:t>
            </a:r>
            <a:endParaRPr>
              <a:solidFill>
                <a:srgbClr val="FFFFFF"/>
              </a:solidFill>
            </a:endParaRPr>
          </a:p>
        </p:txBody>
      </p:sp>
      <p:sp>
        <p:nvSpPr>
          <p:cNvPr id="87" name="Google Shape;87;p14"/>
          <p:cNvSpPr txBox="1"/>
          <p:nvPr>
            <p:ph idx="1" type="body"/>
          </p:nvPr>
        </p:nvSpPr>
        <p:spPr>
          <a:xfrm>
            <a:off x="311700" y="882225"/>
            <a:ext cx="8520600" cy="32229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a:t>For predicting the stock prices, we used Yahoo finance API that has opening and closing prices of the stocks for each date.</a:t>
            </a:r>
            <a:endParaRPr/>
          </a:p>
          <a:p>
            <a:pPr indent="-317500" lvl="0" marL="457200" rtl="0" algn="l">
              <a:lnSpc>
                <a:spcPct val="200000"/>
              </a:lnSpc>
              <a:spcBef>
                <a:spcPts val="0"/>
              </a:spcBef>
              <a:spcAft>
                <a:spcPts val="0"/>
              </a:spcAft>
              <a:buSzPts val="1400"/>
              <a:buChar char="●"/>
            </a:pPr>
            <a:r>
              <a:rPr lang="en"/>
              <a:t>We also scraped the Reddit news headlines for each day, predicted the sentiment using BERT and compared it with labels obtained from Yahoo finance. </a:t>
            </a:r>
            <a:endParaRPr/>
          </a:p>
        </p:txBody>
      </p:sp>
      <p:pic>
        <p:nvPicPr>
          <p:cNvPr id="88" name="Google Shape;88;p14"/>
          <p:cNvPicPr preferRelativeResize="0"/>
          <p:nvPr/>
        </p:nvPicPr>
        <p:blipFill>
          <a:blip r:embed="rId3">
            <a:alphaModFix/>
          </a:blip>
          <a:stretch>
            <a:fillRect/>
          </a:stretch>
        </p:blipFill>
        <p:spPr>
          <a:xfrm>
            <a:off x="2523525" y="2475500"/>
            <a:ext cx="3714750" cy="262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YU Master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