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6" r:id="rId2"/>
    <p:sldId id="257" r:id="rId3"/>
    <p:sldId id="259" r:id="rId4"/>
    <p:sldId id="260" r:id="rId5"/>
    <p:sldId id="258" r:id="rId6"/>
    <p:sldId id="261" r:id="rId7"/>
    <p:sldId id="262" r:id="rId8"/>
    <p:sldId id="263" r:id="rId9"/>
    <p:sldId id="264" r:id="rId10"/>
    <p:sldId id="265" r:id="rId1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p:cViewPr varScale="1">
        <p:scale>
          <a:sx n="85" d="100"/>
          <a:sy n="85" d="100"/>
        </p:scale>
        <p:origin x="882"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33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2413" y="3789363"/>
            <a:ext cx="6048375" cy="720725"/>
          </a:xfrm>
        </p:spPr>
        <p:txBody>
          <a:bodyPr/>
          <a:lstStyle>
            <a:lvl1pPr>
              <a:defRPr sz="3200" b="1"/>
            </a:lvl1pPr>
          </a:lstStyle>
          <a:p>
            <a:pPr lvl="0"/>
            <a:r>
              <a:rPr lang="ru-RU" noProof="0"/>
              <a:t>Click to edit Master title style</a:t>
            </a:r>
          </a:p>
        </p:txBody>
      </p:sp>
      <p:sp>
        <p:nvSpPr>
          <p:cNvPr id="5123" name="Rectangle 3"/>
          <p:cNvSpPr>
            <a:spLocks noGrp="1" noChangeArrowheads="1"/>
          </p:cNvSpPr>
          <p:nvPr>
            <p:ph type="subTitle" idx="1"/>
          </p:nvPr>
        </p:nvSpPr>
        <p:spPr>
          <a:xfrm>
            <a:off x="252413" y="4433888"/>
            <a:ext cx="6048375" cy="508000"/>
          </a:xfrm>
          <a:effectLst>
            <a:outerShdw dist="17961" dir="2700000" algn="ctr" rotWithShape="0">
              <a:schemeClr val="tx1"/>
            </a:outerShdw>
          </a:effectLst>
        </p:spPr>
        <p:txBody>
          <a:bodyPr/>
          <a:lstStyle>
            <a:lvl1pPr marL="0" indent="0">
              <a:buFontTx/>
              <a:buNone/>
              <a:defRPr sz="2400" b="1">
                <a:solidFill>
                  <a:schemeClr val="bg1"/>
                </a:solidFill>
              </a:defRPr>
            </a:lvl1pPr>
          </a:lstStyle>
          <a:p>
            <a:pPr lvl="0"/>
            <a:r>
              <a:rPr lang="ru-RU"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72288" y="688975"/>
            <a:ext cx="1947862" cy="583565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027113" y="688975"/>
            <a:ext cx="5692775" cy="58356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042988" y="1557338"/>
            <a:ext cx="3811587"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006975" y="1557338"/>
            <a:ext cx="3813175"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27113" y="688975"/>
            <a:ext cx="7648575" cy="50800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042988" y="1557338"/>
            <a:ext cx="7777162" cy="4967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bp.org/papers/Jaidka_email_article_clickthroughs.pdf" TargetMode="External"/><Relationship Id="rId2" Type="http://schemas.openxmlformats.org/officeDocument/2006/relationships/hyperlink" Target="https://github.com/shishir349/Analyzing-the-Email-Opening-Rat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7505" y="3429000"/>
            <a:ext cx="6121846" cy="1872208"/>
          </a:xfrm>
          <a:noFill/>
        </p:spPr>
        <p:txBody>
          <a:bodyPr/>
          <a:lstStyle/>
          <a:p>
            <a:pPr eaLnBrk="1" hangingPunct="1"/>
            <a:r>
              <a:rPr lang="en-IN" sz="2400" dirty="0">
                <a:solidFill>
                  <a:srgbClr val="FFC000"/>
                </a:solidFill>
              </a:rPr>
              <a:t>E</a:t>
            </a:r>
            <a:r>
              <a:rPr lang="en-US" sz="2400" dirty="0">
                <a:solidFill>
                  <a:srgbClr val="FFC000"/>
                </a:solidFill>
              </a:rPr>
              <a:t>MAIL OPEN RATE PREDICTION </a:t>
            </a:r>
            <a:br>
              <a:rPr lang="en-US" sz="2400" dirty="0">
                <a:solidFill>
                  <a:srgbClr val="FFC000"/>
                </a:solidFill>
              </a:rPr>
            </a:br>
            <a:r>
              <a:rPr lang="en-US" sz="2400" dirty="0">
                <a:solidFill>
                  <a:srgbClr val="FFC000"/>
                </a:solidFill>
              </a:rPr>
              <a:t>- USING MACHINE LEARNING</a:t>
            </a:r>
            <a:endParaRPr lang="uk-UA" sz="2400" dirty="0">
              <a:solidFill>
                <a:srgbClr val="FFC000"/>
              </a:solidFill>
            </a:endParaRPr>
          </a:p>
        </p:txBody>
      </p:sp>
      <p:sp>
        <p:nvSpPr>
          <p:cNvPr id="3" name="Subtitle 2">
            <a:extLst>
              <a:ext uri="{FF2B5EF4-FFF2-40B4-BE49-F238E27FC236}">
                <a16:creationId xmlns:a16="http://schemas.microsoft.com/office/drawing/2014/main" id="{1E1B9C9C-F7A7-B47A-A8AD-CD798B03FA94}"/>
              </a:ext>
            </a:extLst>
          </p:cNvPr>
          <p:cNvSpPr>
            <a:spLocks noGrp="1"/>
          </p:cNvSpPr>
          <p:nvPr>
            <p:ph type="subTitle" idx="1"/>
          </p:nvPr>
        </p:nvSpPr>
        <p:spPr/>
        <p:txBody>
          <a:bodyPr/>
          <a:lstStyle/>
          <a:p>
            <a:endParaRPr lang="en-IN" dirty="0"/>
          </a:p>
          <a:p>
            <a:endParaRPr lang="en-IN"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0A1BE-8335-C5C2-1F80-0AD9F163E7B3}"/>
              </a:ext>
            </a:extLst>
          </p:cNvPr>
          <p:cNvSpPr>
            <a:spLocks noGrp="1"/>
          </p:cNvSpPr>
          <p:nvPr>
            <p:ph idx="1"/>
          </p:nvPr>
        </p:nvSpPr>
        <p:spPr/>
        <p:txBody>
          <a:bodyPr/>
          <a:lstStyle/>
          <a:p>
            <a:endParaRPr lang="en-IN" dirty="0"/>
          </a:p>
          <a:p>
            <a:endParaRPr lang="en-US" dirty="0"/>
          </a:p>
          <a:p>
            <a:endParaRPr lang="en-US" dirty="0"/>
          </a:p>
          <a:p>
            <a:endParaRPr lang="en-US" dirty="0"/>
          </a:p>
          <a:p>
            <a:pPr marL="0" indent="0">
              <a:buNone/>
            </a:pPr>
            <a:r>
              <a:rPr lang="en-US" dirty="0"/>
              <a:t>                     </a:t>
            </a:r>
            <a:r>
              <a:rPr lang="en-US" sz="3600" i="1" dirty="0">
                <a:solidFill>
                  <a:srgbClr val="7030A0"/>
                </a:solidFill>
              </a:rPr>
              <a:t>THANKYOU….!</a:t>
            </a:r>
          </a:p>
          <a:p>
            <a:pPr marL="0" indent="0">
              <a:buNone/>
            </a:pPr>
            <a:endParaRPr lang="en-US" dirty="0"/>
          </a:p>
        </p:txBody>
      </p:sp>
    </p:spTree>
    <p:extLst>
      <p:ext uri="{BB962C8B-B14F-4D97-AF65-F5344CB8AC3E}">
        <p14:creationId xmlns:p14="http://schemas.microsoft.com/office/powerpoint/2010/main" val="110123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16013" y="619125"/>
            <a:ext cx="6480175" cy="649288"/>
          </a:xfrm>
        </p:spPr>
        <p:txBody>
          <a:bodyPr/>
          <a:lstStyle/>
          <a:p>
            <a:pPr eaLnBrk="1" hangingPunct="1"/>
            <a:r>
              <a:rPr lang="en-IN" b="1" dirty="0">
                <a:solidFill>
                  <a:srgbClr val="FF0000"/>
                </a:solidFill>
              </a:rPr>
              <a:t>INTRODUCTION </a:t>
            </a:r>
            <a:endParaRPr lang="uk-UA" b="1" dirty="0">
              <a:solidFill>
                <a:srgbClr val="FF0000"/>
              </a:solidFill>
            </a:endParaRPr>
          </a:p>
        </p:txBody>
      </p:sp>
      <p:sp>
        <p:nvSpPr>
          <p:cNvPr id="4099" name="Rectangle 3"/>
          <p:cNvSpPr>
            <a:spLocks noGrp="1" noChangeArrowheads="1"/>
          </p:cNvSpPr>
          <p:nvPr>
            <p:ph type="body" idx="1"/>
          </p:nvPr>
        </p:nvSpPr>
        <p:spPr>
          <a:xfrm>
            <a:off x="323528" y="1454434"/>
            <a:ext cx="7920880" cy="5070910"/>
          </a:xfrm>
        </p:spPr>
        <p:txBody>
          <a:bodyPr/>
          <a:lstStyle/>
          <a:p>
            <a:pPr eaLnBrk="1" hangingPunct="1">
              <a:lnSpc>
                <a:spcPct val="80000"/>
              </a:lnSpc>
            </a:pPr>
            <a:endParaRPr lang="en-US" sz="2000" dirty="0">
              <a:ea typeface="굴림" charset="-127"/>
            </a:endParaRPr>
          </a:p>
          <a:p>
            <a:pPr algn="l"/>
            <a:r>
              <a:rPr lang="en-US" sz="2000" b="1" i="0" dirty="0">
                <a:solidFill>
                  <a:srgbClr val="000000"/>
                </a:solidFill>
                <a:effectLst/>
                <a:latin typeface="Helvetica Neue"/>
              </a:rPr>
              <a:t>A good email open rate should be between 17-28%, depending on the industry you're in.</a:t>
            </a:r>
          </a:p>
          <a:p>
            <a:pPr algn="l"/>
            <a:endParaRPr lang="en-US" sz="2000" b="1" i="0" dirty="0">
              <a:solidFill>
                <a:srgbClr val="000000"/>
              </a:solidFill>
              <a:effectLst/>
              <a:latin typeface="Helvetica Neue"/>
            </a:endParaRPr>
          </a:p>
          <a:p>
            <a:pPr algn="l"/>
            <a:r>
              <a:rPr lang="en-US" sz="2000" b="1" i="0" dirty="0">
                <a:solidFill>
                  <a:srgbClr val="000000"/>
                </a:solidFill>
                <a:effectLst/>
                <a:latin typeface="Helvetica Neue"/>
              </a:rPr>
              <a:t>While knowing these numbers is a great starting point,</a:t>
            </a:r>
          </a:p>
          <a:p>
            <a:pPr algn="l"/>
            <a:endParaRPr lang="en-US" sz="2000" b="1" i="0" dirty="0">
              <a:solidFill>
                <a:srgbClr val="000000"/>
              </a:solidFill>
              <a:effectLst/>
              <a:latin typeface="Helvetica Neue"/>
            </a:endParaRPr>
          </a:p>
          <a:p>
            <a:pPr algn="l"/>
            <a:r>
              <a:rPr lang="en-US" sz="2000" b="1" i="0" dirty="0">
                <a:solidFill>
                  <a:srgbClr val="000000"/>
                </a:solidFill>
                <a:effectLst/>
                <a:latin typeface="Helvetica Neue"/>
              </a:rPr>
              <a:t>it's worth it to look into your specific industry averages and compare your metrics with those in your specific industry</a:t>
            </a:r>
          </a:p>
          <a:p>
            <a:pPr algn="l"/>
            <a:endParaRPr lang="en-US" sz="2000" b="1" i="0" dirty="0">
              <a:solidFill>
                <a:srgbClr val="000000"/>
              </a:solidFill>
              <a:effectLst/>
              <a:latin typeface="Helvetica Neue"/>
            </a:endParaRPr>
          </a:p>
          <a:p>
            <a:pPr marL="0" indent="0" eaLnBrk="1" hangingPunct="1">
              <a:lnSpc>
                <a:spcPct val="80000"/>
              </a:lnSpc>
              <a:buNone/>
            </a:pPr>
            <a:endParaRPr lang="uk-UA" sz="2000" dirty="0"/>
          </a:p>
        </p:txBody>
      </p:sp>
      <p:pic>
        <p:nvPicPr>
          <p:cNvPr id="2050" name="Picture 2" descr="What Is a Good Open Rate for Email Marketing? | Campaign Monitor">
            <a:extLst>
              <a:ext uri="{FF2B5EF4-FFF2-40B4-BE49-F238E27FC236}">
                <a16:creationId xmlns:a16="http://schemas.microsoft.com/office/drawing/2014/main" id="{64504607-7E48-869A-C118-5B2BE76DD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725143"/>
            <a:ext cx="5040560" cy="1513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20D7-73F2-00B5-AB2D-BA6A0D18B657}"/>
              </a:ext>
            </a:extLst>
          </p:cNvPr>
          <p:cNvSpPr>
            <a:spLocks noGrp="1"/>
          </p:cNvSpPr>
          <p:nvPr>
            <p:ph type="title"/>
          </p:nvPr>
        </p:nvSpPr>
        <p:spPr/>
        <p:txBody>
          <a:bodyPr/>
          <a:lstStyle/>
          <a:p>
            <a:r>
              <a:rPr lang="en-IN" dirty="0">
                <a:solidFill>
                  <a:srgbClr val="FF0000"/>
                </a:solidFill>
              </a:rPr>
              <a:t>MAIN OBJECTIVES </a:t>
            </a:r>
            <a:endParaRPr lang="en-US" dirty="0">
              <a:solidFill>
                <a:srgbClr val="FF0000"/>
              </a:solidFill>
            </a:endParaRPr>
          </a:p>
        </p:txBody>
      </p:sp>
      <p:sp>
        <p:nvSpPr>
          <p:cNvPr id="3" name="Content Placeholder 2">
            <a:extLst>
              <a:ext uri="{FF2B5EF4-FFF2-40B4-BE49-F238E27FC236}">
                <a16:creationId xmlns:a16="http://schemas.microsoft.com/office/drawing/2014/main" id="{83BC97FA-C9A0-DE6D-1C99-C6B517A7599C}"/>
              </a:ext>
            </a:extLst>
          </p:cNvPr>
          <p:cNvSpPr>
            <a:spLocks noGrp="1"/>
          </p:cNvSpPr>
          <p:nvPr>
            <p:ph idx="1"/>
          </p:nvPr>
        </p:nvSpPr>
        <p:spPr>
          <a:xfrm>
            <a:off x="395536" y="1556792"/>
            <a:ext cx="8408739" cy="5184576"/>
          </a:xfrm>
        </p:spPr>
        <p:txBody>
          <a:bodyPr/>
          <a:lstStyle/>
          <a:p>
            <a:pPr marL="0" indent="0" algn="l">
              <a:buNone/>
            </a:pPr>
            <a:r>
              <a:rPr lang="en-US" dirty="0"/>
              <a:t>● </a:t>
            </a:r>
            <a:r>
              <a:rPr lang="en-US" sz="2400" dirty="0"/>
              <a:t>Used for various business </a:t>
            </a:r>
            <a:r>
              <a:rPr lang="en-US" sz="2400" dirty="0" err="1"/>
              <a:t>compaigns</a:t>
            </a:r>
            <a:r>
              <a:rPr lang="en-US" sz="2400" dirty="0"/>
              <a:t> and other concerns</a:t>
            </a:r>
          </a:p>
          <a:p>
            <a:pPr marL="0" indent="0" algn="l">
              <a:buNone/>
            </a:pPr>
            <a:endParaRPr lang="en-US" sz="2400" dirty="0"/>
          </a:p>
          <a:p>
            <a:pPr marL="0" indent="0" algn="l">
              <a:buNone/>
            </a:pPr>
            <a:r>
              <a:rPr lang="en-US" sz="2400" dirty="0"/>
              <a:t>● The main objective is to create a machine learning model to characterize the mail and track the mail that is ignored; read; acknowledged by the reader.</a:t>
            </a:r>
          </a:p>
          <a:p>
            <a:pPr algn="l"/>
            <a:endParaRPr lang="en-US" sz="2400" dirty="0"/>
          </a:p>
          <a:p>
            <a:pPr marL="0" indent="0" algn="l">
              <a:buNone/>
            </a:pPr>
            <a:r>
              <a:rPr lang="en-US" sz="2400" dirty="0"/>
              <a:t>● In addition to the ML Model prediction, we also analyzed what all features can help us in getting the Email status to be not ignored by the customers</a:t>
            </a:r>
            <a:endParaRPr lang="en-IN" sz="2400" dirty="0"/>
          </a:p>
          <a:p>
            <a:pPr algn="l"/>
            <a:endParaRPr lang="en-US" dirty="0"/>
          </a:p>
        </p:txBody>
      </p:sp>
    </p:spTree>
    <p:extLst>
      <p:ext uri="{BB962C8B-B14F-4D97-AF65-F5344CB8AC3E}">
        <p14:creationId xmlns:p14="http://schemas.microsoft.com/office/powerpoint/2010/main" val="318110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69A9-4EFA-A059-712C-B334C416D6A1}"/>
              </a:ext>
            </a:extLst>
          </p:cNvPr>
          <p:cNvSpPr>
            <a:spLocks noGrp="1"/>
          </p:cNvSpPr>
          <p:nvPr>
            <p:ph type="title"/>
          </p:nvPr>
        </p:nvSpPr>
        <p:spPr/>
        <p:txBody>
          <a:bodyPr/>
          <a:lstStyle/>
          <a:p>
            <a:r>
              <a:rPr lang="en-IN" dirty="0">
                <a:solidFill>
                  <a:srgbClr val="FF0000"/>
                </a:solidFill>
              </a:rPr>
              <a:t>METHODOLOGY</a:t>
            </a:r>
            <a:endParaRPr lang="en-US" dirty="0">
              <a:solidFill>
                <a:srgbClr val="FF0000"/>
              </a:solidFill>
            </a:endParaRPr>
          </a:p>
        </p:txBody>
      </p:sp>
      <p:sp>
        <p:nvSpPr>
          <p:cNvPr id="5" name="Content Placeholder 4">
            <a:extLst>
              <a:ext uri="{FF2B5EF4-FFF2-40B4-BE49-F238E27FC236}">
                <a16:creationId xmlns:a16="http://schemas.microsoft.com/office/drawing/2014/main" id="{80A9D3C8-E64B-13ED-1465-A24817D2DFD9}"/>
              </a:ext>
            </a:extLst>
          </p:cNvPr>
          <p:cNvSpPr>
            <a:spLocks noGrp="1"/>
          </p:cNvSpPr>
          <p:nvPr>
            <p:ph idx="1"/>
          </p:nvPr>
        </p:nvSpPr>
        <p:spPr>
          <a:xfrm>
            <a:off x="467544" y="1557338"/>
            <a:ext cx="8352606" cy="4967287"/>
          </a:xfrm>
        </p:spPr>
        <p:txBody>
          <a:bodyPr/>
          <a:lstStyle/>
          <a:p>
            <a:r>
              <a:rPr lang="en-US" sz="2400" dirty="0"/>
              <a:t>A Machine Learning Methodology for Better Email Marketing </a:t>
            </a:r>
            <a:r>
              <a:rPr lang="en-US" sz="2400" dirty="0" err="1"/>
              <a:t>CampaignsSo</a:t>
            </a:r>
            <a:r>
              <a:rPr lang="en-US" sz="2400" dirty="0"/>
              <a:t> how do you build a machine learning algorithm to improve email marketing?  There are probably many ways, but in broad strokes I’m going to explain my methodology</a:t>
            </a:r>
            <a:r>
              <a:rPr lang="en-US" dirty="0"/>
              <a:t>. </a:t>
            </a:r>
          </a:p>
          <a:p>
            <a:endParaRPr lang="en-US" dirty="0"/>
          </a:p>
        </p:txBody>
      </p:sp>
      <p:pic>
        <p:nvPicPr>
          <p:cNvPr id="1026" name="Picture 2" descr="Machine learning approaches for the prediction of materials properties: APL  Materials: Vol 8, No 8">
            <a:extLst>
              <a:ext uri="{FF2B5EF4-FFF2-40B4-BE49-F238E27FC236}">
                <a16:creationId xmlns:a16="http://schemas.microsoft.com/office/drawing/2014/main" id="{79EEA353-3C6F-0702-9068-E199FA3CF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758889"/>
            <a:ext cx="6768752" cy="276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67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88913"/>
            <a:ext cx="6911975" cy="719137"/>
          </a:xfrm>
        </p:spPr>
        <p:txBody>
          <a:bodyPr/>
          <a:lstStyle/>
          <a:p>
            <a:pPr eaLnBrk="1" hangingPunct="1"/>
            <a:r>
              <a:rPr lang="en-IN" b="1" dirty="0">
                <a:solidFill>
                  <a:srgbClr val="000000"/>
                </a:solidFill>
              </a:rPr>
              <a:t>M</a:t>
            </a:r>
            <a:r>
              <a:rPr lang="en-US" b="1" dirty="0">
                <a:solidFill>
                  <a:srgbClr val="000000"/>
                </a:solidFill>
              </a:rPr>
              <a:t>ACHINE LEARNING MODEL</a:t>
            </a:r>
          </a:p>
        </p:txBody>
      </p:sp>
      <p:sp>
        <p:nvSpPr>
          <p:cNvPr id="5123" name="Rectangle 3"/>
          <p:cNvSpPr>
            <a:spLocks noGrp="1" noChangeArrowheads="1"/>
          </p:cNvSpPr>
          <p:nvPr>
            <p:ph type="body" idx="1"/>
          </p:nvPr>
        </p:nvSpPr>
        <p:spPr>
          <a:xfrm>
            <a:off x="1908175" y="982663"/>
            <a:ext cx="6911975" cy="5686425"/>
          </a:xfrm>
        </p:spPr>
        <p:txBody>
          <a:bodyPr/>
          <a:lstStyle/>
          <a:p>
            <a:pPr marL="0" indent="0" eaLnBrk="1" hangingPunct="1">
              <a:buNone/>
            </a:pPr>
            <a:r>
              <a:rPr lang="en-US" sz="2000" b="1" dirty="0">
                <a:solidFill>
                  <a:srgbClr val="000000"/>
                </a:solidFill>
              </a:rPr>
              <a:t>Decision Trees Regressor: </a:t>
            </a:r>
            <a:r>
              <a:rPr lang="en-US" sz="2000" dirty="0">
                <a:solidFill>
                  <a:srgbClr val="000000"/>
                </a:solidFill>
              </a:rPr>
              <a:t>Decision Trees are a non-parametric supervised learning method used for classification and regression. Decision Trees can perform multi-class classification on a dataset. </a:t>
            </a:r>
          </a:p>
          <a:p>
            <a:pPr marL="0" indent="0" eaLnBrk="1" hangingPunct="1">
              <a:buNone/>
            </a:pPr>
            <a:endParaRPr lang="en-US" sz="2000" dirty="0">
              <a:solidFill>
                <a:srgbClr val="000000"/>
              </a:solidFill>
            </a:endParaRPr>
          </a:p>
          <a:p>
            <a:pPr marL="0" indent="0" eaLnBrk="1" hangingPunct="1">
              <a:buNone/>
            </a:pPr>
            <a:r>
              <a:rPr lang="en-US" sz="2000" b="1" dirty="0" err="1">
                <a:solidFill>
                  <a:srgbClr val="000000"/>
                </a:solidFill>
              </a:rPr>
              <a:t>RandomforestRegressor</a:t>
            </a:r>
            <a:r>
              <a:rPr lang="en-US" sz="2000" b="1" dirty="0">
                <a:solidFill>
                  <a:srgbClr val="000000"/>
                </a:solidFill>
              </a:rPr>
              <a:t> : </a:t>
            </a:r>
            <a:r>
              <a:rPr lang="en-US" sz="2000" dirty="0">
                <a:solidFill>
                  <a:srgbClr val="000000"/>
                </a:solidFill>
              </a:rPr>
              <a:t>they  are an  ensemble Supervised Learning algorithm built on Decision trees. Random Forests are used for regression and classification tasks. The algorithm takes its name from the random selection of features.</a:t>
            </a:r>
          </a:p>
          <a:p>
            <a:pPr marL="0" indent="0" eaLnBrk="1" hangingPunct="1">
              <a:buNone/>
            </a:pPr>
            <a:endParaRPr lang="en-US" sz="2000" dirty="0">
              <a:solidFill>
                <a:srgbClr val="000000"/>
              </a:solidFill>
            </a:endParaRPr>
          </a:p>
          <a:p>
            <a:pPr marL="0" indent="0" eaLnBrk="1" hangingPunct="1">
              <a:buNone/>
            </a:pPr>
            <a:r>
              <a:rPr lang="en-US" sz="2000" dirty="0">
                <a:solidFill>
                  <a:srgbClr val="000000"/>
                </a:solidFill>
              </a:rPr>
              <a:t>The goal of my model was to predict how well an email would perform based solely on subject lines.  Many email clients already use Naïve Bayes algorithms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AB49-93F0-CFE0-1CCD-05B933A0C9F7}"/>
              </a:ext>
            </a:extLst>
          </p:cNvPr>
          <p:cNvSpPr>
            <a:spLocks noGrp="1"/>
          </p:cNvSpPr>
          <p:nvPr>
            <p:ph type="title"/>
          </p:nvPr>
        </p:nvSpPr>
        <p:spPr>
          <a:xfrm>
            <a:off x="539552" y="764704"/>
            <a:ext cx="7648575" cy="508000"/>
          </a:xfrm>
        </p:spPr>
        <p:txBody>
          <a:bodyPr/>
          <a:lstStyle/>
          <a:p>
            <a:r>
              <a:rPr lang="en-IN" sz="3200" dirty="0">
                <a:solidFill>
                  <a:srgbClr val="FF0000"/>
                </a:solidFill>
              </a:rPr>
              <a:t>VISUALIZATION OF MODEL FITTING</a:t>
            </a:r>
            <a:endParaRPr lang="en-US" sz="3200" dirty="0">
              <a:solidFill>
                <a:srgbClr val="FF0000"/>
              </a:solidFill>
            </a:endParaRPr>
          </a:p>
        </p:txBody>
      </p:sp>
      <p:pic>
        <p:nvPicPr>
          <p:cNvPr id="5" name="Content Placeholder 4">
            <a:extLst>
              <a:ext uri="{FF2B5EF4-FFF2-40B4-BE49-F238E27FC236}">
                <a16:creationId xmlns:a16="http://schemas.microsoft.com/office/drawing/2014/main" id="{DBC6CB88-8375-C91D-2D3A-3ABA3623AD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044" t="27770" r="12032"/>
          <a:stretch/>
        </p:blipFill>
        <p:spPr>
          <a:xfrm>
            <a:off x="539552" y="2132856"/>
            <a:ext cx="7648575" cy="4094384"/>
          </a:xfrm>
        </p:spPr>
      </p:pic>
    </p:spTree>
    <p:extLst>
      <p:ext uri="{BB962C8B-B14F-4D97-AF65-F5344CB8AC3E}">
        <p14:creationId xmlns:p14="http://schemas.microsoft.com/office/powerpoint/2010/main" val="269546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B17F-FBA8-6664-2326-DE05AE54359E}"/>
              </a:ext>
            </a:extLst>
          </p:cNvPr>
          <p:cNvSpPr>
            <a:spLocks noGrp="1"/>
          </p:cNvSpPr>
          <p:nvPr>
            <p:ph type="title"/>
          </p:nvPr>
        </p:nvSpPr>
        <p:spPr/>
        <p:txBody>
          <a:bodyPr/>
          <a:lstStyle/>
          <a:p>
            <a:r>
              <a:rPr lang="en-IN" dirty="0">
                <a:solidFill>
                  <a:srgbClr val="FF0000"/>
                </a:solidFill>
              </a:rPr>
              <a:t>CHALLENGES</a:t>
            </a:r>
            <a:endParaRPr lang="en-US" dirty="0">
              <a:solidFill>
                <a:srgbClr val="FF0000"/>
              </a:solidFill>
            </a:endParaRPr>
          </a:p>
        </p:txBody>
      </p:sp>
      <p:sp>
        <p:nvSpPr>
          <p:cNvPr id="3" name="Content Placeholder 2">
            <a:extLst>
              <a:ext uri="{FF2B5EF4-FFF2-40B4-BE49-F238E27FC236}">
                <a16:creationId xmlns:a16="http://schemas.microsoft.com/office/drawing/2014/main" id="{79D63084-D01B-0CFA-A4FD-8C8350F09DAA}"/>
              </a:ext>
            </a:extLst>
          </p:cNvPr>
          <p:cNvSpPr>
            <a:spLocks noGrp="1"/>
          </p:cNvSpPr>
          <p:nvPr>
            <p:ph idx="1"/>
          </p:nvPr>
        </p:nvSpPr>
        <p:spPr>
          <a:xfrm>
            <a:off x="467544" y="1557338"/>
            <a:ext cx="8352606" cy="5112022"/>
          </a:xfrm>
        </p:spPr>
        <p:txBody>
          <a:bodyPr/>
          <a:lstStyle/>
          <a:p>
            <a:pPr marL="0" indent="0">
              <a:buNone/>
            </a:pPr>
            <a:r>
              <a:rPr lang="en-US" dirty="0"/>
              <a:t>● </a:t>
            </a:r>
            <a:r>
              <a:rPr lang="en-US" sz="2400" dirty="0"/>
              <a:t>Choosing the appropriate technique to handle the imbalance in data was quite challenging as it was a tradeoff b/w information loss vs risk of overfitting.</a:t>
            </a:r>
          </a:p>
          <a:p>
            <a:pPr marL="0" indent="0">
              <a:buNone/>
            </a:pPr>
            <a:endParaRPr lang="en-US" sz="2400" dirty="0"/>
          </a:p>
          <a:p>
            <a:pPr marL="0" indent="0">
              <a:buNone/>
            </a:pPr>
            <a:r>
              <a:rPr lang="en-US" sz="2400" dirty="0"/>
              <a:t>● Overfitting was another major challenge during the modelling process.</a:t>
            </a:r>
          </a:p>
          <a:p>
            <a:pPr marL="0" indent="0">
              <a:buNone/>
            </a:pPr>
            <a:endParaRPr lang="en-US" sz="2400" dirty="0"/>
          </a:p>
          <a:p>
            <a:pPr marL="0" indent="0">
              <a:buNone/>
            </a:pPr>
            <a:r>
              <a:rPr lang="en-US" sz="2400" dirty="0"/>
              <a:t>● Understanding what features are most important and what features to </a:t>
            </a:r>
            <a:r>
              <a:rPr lang="en-US" sz="2400" dirty="0" err="1"/>
              <a:t>avoidwas</a:t>
            </a:r>
            <a:r>
              <a:rPr lang="en-US" sz="2400" dirty="0"/>
              <a:t> a difficult task.</a:t>
            </a:r>
          </a:p>
          <a:p>
            <a:pPr marL="0" indent="0">
              <a:buNone/>
            </a:pPr>
            <a:endParaRPr lang="en-US" sz="2400" dirty="0"/>
          </a:p>
          <a:p>
            <a:pPr marL="0" indent="0">
              <a:buNone/>
            </a:pPr>
            <a:r>
              <a:rPr lang="en-US" sz="2400" dirty="0"/>
              <a:t>● Decision making on missing value imputations and outlier treatment </a:t>
            </a:r>
            <a:r>
              <a:rPr lang="en-US" sz="2400" dirty="0" err="1"/>
              <a:t>wasquite</a:t>
            </a:r>
            <a:r>
              <a:rPr lang="en-US" sz="2400" dirty="0"/>
              <a:t> challenging as well.</a:t>
            </a:r>
          </a:p>
        </p:txBody>
      </p:sp>
    </p:spTree>
    <p:extLst>
      <p:ext uri="{BB962C8B-B14F-4D97-AF65-F5344CB8AC3E}">
        <p14:creationId xmlns:p14="http://schemas.microsoft.com/office/powerpoint/2010/main" val="323623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A859-E705-2056-58E8-7FF7988465F2}"/>
              </a:ext>
            </a:extLst>
          </p:cNvPr>
          <p:cNvSpPr>
            <a:spLocks noGrp="1"/>
          </p:cNvSpPr>
          <p:nvPr>
            <p:ph type="title"/>
          </p:nvPr>
        </p:nvSpPr>
        <p:spPr/>
        <p:txBody>
          <a:bodyPr/>
          <a:lstStyle/>
          <a:p>
            <a:r>
              <a:rPr lang="en-IN" dirty="0">
                <a:solidFill>
                  <a:srgbClr val="FF0000"/>
                </a:solidFill>
              </a:rPr>
              <a:t>CONCLUSION</a:t>
            </a:r>
            <a:endParaRPr lang="en-US" dirty="0">
              <a:solidFill>
                <a:srgbClr val="FF0000"/>
              </a:solidFill>
            </a:endParaRPr>
          </a:p>
        </p:txBody>
      </p:sp>
      <p:sp>
        <p:nvSpPr>
          <p:cNvPr id="3" name="Content Placeholder 2">
            <a:extLst>
              <a:ext uri="{FF2B5EF4-FFF2-40B4-BE49-F238E27FC236}">
                <a16:creationId xmlns:a16="http://schemas.microsoft.com/office/drawing/2014/main" id="{A080ADF0-1DC7-EA9E-332E-8AEA3EF7C9D2}"/>
              </a:ext>
            </a:extLst>
          </p:cNvPr>
          <p:cNvSpPr>
            <a:spLocks noGrp="1"/>
          </p:cNvSpPr>
          <p:nvPr>
            <p:ph idx="1"/>
          </p:nvPr>
        </p:nvSpPr>
        <p:spPr>
          <a:xfrm>
            <a:off x="683568" y="1557338"/>
            <a:ext cx="8136582" cy="4967287"/>
          </a:xfrm>
        </p:spPr>
        <p:txBody>
          <a:bodyPr/>
          <a:lstStyle/>
          <a:p>
            <a:r>
              <a:rPr lang="en-US" sz="2400" dirty="0"/>
              <a:t>The ratio of the </a:t>
            </a:r>
            <a:r>
              <a:rPr lang="en-US" sz="2400" dirty="0" err="1"/>
              <a:t>Email_Statuswas</a:t>
            </a:r>
            <a:r>
              <a:rPr lang="en-US" sz="2400" dirty="0"/>
              <a:t> the same irrespective of the demographic location or the time frame </a:t>
            </a:r>
            <a:r>
              <a:rPr lang="en-US" sz="2400" dirty="0" err="1"/>
              <a:t>theemails</a:t>
            </a:r>
            <a:r>
              <a:rPr lang="en-US" sz="2400" dirty="0"/>
              <a:t> were sent on.</a:t>
            </a:r>
          </a:p>
          <a:p>
            <a:endParaRPr lang="en-US" sz="2400" dirty="0"/>
          </a:p>
          <a:p>
            <a:pPr marL="0" indent="0">
              <a:lnSpc>
                <a:spcPct val="107000"/>
              </a:lnSpc>
              <a:spcBef>
                <a:spcPts val="930"/>
              </a:spcBef>
              <a:spcAft>
                <a:spcPts val="400"/>
              </a:spcAft>
              <a:buNone/>
            </a:pPr>
            <a:r>
              <a:rPr lang="en-IN" sz="1800" b="1" dirty="0">
                <a:solidFill>
                  <a:srgbClr val="FF0000"/>
                </a:solidFill>
                <a:effectLst/>
                <a:latin typeface="Helvetica" panose="020B0604020202020204" pitchFamily="34" charset="0"/>
              </a:rPr>
              <a:t>(</a:t>
            </a:r>
            <a:r>
              <a:rPr lang="en-IN" sz="1800" b="1" dirty="0" err="1">
                <a:solidFill>
                  <a:srgbClr val="FF0000"/>
                </a:solidFill>
                <a:effectLst/>
                <a:latin typeface="Helvetica" panose="020B0604020202020204" pitchFamily="34" charset="0"/>
              </a:rPr>
              <a:t>i</a:t>
            </a:r>
            <a:r>
              <a:rPr lang="en-IN" sz="1800" b="1" dirty="0">
                <a:solidFill>
                  <a:srgbClr val="FF0000"/>
                </a:solidFill>
                <a:effectLst/>
                <a:latin typeface="Helvetica" panose="020B0604020202020204" pitchFamily="34" charset="0"/>
              </a:rPr>
              <a:t>) </a:t>
            </a:r>
            <a:r>
              <a:rPr lang="en-IN" sz="1800" b="1" dirty="0">
                <a:solidFill>
                  <a:srgbClr val="000000"/>
                </a:solidFill>
                <a:effectLst/>
                <a:latin typeface="Helvetica" panose="020B0604020202020204" pitchFamily="34" charset="0"/>
              </a:rPr>
              <a:t>Use 6 to 10 words in your subject lines to get the best open rate.</a:t>
            </a:r>
            <a:endParaRPr lang="en-US" sz="1800" b="1" dirty="0">
              <a:effectLst/>
              <a:latin typeface="Calibri" panose="020F0502020204030204" pitchFamily="34" charset="0"/>
            </a:endParaRPr>
          </a:p>
          <a:p>
            <a:pPr marL="0" indent="0">
              <a:lnSpc>
                <a:spcPct val="107000"/>
              </a:lnSpc>
              <a:spcBef>
                <a:spcPts val="1860"/>
              </a:spcBef>
              <a:spcAft>
                <a:spcPts val="400"/>
              </a:spcAft>
              <a:buNone/>
            </a:pPr>
            <a:r>
              <a:rPr lang="en-IN" sz="1800" b="1" dirty="0">
                <a:solidFill>
                  <a:srgbClr val="FF0000"/>
                </a:solidFill>
                <a:effectLst/>
                <a:latin typeface="Helvetica" panose="020B0604020202020204" pitchFamily="34" charset="0"/>
              </a:rPr>
              <a:t>(ii) </a:t>
            </a:r>
            <a:r>
              <a:rPr lang="en-IN" sz="1800" b="1" dirty="0">
                <a:solidFill>
                  <a:srgbClr val="000000"/>
                </a:solidFill>
                <a:effectLst/>
                <a:latin typeface="Helvetica" panose="020B0604020202020204" pitchFamily="34" charset="0"/>
              </a:rPr>
              <a:t>Personalize subject lines with the reader's name.</a:t>
            </a:r>
            <a:endParaRPr lang="en-US" sz="1800" b="1" dirty="0">
              <a:effectLst/>
              <a:latin typeface="Calibri" panose="020F0502020204030204" pitchFamily="34" charset="0"/>
            </a:endParaRPr>
          </a:p>
          <a:p>
            <a:pPr marL="0" indent="0">
              <a:lnSpc>
                <a:spcPct val="107000"/>
              </a:lnSpc>
              <a:spcBef>
                <a:spcPts val="1860"/>
              </a:spcBef>
              <a:spcAft>
                <a:spcPts val="400"/>
              </a:spcAft>
              <a:buNone/>
            </a:pPr>
            <a:r>
              <a:rPr lang="en-IN" sz="1800" b="1" dirty="0">
                <a:solidFill>
                  <a:srgbClr val="FF0000"/>
                </a:solidFill>
                <a:effectLst/>
                <a:latin typeface="Helvetica" panose="020B0604020202020204" pitchFamily="34" charset="0"/>
              </a:rPr>
              <a:t>(iii)</a:t>
            </a:r>
            <a:r>
              <a:rPr lang="en-IN" sz="1800" b="1" dirty="0">
                <a:solidFill>
                  <a:srgbClr val="000000"/>
                </a:solidFill>
                <a:effectLst/>
                <a:latin typeface="Helvetica" panose="020B0604020202020204" pitchFamily="34" charset="0"/>
              </a:rPr>
              <a:t>Use a recognizable sender name.</a:t>
            </a:r>
            <a:endParaRPr lang="en-US" sz="1800" b="1" dirty="0">
              <a:effectLst/>
              <a:latin typeface="Calibri" panose="020F0502020204030204" pitchFamily="34" charset="0"/>
            </a:endParaRPr>
          </a:p>
          <a:p>
            <a:pPr marL="0" indent="0">
              <a:lnSpc>
                <a:spcPct val="107000"/>
              </a:lnSpc>
              <a:spcBef>
                <a:spcPts val="1860"/>
              </a:spcBef>
              <a:spcAft>
                <a:spcPts val="400"/>
              </a:spcAft>
              <a:buNone/>
            </a:pPr>
            <a:r>
              <a:rPr lang="en-IN" sz="1800" b="1" dirty="0">
                <a:solidFill>
                  <a:srgbClr val="FF0000"/>
                </a:solidFill>
                <a:effectLst/>
                <a:latin typeface="Helvetica" panose="020B0604020202020204" pitchFamily="34" charset="0"/>
              </a:rPr>
              <a:t>(iv) </a:t>
            </a:r>
            <a:r>
              <a:rPr lang="en-IN" sz="1800" b="1" dirty="0">
                <a:solidFill>
                  <a:srgbClr val="000000"/>
                </a:solidFill>
                <a:effectLst/>
                <a:latin typeface="Helvetica" panose="020B0604020202020204" pitchFamily="34" charset="0"/>
              </a:rPr>
              <a:t>Optimize your email campaigns for mobile .</a:t>
            </a:r>
            <a:endParaRPr lang="en-US" sz="1800" b="1" dirty="0">
              <a:effectLst/>
              <a:latin typeface="Calibri" panose="020F0502020204030204" pitchFamily="34" charset="0"/>
            </a:endParaRPr>
          </a:p>
          <a:p>
            <a:endParaRPr lang="en-US" sz="2400" dirty="0"/>
          </a:p>
        </p:txBody>
      </p:sp>
    </p:spTree>
    <p:extLst>
      <p:ext uri="{BB962C8B-B14F-4D97-AF65-F5344CB8AC3E}">
        <p14:creationId xmlns:p14="http://schemas.microsoft.com/office/powerpoint/2010/main" val="364662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5114-2BA6-C154-F47E-BF218479EE4E}"/>
              </a:ext>
            </a:extLst>
          </p:cNvPr>
          <p:cNvSpPr>
            <a:spLocks noGrp="1"/>
          </p:cNvSpPr>
          <p:nvPr>
            <p:ph type="title"/>
          </p:nvPr>
        </p:nvSpPr>
        <p:spPr/>
        <p:txBody>
          <a:bodyPr/>
          <a:lstStyle/>
          <a:p>
            <a:r>
              <a:rPr lang="en-IN" dirty="0"/>
              <a:t>WEB REFERENCES</a:t>
            </a:r>
            <a:endParaRPr lang="en-US" dirty="0"/>
          </a:p>
        </p:txBody>
      </p:sp>
      <p:sp>
        <p:nvSpPr>
          <p:cNvPr id="3" name="Content Placeholder 2">
            <a:extLst>
              <a:ext uri="{FF2B5EF4-FFF2-40B4-BE49-F238E27FC236}">
                <a16:creationId xmlns:a16="http://schemas.microsoft.com/office/drawing/2014/main" id="{F85CAC61-D3A8-02ED-E977-26749649416D}"/>
              </a:ext>
            </a:extLst>
          </p:cNvPr>
          <p:cNvSpPr>
            <a:spLocks noGrp="1"/>
          </p:cNvSpPr>
          <p:nvPr>
            <p:ph idx="1"/>
          </p:nvPr>
        </p:nvSpPr>
        <p:spPr/>
        <p:txBody>
          <a:bodyPr/>
          <a:lstStyle/>
          <a:p>
            <a:pPr marL="0" marR="448310" indent="0">
              <a:lnSpc>
                <a:spcPct val="115000"/>
              </a:lnSpc>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rPr>
              <a:t>[1] Douglas Aberdeen, </a:t>
            </a:r>
            <a:r>
              <a:rPr lang="en-IN" sz="1800" dirty="0" err="1">
                <a:solidFill>
                  <a:srgbClr val="000000"/>
                </a:solidFill>
                <a:effectLst/>
                <a:latin typeface="Times New Roman" panose="02020603050405020304" pitchFamily="18" charset="0"/>
                <a:ea typeface="Times New Roman" panose="02020603050405020304" pitchFamily="18" charset="0"/>
              </a:rPr>
              <a:t>Ondrej</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Pacovsky</a:t>
            </a:r>
            <a:r>
              <a:rPr lang="en-IN" sz="1800" dirty="0">
                <a:solidFill>
                  <a:srgbClr val="000000"/>
                </a:solidFill>
                <a:effectLst/>
                <a:latin typeface="Times New Roman" panose="02020603050405020304" pitchFamily="18" charset="0"/>
                <a:ea typeface="Times New Roman" panose="02020603050405020304" pitchFamily="18" charset="0"/>
              </a:rPr>
              <a:t>, and Andrew Slater. 2010. The learning behind </a:t>
            </a:r>
            <a:r>
              <a:rPr lang="en-IN" sz="1800" dirty="0" err="1">
                <a:solidFill>
                  <a:srgbClr val="000000"/>
                </a:solidFill>
                <a:effectLst/>
                <a:latin typeface="Times New Roman" panose="02020603050405020304" pitchFamily="18" charset="0"/>
                <a:ea typeface="Times New Roman" panose="02020603050405020304" pitchFamily="18" charset="0"/>
              </a:rPr>
              <a:t>gmail</a:t>
            </a:r>
            <a:r>
              <a:rPr lang="en-IN" sz="1800" dirty="0">
                <a:solidFill>
                  <a:srgbClr val="000000"/>
                </a:solidFill>
                <a:effectLst/>
                <a:latin typeface="Times New Roman" panose="02020603050405020304" pitchFamily="18" charset="0"/>
                <a:ea typeface="Times New Roman" panose="02020603050405020304" pitchFamily="18" charset="0"/>
              </a:rPr>
              <a:t> priority inbox. In LCCC: NIPS 2010 Workshop on Learning on Cores, Clusters and Clouds. </a:t>
            </a:r>
            <a:endParaRPr lang="en-US" sz="1800" dirty="0">
              <a:effectLst/>
              <a:latin typeface="Calibri" panose="020F0502020204030204" pitchFamily="34" charset="0"/>
              <a:ea typeface="Calibri" panose="020F0502020204030204" pitchFamily="34" charset="0"/>
            </a:endParaRPr>
          </a:p>
          <a:p>
            <a:pPr marL="0" marR="448310" indent="0">
              <a:lnSpc>
                <a:spcPct val="115000"/>
              </a:lnSpc>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rPr>
              <a:t>[2] Raju Balakrishnan and Rajesh Parekh. 2014. Learning to predict subject-line opens for large-scale email marketing. In Big Data (Big Data), 2014 IEEE International Conference on. IEEE, 579–584. </a:t>
            </a:r>
          </a:p>
          <a:p>
            <a:pPr marL="0" indent="0">
              <a:lnSpc>
                <a:spcPct val="150000"/>
              </a:lnSpc>
              <a:spcBef>
                <a:spcPts val="1200"/>
              </a:spcBef>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rPr>
              <a:t>[3] </a:t>
            </a:r>
            <a:r>
              <a:rPr lang="en-IN" sz="1800" u="sng" dirty="0">
                <a:solidFill>
                  <a:srgbClr val="002060"/>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https://github.com/shishir349/Analyzing-the-Email-Opening-Rates</a:t>
            </a:r>
            <a:r>
              <a:rPr lang="en-IN"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[4] </a:t>
            </a:r>
            <a:r>
              <a:rPr lang="en-IN" sz="1800" u="sng" dirty="0">
                <a:solidFill>
                  <a:srgbClr val="002060"/>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http://wwbp.org/papers/Jaidka_email_article_clickthroughs.pdf</a:t>
            </a:r>
            <a:endParaRPr lang="en-US" sz="1800" dirty="0">
              <a:solidFill>
                <a:srgbClr val="00206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739766080"/>
      </p:ext>
    </p:extLst>
  </p:cSld>
  <p:clrMapOvr>
    <a:masterClrMapping/>
  </p:clrMapOvr>
</p:sld>
</file>

<file path=ppt/theme/theme1.xml><?xml version="1.0" encoding="utf-8"?>
<a:theme xmlns:a="http://schemas.openxmlformats.org/drawingml/2006/main" name="template">
  <a:themeElements>
    <a:clrScheme name="template 5">
      <a:dk1>
        <a:srgbClr val="4D4D4D"/>
      </a:dk1>
      <a:lt1>
        <a:srgbClr val="FFFFFF"/>
      </a:lt1>
      <a:dk2>
        <a:srgbClr val="4D4D4D"/>
      </a:dk2>
      <a:lt2>
        <a:srgbClr val="194737"/>
      </a:lt2>
      <a:accent1>
        <a:srgbClr val="369875"/>
      </a:accent1>
      <a:accent2>
        <a:srgbClr val="418F77"/>
      </a:accent2>
      <a:accent3>
        <a:srgbClr val="FFFFFF"/>
      </a:accent3>
      <a:accent4>
        <a:srgbClr val="404040"/>
      </a:accent4>
      <a:accent5>
        <a:srgbClr val="AECABD"/>
      </a:accent5>
      <a:accent6>
        <a:srgbClr val="3A816B"/>
      </a:accent6>
      <a:hlink>
        <a:srgbClr val="7DC0B1"/>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5AABD0"/>
        </a:lt2>
        <a:accent1>
          <a:srgbClr val="BFE1EB"/>
        </a:accent1>
        <a:accent2>
          <a:srgbClr val="86CBE0"/>
        </a:accent2>
        <a:accent3>
          <a:srgbClr val="FFFFFF"/>
        </a:accent3>
        <a:accent4>
          <a:srgbClr val="404040"/>
        </a:accent4>
        <a:accent5>
          <a:srgbClr val="DCEEF3"/>
        </a:accent5>
        <a:accent6>
          <a:srgbClr val="79B8CB"/>
        </a:accent6>
        <a:hlink>
          <a:srgbClr val="88D5F8"/>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1C6E9B"/>
        </a:lt2>
        <a:accent1>
          <a:srgbClr val="64B7E4"/>
        </a:accent1>
        <a:accent2>
          <a:srgbClr val="2E97CF"/>
        </a:accent2>
        <a:accent3>
          <a:srgbClr val="FFFFFF"/>
        </a:accent3>
        <a:accent4>
          <a:srgbClr val="404040"/>
        </a:accent4>
        <a:accent5>
          <a:srgbClr val="B8D8EF"/>
        </a:accent5>
        <a:accent6>
          <a:srgbClr val="2988BB"/>
        </a:accent6>
        <a:hlink>
          <a:srgbClr val="A8E1FA"/>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27F9C"/>
        </a:lt2>
        <a:accent1>
          <a:srgbClr val="096D99"/>
        </a:accent1>
        <a:accent2>
          <a:srgbClr val="88C4DD"/>
        </a:accent2>
        <a:accent3>
          <a:srgbClr val="FFFFFF"/>
        </a:accent3>
        <a:accent4>
          <a:srgbClr val="404040"/>
        </a:accent4>
        <a:accent5>
          <a:srgbClr val="AABACA"/>
        </a:accent5>
        <a:accent6>
          <a:srgbClr val="7BB1C8"/>
        </a:accent6>
        <a:hlink>
          <a:srgbClr val="46A1CB"/>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6B76"/>
        </a:lt2>
        <a:accent1>
          <a:srgbClr val="2E8D99"/>
        </a:accent1>
        <a:accent2>
          <a:srgbClr val="CCAF44"/>
        </a:accent2>
        <a:accent3>
          <a:srgbClr val="FFFFFF"/>
        </a:accent3>
        <a:accent4>
          <a:srgbClr val="404040"/>
        </a:accent4>
        <a:accent5>
          <a:srgbClr val="ADC5CA"/>
        </a:accent5>
        <a:accent6>
          <a:srgbClr val="B99E3D"/>
        </a:accent6>
        <a:hlink>
          <a:srgbClr val="3CB6C4"/>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194737"/>
        </a:lt2>
        <a:accent1>
          <a:srgbClr val="369875"/>
        </a:accent1>
        <a:accent2>
          <a:srgbClr val="418F77"/>
        </a:accent2>
        <a:accent3>
          <a:srgbClr val="FFFFFF"/>
        </a:accent3>
        <a:accent4>
          <a:srgbClr val="404040"/>
        </a:accent4>
        <a:accent5>
          <a:srgbClr val="AECABD"/>
        </a:accent5>
        <a:accent6>
          <a:srgbClr val="3A816B"/>
        </a:accent6>
        <a:hlink>
          <a:srgbClr val="7DC0B1"/>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3915257F-F904-419F-988E-E19F4735BFC0}" vid="{F0392814-5D03-46A9-B4DB-3A9CDA6DBECF}"/>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TotalTime>
  <Words>527</Words>
  <Application>Microsoft Office PowerPoint</Application>
  <PresentationFormat>On-screen Show (4:3)</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vt:lpstr>
      <vt:lpstr>Helvetica Neue</vt:lpstr>
      <vt:lpstr>Times New Roman</vt:lpstr>
      <vt:lpstr>template</vt:lpstr>
      <vt:lpstr>EMAIL OPEN RATE PREDICTION  - USING MACHINE LEARNING</vt:lpstr>
      <vt:lpstr>INTRODUCTION </vt:lpstr>
      <vt:lpstr>MAIN OBJECTIVES </vt:lpstr>
      <vt:lpstr>METHODOLOGY</vt:lpstr>
      <vt:lpstr>MACHINE LEARNING MODEL</vt:lpstr>
      <vt:lpstr>VISUALIZATION OF MODEL FITTING</vt:lpstr>
      <vt:lpstr>CHALLENGES</vt:lpstr>
      <vt:lpstr>CONCLUSION</vt:lpstr>
      <vt:lpstr>WEB REFERENCES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VIJAYKUMAR   D</cp:lastModifiedBy>
  <cp:revision>44</cp:revision>
  <dcterms:created xsi:type="dcterms:W3CDTF">2005-12-15T13:44:20Z</dcterms:created>
  <dcterms:modified xsi:type="dcterms:W3CDTF">2022-08-04T16:17:10Z</dcterms:modified>
</cp:coreProperties>
</file>