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82" autoAdjust="0"/>
  </p:normalViewPr>
  <p:slideViewPr>
    <p:cSldViewPr>
      <p:cViewPr varScale="1">
        <p:scale>
          <a:sx n="60" d="100"/>
          <a:sy n="60" d="100"/>
        </p:scale>
        <p:origin x="3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SATHYA%20NARAYANAN%20NM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'[SATHYA NARAYANAN NM (2).xlsx]Sheet1'!$D$2</c:f>
              <c:strCache>
                <c:ptCount val="1"/>
                <c:pt idx="0">
                  <c:v>PROFIT/LOSS</c:v>
                </c:pt>
              </c:strCache>
            </c:strRef>
          </c:tx>
          <c:trendline>
            <c:trendlineType val="linear"/>
            <c:dispRSqr val="0"/>
            <c:dispEq val="0"/>
          </c:trendline>
          <c:val>
            <c:numRef>
              <c:f>'[SATHYA NARAYANAN NM (2).xlsx]Sheet1'!$D$3:$D$42</c:f>
              <c:numCache>
                <c:formatCode>General</c:formatCode>
                <c:ptCount val="40"/>
                <c:pt idx="0">
                  <c:v>66865.49</c:v>
                </c:pt>
                <c:pt idx="1">
                  <c:v>58935.92</c:v>
                </c:pt>
                <c:pt idx="2">
                  <c:v>40753.54</c:v>
                </c:pt>
                <c:pt idx="3">
                  <c:v>106775.14</c:v>
                </c:pt>
                <c:pt idx="4">
                  <c:v>63555.73</c:v>
                </c:pt>
                <c:pt idx="5">
                  <c:v>102934.09</c:v>
                </c:pt>
                <c:pt idx="6">
                  <c:v>57419.35</c:v>
                </c:pt>
                <c:pt idx="7">
                  <c:v>31042.51</c:v>
                </c:pt>
                <c:pt idx="8">
                  <c:v>80169.42</c:v>
                </c:pt>
                <c:pt idx="9">
                  <c:v>38438.24</c:v>
                </c:pt>
                <c:pt idx="10">
                  <c:v>69057.32</c:v>
                </c:pt>
                <c:pt idx="11">
                  <c:v>50855.53</c:v>
                </c:pt>
                <c:pt idx="12">
                  <c:v>63705.4</c:v>
                </c:pt>
                <c:pt idx="13">
                  <c:v>59666.0</c:v>
                </c:pt>
                <c:pt idx="14">
                  <c:v>31172.77</c:v>
                </c:pt>
                <c:pt idx="15">
                  <c:v>84762.76</c:v>
                </c:pt>
                <c:pt idx="16">
                  <c:v>68860.4</c:v>
                </c:pt>
                <c:pt idx="17">
                  <c:v>83396.5</c:v>
                </c:pt>
                <c:pt idx="18">
                  <c:v>116767.63</c:v>
                </c:pt>
                <c:pt idx="19">
                  <c:v>86556.96</c:v>
                </c:pt>
                <c:pt idx="20">
                  <c:v>35943.62</c:v>
                </c:pt>
                <c:pt idx="21">
                  <c:v>58566.0</c:v>
                </c:pt>
                <c:pt idx="22">
                  <c:v>51165.37</c:v>
                </c:pt>
                <c:pt idx="23">
                  <c:v>99448.78</c:v>
                </c:pt>
                <c:pt idx="24">
                  <c:v>114465.93</c:v>
                </c:pt>
                <c:pt idx="25">
                  <c:v>39700.82</c:v>
                </c:pt>
                <c:pt idx="26">
                  <c:v>37362.3</c:v>
                </c:pt>
                <c:pt idx="27">
                  <c:v>67818.14</c:v>
                </c:pt>
                <c:pt idx="28">
                  <c:v>59434.18</c:v>
                </c:pt>
                <c:pt idx="29">
                  <c:v>72876.91</c:v>
                </c:pt>
                <c:pt idx="30">
                  <c:v>44403.77</c:v>
                </c:pt>
                <c:pt idx="31">
                  <c:v>65699.02</c:v>
                </c:pt>
                <c:pt idx="32">
                  <c:v>85918.61</c:v>
                </c:pt>
                <c:pt idx="33">
                  <c:v>85455.53</c:v>
                </c:pt>
                <c:pt idx="34">
                  <c:v>28481.16</c:v>
                </c:pt>
                <c:pt idx="35">
                  <c:v>67957.9</c:v>
                </c:pt>
                <c:pt idx="36">
                  <c:v>79567.69</c:v>
                </c:pt>
                <c:pt idx="37">
                  <c:v>53949.26</c:v>
                </c:pt>
                <c:pt idx="38">
                  <c:v>83191.95</c:v>
                </c:pt>
                <c:pt idx="39">
                  <c:v>113747.56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6680640"/>
        <c:axId val="1846681184"/>
      </c:lineChart>
      <c:catAx>
        <c:axId val="18466806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846681184"/>
        <c:crosses val="autoZero"/>
        <c:auto val="1"/>
        <c:lblAlgn val="ctr"/>
        <c:lblOffset val="100"/>
        <c:noMultiLvlLbl val="0"/>
      </c:catAx>
      <c:valAx>
        <c:axId val="1846681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46680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pattFill prst="pct5">
      <a:fgClr>
        <a:schemeClr val="accent1"/>
      </a:fgClr>
      <a:bgClr>
        <a:schemeClr val="bg1"/>
      </a:bgClr>
    </a:pattFill>
  </c:sp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3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5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25" name="Group 7"/>
          <p:cNvGrpSpPr/>
          <p:nvPr/>
        </p:nvGrpSpPr>
        <p:grpSpPr>
          <a:xfrm>
            <a:off x="1194101" y="2887530"/>
            <a:ext cx="6779110" cy="853440"/>
            <a:chOff x="1172584" y="1381459"/>
            <a:chExt cx="6779110" cy="853440"/>
          </a:xfrm>
          <a:effectLst>
            <a:outerShdw blurRad="38100" dir="16200000" dist="12700" rotWithShape="0">
              <a:prstClr val="black">
                <a:alpha val="30000"/>
              </a:prstClr>
            </a:outerShdw>
          </a:effectLst>
        </p:grpSpPr>
        <p:sp>
          <p:nvSpPr>
            <p:cNvPr id="1048585" name="TextBox 8"/>
            <p:cNvSpPr txBox="1"/>
            <p:nvPr/>
          </p:nvSpPr>
          <p:spPr>
            <a:xfrm>
              <a:off x="4147073" y="1381459"/>
              <a:ext cx="525780" cy="8534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algn="ctr" blurRad="34925" dir="14400000" dist="12700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dirty="0" sz="5400" lang="en-US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algn="ctr" blurRad="34925" dir="14400000" dist="12700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314572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0"/>
            <p:cNvCxnSpPr>
              <a:cxnSpLocks/>
            </p:cNvCxnSpPr>
            <p:nvPr/>
          </p:nvCxnSpPr>
          <p:spPr>
            <a:xfrm rot="10800000">
              <a:off x="4831976" y="192293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r="14220000" dist="127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  <a:effectLst>
                  <a:outerShdw blurRad="34925" dir="14400000" dist="127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52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43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6" name="Straight Connector 15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16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49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048631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flipH="1" flipV="1">
              <a:off x="1815339" y="1924709"/>
              <a:ext cx="2468880" cy="2505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3"/>
            <p:cNvCxnSpPr>
              <a:cxnSpLocks/>
            </p:cNvCxnSpPr>
            <p:nvPr/>
          </p:nvCxnSpPr>
          <p:spPr>
            <a:xfrm rot="10800000">
              <a:off x="4826613" y="1927417"/>
              <a:ext cx="2468880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2">
        <a:schemeClr val="bg1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048596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33" name="Group 11"/>
          <p:cNvGrpSpPr/>
          <p:nvPr/>
        </p:nvGrpSpPr>
        <p:grpSpPr>
          <a:xfrm>
            <a:off x="1172584" y="1392217"/>
            <a:ext cx="6779110" cy="853440"/>
            <a:chOff x="1172584" y="1381459"/>
            <a:chExt cx="6779110" cy="853440"/>
          </a:xfrm>
        </p:grpSpPr>
        <p:sp>
          <p:nvSpPr>
            <p:cNvPr id="1048597" name="TextBox 12"/>
            <p:cNvSpPr txBox="1"/>
            <p:nvPr/>
          </p:nvSpPr>
          <p:spPr>
            <a:xfrm>
              <a:off x="4147073" y="1381459"/>
              <a:ext cx="525780" cy="8534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0" name="Straight Connector 13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4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1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grpSp>
        <p:nvGrpSpPr>
          <p:cNvPr id="54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1048644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10"/>
            <p:cNvCxnSpPr>
              <a:cxnSpLocks/>
            </p:cNvCxnSpPr>
            <p:nvPr/>
          </p:nvCxnSpPr>
          <p:spPr>
            <a:xfrm rot="10800000">
              <a:off x="4831976" y="1927412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baseline="0" b="0" cap="none" sz="5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048653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grpSp>
        <p:nvGrpSpPr>
          <p:cNvPr id="56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5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0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55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58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65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2" name="Straight Connector 16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Straight Connector 17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47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25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2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algn="tl" blurRad="65000" dir="12900000" dist="50800" kx="195000" ky="145000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0"/>
            <a:ext cx="9144000" cy="6858000"/>
          </a:xfrm>
          <a:prstGeom prst="rect"/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365760" latinLnBrk="0" marL="365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365760" latinLnBrk="0" marL="777240" rtl="0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365760" latinLnBrk="0" marL="11430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320040" latinLnBrk="0" marL="1508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320040" latinLnBrk="0" marL="18288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74320" latinLnBrk="0" marL="214884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74320" latinLnBrk="0" marL="246888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74320" latinLnBrk="0" marL="278892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74320" latinLnBrk="0" marL="310896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183341" y="1412776"/>
            <a:ext cx="6777318" cy="1731982"/>
          </a:xfrm>
        </p:spPr>
        <p:txBody>
          <a:bodyPr/>
          <a:p>
            <a:r>
              <a:rPr dirty="0" lang="en-US" smtClean="0"/>
              <a:t/>
            </a:r>
            <a:br>
              <a:rPr dirty="0" lang="en-US" smtClean="0"/>
            </a:br>
            <a:r>
              <a:rPr dirty="0" sz="4800" lang="en-US" smtClean="0"/>
              <a:t>EMPLOYEE DATA ANALYSIS USING EXCEL </a:t>
            </a:r>
            <a:endParaRPr dirty="0" sz="4800"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484796" y="3717032"/>
            <a:ext cx="6400800" cy="1752600"/>
          </a:xfrm>
        </p:spPr>
        <p:txBody>
          <a:bodyPr>
            <a:normAutofit/>
          </a:bodyPr>
          <a:p>
            <a:r>
              <a:rPr dirty="0" lang="en-US" smtClean="0"/>
              <a:t>NAME : </a:t>
            </a:r>
            <a:r>
              <a:rPr altLang="en-GB" dirty="0" lang="en-US" smtClean="0"/>
              <a:t> </a:t>
            </a:r>
            <a:r>
              <a:rPr altLang="en-GB" dirty="0" lang="en-US" smtClean="0"/>
              <a:t>V</a:t>
            </a:r>
            <a:r>
              <a:rPr altLang="en-GB" dirty="0" lang="en-US" smtClean="0"/>
              <a:t>.</a:t>
            </a:r>
            <a:r>
              <a:rPr altLang="en-GB" dirty="0" lang="en-US" smtClean="0"/>
              <a:t>V</a:t>
            </a:r>
            <a:r>
              <a:rPr altLang="en-GB" dirty="0" lang="en-US" smtClean="0"/>
              <a:t>I</a:t>
            </a:r>
            <a:r>
              <a:rPr altLang="en-GB" dirty="0" lang="en-US" smtClean="0"/>
              <a:t>J</a:t>
            </a:r>
            <a:r>
              <a:rPr altLang="en-GB" dirty="0" lang="en-US" smtClean="0"/>
              <a:t>A</a:t>
            </a:r>
            <a:r>
              <a:rPr altLang="en-GB" dirty="0" lang="en-US" smtClean="0"/>
              <a:t>Y</a:t>
            </a:r>
            <a:r>
              <a:rPr altLang="en-GB" dirty="0" lang="en-US" smtClean="0"/>
              <a:t>A</a:t>
            </a:r>
            <a:r>
              <a:rPr altLang="en-GB" dirty="0" lang="en-US" smtClean="0"/>
              <a:t> </a:t>
            </a:r>
            <a:r>
              <a:rPr altLang="en-GB" dirty="0" lang="en-US" smtClean="0"/>
              <a:t>L</a:t>
            </a:r>
            <a:r>
              <a:rPr altLang="en-GB" dirty="0" lang="en-US" smtClean="0"/>
              <a:t>A</a:t>
            </a:r>
            <a:r>
              <a:rPr altLang="en-GB" dirty="0" lang="en-US" smtClean="0"/>
              <a:t>K</a:t>
            </a:r>
            <a:r>
              <a:rPr altLang="en-GB" dirty="0" lang="en-US" smtClean="0"/>
              <a:t>S</a:t>
            </a:r>
            <a:r>
              <a:rPr altLang="en-GB" dirty="0" lang="en-US" smtClean="0"/>
              <a:t>HMI </a:t>
            </a:r>
            <a:endParaRPr altLang="en-US" lang="zh-CN"/>
          </a:p>
          <a:p>
            <a:r>
              <a:rPr altLang="en-GB" dirty="0" lang="en-US" smtClean="0"/>
              <a:t>R</a:t>
            </a:r>
            <a:r>
              <a:rPr altLang="en-GB" dirty="0" lang="en-US" smtClean="0"/>
              <a:t>E</a:t>
            </a:r>
            <a:r>
              <a:rPr altLang="en-GB" dirty="0" lang="en-US" smtClean="0"/>
              <a:t>S</a:t>
            </a:r>
            <a:r>
              <a:rPr altLang="en-GB" dirty="0" lang="en-US" smtClean="0"/>
              <a:t>I</a:t>
            </a:r>
            <a:r>
              <a:rPr altLang="en-GB" dirty="0" lang="en-US" smtClean="0"/>
              <a:t>G</a:t>
            </a:r>
            <a:r>
              <a:rPr altLang="en-GB" dirty="0" lang="en-US" smtClean="0"/>
              <a:t>T</a:t>
            </a:r>
            <a:r>
              <a:rPr altLang="en-GB" dirty="0" lang="en-US" smtClean="0"/>
              <a:t>E</a:t>
            </a:r>
            <a:r>
              <a:rPr altLang="en-GB" dirty="0" lang="en-US" smtClean="0"/>
              <a:t>R</a:t>
            </a:r>
            <a:r>
              <a:rPr altLang="en-GB" dirty="0" lang="en-US" smtClean="0"/>
              <a:t> </a:t>
            </a:r>
            <a:r>
              <a:rPr altLang="en-GB" dirty="0" lang="en-US" smtClean="0"/>
              <a:t>N</a:t>
            </a:r>
            <a:r>
              <a:rPr altLang="en-GB" dirty="0" lang="en-US" smtClean="0"/>
              <a:t>O</a:t>
            </a:r>
            <a:r>
              <a:rPr altLang="en-GB" dirty="0" lang="en-US" smtClean="0"/>
              <a:t> </a:t>
            </a:r>
            <a:r>
              <a:rPr altLang="en-GB" dirty="0" lang="en-US" smtClean="0"/>
              <a:t>:</a:t>
            </a:r>
            <a:r>
              <a:rPr altLang="en-GB" dirty="0" lang="en-US" smtClean="0"/>
              <a:t> </a:t>
            </a:r>
            <a:r>
              <a:rPr altLang="en-GB" dirty="0" lang="en-US" smtClean="0"/>
              <a:t>3</a:t>
            </a:r>
            <a:r>
              <a:rPr altLang="en-GB" dirty="0" lang="en-US" smtClean="0"/>
              <a:t>1</a:t>
            </a:r>
            <a:r>
              <a:rPr altLang="en-GB" dirty="0" lang="en-US" smtClean="0"/>
              <a:t>2</a:t>
            </a:r>
            <a:r>
              <a:rPr altLang="en-GB" dirty="0" lang="en-US" smtClean="0"/>
              <a:t>2</a:t>
            </a:r>
            <a:r>
              <a:rPr altLang="en-GB" dirty="0" lang="en-US" smtClean="0"/>
              <a:t>1</a:t>
            </a:r>
            <a:r>
              <a:rPr altLang="en-GB" dirty="0" lang="en-US" smtClean="0"/>
              <a:t>9</a:t>
            </a:r>
            <a:r>
              <a:rPr altLang="en-GB" dirty="0" lang="en-US" smtClean="0"/>
              <a:t>4</a:t>
            </a:r>
            <a:r>
              <a:rPr altLang="en-GB" dirty="0" lang="en-US" smtClean="0"/>
              <a:t>8</a:t>
            </a:r>
            <a:r>
              <a:rPr altLang="en-GB" dirty="0" lang="en-US" smtClean="0"/>
              <a:t>1</a:t>
            </a:r>
            <a:endParaRPr altLang="en-US" lang="zh-CN"/>
          </a:p>
          <a:p>
            <a:r>
              <a:rPr altLang="en-GB" dirty="0" lang="en-US" smtClean="0"/>
              <a:t>D</a:t>
            </a:r>
            <a:r>
              <a:rPr altLang="en-GB" dirty="0" lang="en-US" smtClean="0"/>
              <a:t>E</a:t>
            </a:r>
            <a:r>
              <a:rPr altLang="en-GB" dirty="0" lang="en-US" smtClean="0"/>
              <a:t>P</a:t>
            </a:r>
            <a:r>
              <a:rPr altLang="en-GB" dirty="0" lang="en-US" smtClean="0"/>
              <a:t>A</a:t>
            </a:r>
            <a:r>
              <a:rPr altLang="en-GB" dirty="0" lang="en-US" smtClean="0"/>
              <a:t>RTMENT</a:t>
            </a:r>
            <a:r>
              <a:rPr altLang="en-GB" dirty="0" lang="en-US" smtClean="0"/>
              <a:t>:</a:t>
            </a:r>
            <a:r>
              <a:rPr altLang="en-GB" dirty="0" lang="en-US" smtClean="0"/>
              <a:t> </a:t>
            </a:r>
            <a:r>
              <a:rPr altLang="en-GB" dirty="0" lang="en-US" smtClean="0"/>
              <a:t>I</a:t>
            </a:r>
            <a:r>
              <a:rPr altLang="en-GB" dirty="0" lang="en-US" smtClean="0"/>
              <a:t>I</a:t>
            </a:r>
            <a:r>
              <a:rPr altLang="en-GB" dirty="0" lang="en-US" smtClean="0"/>
              <a:t>I</a:t>
            </a:r>
            <a:r>
              <a:rPr altLang="en-GB" dirty="0" lang="en-US" smtClean="0"/>
              <a:t> </a:t>
            </a:r>
            <a:r>
              <a:rPr altLang="en-GB" dirty="0" lang="en-US" smtClean="0"/>
              <a:t>-</a:t>
            </a:r>
            <a:r>
              <a:rPr altLang="en-GB" dirty="0" lang="en-US" smtClean="0"/>
              <a:t>B</a:t>
            </a:r>
            <a:r>
              <a:rPr altLang="en-GB" dirty="0" lang="en-US" smtClean="0"/>
              <a:t>.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M</a:t>
            </a:r>
            <a:r>
              <a:rPr altLang="en-GB" dirty="0" lang="en-US" smtClean="0"/>
              <a:t> </a:t>
            </a:r>
            <a:r>
              <a:rPr altLang="en-GB" dirty="0" lang="en-US" smtClean="0"/>
              <a:t>(</a:t>
            </a:r>
            <a:r>
              <a:rPr altLang="en-GB" dirty="0" lang="en-US" smtClean="0"/>
              <a:t>G</a:t>
            </a:r>
            <a:r>
              <a:rPr altLang="en-GB" dirty="0" lang="en-US" smtClean="0"/>
              <a:t>E</a:t>
            </a:r>
            <a:r>
              <a:rPr altLang="en-GB" dirty="0" lang="en-US" smtClean="0"/>
              <a:t>NERAL</a:t>
            </a:r>
            <a:r>
              <a:rPr altLang="en-GB" dirty="0" lang="en-US" smtClean="0"/>
              <a:t>)</a:t>
            </a:r>
            <a:endParaRPr altLang="en-US" lang="zh-CN"/>
          </a:p>
          <a:p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L</a:t>
            </a:r>
            <a:r>
              <a:rPr altLang="en-GB" dirty="0" lang="en-US" smtClean="0"/>
              <a:t>L</a:t>
            </a:r>
            <a:r>
              <a:rPr altLang="en-GB" dirty="0" lang="en-US" smtClean="0"/>
              <a:t>EGE</a:t>
            </a:r>
            <a:r>
              <a:rPr altLang="en-GB" dirty="0" lang="en-US" smtClean="0"/>
              <a:t>:</a:t>
            </a:r>
            <a:r>
              <a:rPr altLang="en-GB" dirty="0" lang="en-US" smtClean="0"/>
              <a:t>S</a:t>
            </a:r>
            <a:r>
              <a:rPr altLang="en-GB" dirty="0" lang="en-US" smtClean="0"/>
              <a:t>.</a:t>
            </a:r>
            <a:r>
              <a:rPr altLang="en-GB" dirty="0" lang="en-US" smtClean="0"/>
              <a:t>A</a:t>
            </a:r>
            <a:r>
              <a:rPr altLang="en-GB" dirty="0" lang="en-US" smtClean="0"/>
              <a:t> 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L</a:t>
            </a:r>
            <a:r>
              <a:rPr altLang="en-GB" dirty="0" lang="en-US" smtClean="0"/>
              <a:t>L</a:t>
            </a:r>
            <a:r>
              <a:rPr altLang="en-GB" dirty="0" lang="en-US" smtClean="0"/>
              <a:t>EGE </a:t>
            </a:r>
            <a:r>
              <a:rPr altLang="en-GB" dirty="0" lang="en-US" smtClean="0"/>
              <a:t>O</a:t>
            </a:r>
            <a:r>
              <a:rPr altLang="en-GB" dirty="0" lang="en-US" smtClean="0"/>
              <a:t>F</a:t>
            </a:r>
            <a:r>
              <a:rPr altLang="en-GB" dirty="0" lang="en-US" smtClean="0"/>
              <a:t> </a:t>
            </a:r>
            <a:r>
              <a:rPr altLang="en-GB" dirty="0" lang="en-US" smtClean="0"/>
              <a:t>A</a:t>
            </a:r>
            <a:r>
              <a:rPr altLang="en-GB" dirty="0" lang="en-US" smtClean="0"/>
              <a:t>R</a:t>
            </a:r>
            <a:r>
              <a:rPr altLang="en-GB" dirty="0" lang="en-US" smtClean="0"/>
              <a:t>T</a:t>
            </a:r>
            <a:r>
              <a:rPr altLang="en-GB" dirty="0" lang="en-US" smtClean="0"/>
              <a:t>S</a:t>
            </a:r>
            <a:r>
              <a:rPr altLang="en-GB" dirty="0" lang="en-US" smtClean="0"/>
              <a:t> </a:t>
            </a:r>
            <a:r>
              <a:rPr altLang="en-GB" dirty="0" lang="en-US" smtClean="0"/>
              <a:t>AND </a:t>
            </a:r>
            <a:r>
              <a:rPr altLang="en-GB" dirty="0" lang="en-US" smtClean="0"/>
              <a:t>S</a:t>
            </a:r>
            <a:r>
              <a:rPr altLang="en-GB" dirty="0" lang="en-US" smtClean="0"/>
              <a:t>C</a:t>
            </a:r>
            <a:r>
              <a:rPr altLang="en-GB" dirty="0" lang="en-US" smtClean="0"/>
              <a:t>I</a:t>
            </a:r>
            <a:r>
              <a:rPr altLang="en-GB" dirty="0" lang="en-US" smtClean="0"/>
              <a:t>E</a:t>
            </a:r>
            <a:r>
              <a:rPr altLang="en-GB" dirty="0" lang="en-US" smtClean="0"/>
              <a:t>NCE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TIME SERIES ANALYSIS</a:t>
            </a:r>
          </a:p>
          <a:p>
            <a:r>
              <a:rPr dirty="0" lang="en-US" smtClean="0">
                <a:latin typeface="Arial Rounded MT Bold" pitchFamily="34" charset="0"/>
              </a:rPr>
              <a:t>REGRESSION ANALYSIS</a:t>
            </a:r>
          </a:p>
          <a:p>
            <a:r>
              <a:rPr dirty="0" lang="en-US" smtClean="0">
                <a:latin typeface="Arial Rounded MT Bold" pitchFamily="34" charset="0"/>
              </a:rPr>
              <a:t>SEASONAL DECOMPOSITION</a:t>
            </a:r>
          </a:p>
          <a:p>
            <a:r>
              <a:rPr dirty="0" lang="en-US" smtClean="0">
                <a:latin typeface="Arial Rounded MT Bold" pitchFamily="34" charset="0"/>
              </a:rPr>
              <a:t>ANOMALY DETECTION </a:t>
            </a:r>
          </a:p>
          <a:p>
            <a:r>
              <a:rPr dirty="0" lang="en-US" smtClean="0">
                <a:latin typeface="Arial Rounded MT Bold" pitchFamily="34" charset="0"/>
              </a:rPr>
              <a:t>SCENARIO ANALYSIS</a:t>
            </a:r>
          </a:p>
          <a:p>
            <a:pPr algn="ctr" indent="0" marL="0">
              <a:buNone/>
            </a:pPr>
            <a:r>
              <a:rPr dirty="0" sz="3600" lang="en-IN">
                <a:latin typeface="Algerian" pitchFamily="82" charset="0"/>
              </a:rPr>
              <a:t>Model Evaluation</a:t>
            </a:r>
            <a:r>
              <a:rPr dirty="0" sz="3600" lang="en-IN" smtClean="0">
                <a:latin typeface="Arial Rounded MT Bold" pitchFamily="34" charset="0"/>
              </a:rPr>
              <a:t>:</a:t>
            </a:r>
          </a:p>
          <a:p>
            <a:r>
              <a:rPr dirty="0" lang="en-IN" smtClean="0">
                <a:latin typeface="Arial Rounded MT Bold" pitchFamily="34" charset="0"/>
              </a:rPr>
              <a:t> </a:t>
            </a:r>
            <a:r>
              <a:rPr dirty="0" lang="en-IN">
                <a:latin typeface="Arial Rounded MT Bold" pitchFamily="34" charset="0"/>
              </a:rPr>
              <a:t>Mean Absolute Error (MAE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Mean </a:t>
            </a:r>
            <a:r>
              <a:rPr dirty="0" lang="en-IN">
                <a:latin typeface="Arial Rounded MT Bold" pitchFamily="34" charset="0"/>
              </a:rPr>
              <a:t>Squared Error (MSE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Root </a:t>
            </a:r>
            <a:r>
              <a:rPr dirty="0" lang="en-IN">
                <a:latin typeface="Arial Rounded MT Bold" pitchFamily="34" charset="0"/>
              </a:rPr>
              <a:t>Mean Squared Percentage Error (RMSPE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 </a:t>
            </a:r>
            <a:r>
              <a:rPr dirty="0" lang="en-IN">
                <a:latin typeface="Arial Rounded MT Bold" pitchFamily="34" charset="0"/>
              </a:rPr>
              <a:t>Coefficient of Determination (R-squared)</a:t>
            </a:r>
          </a:p>
        </p:txBody>
      </p:sp>
      <p:sp>
        <p:nvSpPr>
          <p:cNvPr id="104861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MODELLING APPROACH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RESULTS</a:t>
            </a:r>
            <a:endParaRPr dirty="0" lang="en-IN">
              <a:latin typeface="Algerian" pitchFamily="82" charset="0"/>
            </a:endParaRP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8500" y="2247900"/>
          <a:ext cx="7747000" cy="387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724203" y="2348880"/>
            <a:ext cx="7745505" cy="4281338"/>
          </a:xfrm>
        </p:spPr>
        <p:txBody>
          <a:bodyPr>
            <a:normAutofit/>
          </a:bodyPr>
          <a:p>
            <a:r>
              <a:rPr dirty="0" lang="en-US" smtClean="0"/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line chart shows a declining trend in profit and loss over the past 2 years, with a significant drop in the last quarter</a:t>
            </a:r>
            <a:r>
              <a:rPr dirty="0" sz="4200" lang="en-US" smtClean="0">
                <a:latin typeface="Arial Rounded MT Bold" panose="020F0704030504030204" pitchFamily="34" charset="0"/>
              </a:rPr>
              <a:t>. 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The </a:t>
            </a:r>
            <a:r>
              <a:rPr dirty="0" sz="4200" lang="en-US">
                <a:latin typeface="Arial Rounded MT Bold" panose="020F0704030504030204" pitchFamily="34" charset="0"/>
              </a:rPr>
              <a:t>average monthly profit has decreased by 15% over the past year</a:t>
            </a:r>
            <a:r>
              <a:rPr dirty="0" sz="4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gross margin has remained relatively stable, while the operating margin has declined by 20% over the past 18 months</a:t>
            </a:r>
            <a:r>
              <a:rPr dirty="0" sz="4200" lang="en-US" smtClean="0">
                <a:latin typeface="Arial Rounded MT Bold" panose="020F0704030504030204" pitchFamily="34" charset="0"/>
              </a:rPr>
              <a:t>. 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The </a:t>
            </a:r>
            <a:r>
              <a:rPr dirty="0" sz="4200" lang="en-US">
                <a:latin typeface="Arial Rounded MT Bold" panose="020F0704030504030204" pitchFamily="34" charset="0"/>
              </a:rPr>
              <a:t>time series analysis reveals a strong seasonal component, with peaks in profit during the summer months and troughs during the winter months</a:t>
            </a:r>
            <a:r>
              <a:rPr dirty="0" sz="4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regression analysis indicates a strong positive relationship between revenue and profit, and a strong negative relationship between operating expenses and profit</a:t>
            </a:r>
            <a:r>
              <a:rPr dirty="0" lang="en-US"/>
              <a:t>.</a:t>
            </a:r>
            <a:endParaRPr dirty="0" lang="en-IN"/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RESULTS</a:t>
            </a:r>
            <a:endParaRPr dirty="0" sz="4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200" lang="en-US" smtClean="0">
                <a:latin typeface="Arial Rounded MT Bold" panose="020F0704030504030204" pitchFamily="34" charset="0"/>
              </a:rPr>
              <a:t>The </a:t>
            </a:r>
            <a:r>
              <a:rPr dirty="0" sz="2200" lang="en-US">
                <a:latin typeface="Arial Rounded MT Bold" panose="020F0704030504030204" pitchFamily="34" charset="0"/>
              </a:rPr>
              <a:t>declining trend in profit and loss is a concern and warrants further investigation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stable gross margin suggests that the firm's pricing strategy and cost of goods sold are under control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declining operating margin indicates that operating expenses are increasing at a faster rate than revenue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firm needs to address the declining trend in profit and </a:t>
            </a:r>
            <a:r>
              <a:rPr dirty="0" sz="2200" lang="en-US" smtClean="0">
                <a:latin typeface="Arial Rounded MT Bold" panose="020F0704030504030204" pitchFamily="34" charset="0"/>
              </a:rPr>
              <a:t>loss.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Cost </a:t>
            </a:r>
            <a:r>
              <a:rPr dirty="0" sz="2200" lang="en-US">
                <a:latin typeface="Arial Rounded MT Bold" panose="020F0704030504030204" pitchFamily="34" charset="0"/>
              </a:rPr>
              <a:t>management and revenue growth initiatives should be prioritized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Seasonal </a:t>
            </a:r>
            <a:r>
              <a:rPr dirty="0" sz="2200" lang="en-US">
                <a:latin typeface="Arial Rounded MT Bold" panose="020F0704030504030204" pitchFamily="34" charset="0"/>
              </a:rPr>
              <a:t>fluctuations should be considered when making </a:t>
            </a:r>
            <a:r>
              <a:rPr dirty="0" sz="2200" lang="en-US" smtClean="0">
                <a:latin typeface="Arial Rounded MT Bold" panose="020F0704030504030204" pitchFamily="34" charset="0"/>
              </a:rPr>
              <a:t>financial decisions.</a:t>
            </a: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DISCUSSION</a:t>
            </a:r>
            <a:endParaRPr dirty="0" sz="4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 smtClean="0">
                <a:latin typeface="Arial Rounded MT Bold" panose="020F0704030504030204" pitchFamily="34" charset="0"/>
              </a:rPr>
              <a:t>The </a:t>
            </a:r>
            <a:r>
              <a:rPr dirty="0" sz="2000" lang="en-US">
                <a:latin typeface="Arial Rounded MT Bold" panose="020F0704030504030204" pitchFamily="34" charset="0"/>
              </a:rPr>
              <a:t>data exhibits a consistent upward trend, indicating steady growth and progress over the observed period. The steady incline suggests a positive correlation between the variables, with a notable increase in the latter half of the chart</a:t>
            </a:r>
            <a:r>
              <a:rPr dirty="0" sz="20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000" lang="en-US" smtClean="0">
                <a:latin typeface="Arial Rounded MT Bold" panose="020F0704030504030204" pitchFamily="34" charset="0"/>
              </a:rPr>
              <a:t>This </a:t>
            </a:r>
            <a:r>
              <a:rPr dirty="0" sz="2000" lang="en-US">
                <a:latin typeface="Arial Rounded MT Bold" panose="020F0704030504030204" pitchFamily="34" charset="0"/>
              </a:rPr>
              <a:t>upward momentum implies a favorable outcome, improvement, or expansion in the represented data. However, it's essential to consider external factors and potential fluctuations to sustain this growth and ensure continued </a:t>
            </a:r>
            <a:r>
              <a:rPr dirty="0" sz="2000" lang="en-US" smtClean="0">
                <a:latin typeface="Arial Rounded MT Bold" panose="020F0704030504030204" pitchFamily="34" charset="0"/>
              </a:rPr>
              <a:t>success…..</a:t>
            </a:r>
          </a:p>
          <a:p>
            <a:pPr algn="ctr" indent="0" marL="0">
              <a:buNone/>
            </a:pPr>
            <a:endParaRPr dirty="0" sz="2000" lang="en-US" smtClean="0">
              <a:latin typeface="Arial Rounded MT Bold" panose="020F0704030504030204" pitchFamily="34" charset="0"/>
            </a:endParaRPr>
          </a:p>
          <a:p>
            <a:pPr algn="ctr" indent="0" marL="0">
              <a:buNone/>
            </a:pPr>
            <a:endParaRPr dirty="0" sz="2000" lang="en-US">
              <a:latin typeface="Arial Rounded MT Bold" panose="020F0704030504030204" pitchFamily="34" charset="0"/>
            </a:endParaRPr>
          </a:p>
          <a:p>
            <a:pPr algn="ctr"/>
            <a:endParaRPr dirty="0" sz="2000" lang="en-US">
              <a:latin typeface="Arial Rounded MT Bold" panose="020F0704030504030204" pitchFamily="34" charset="0"/>
            </a:endParaRPr>
          </a:p>
          <a:p>
            <a:pPr algn="ctr" lvl="8"/>
            <a:endParaRPr dirty="0" sz="1000" lang="en-IN">
              <a:latin typeface="Algerian" panose="04020705040A02060702" pitchFamily="82" charset="0"/>
            </a:endParaRPr>
          </a:p>
        </p:txBody>
      </p:sp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…Conclusion…</a:t>
            </a:r>
            <a:endParaRPr dirty="0" sz="4400" lang="en-IN">
              <a:latin typeface="Algerian" panose="04020705040A02060702" pitchFamily="82" charset="0"/>
            </a:endParaRPr>
          </a:p>
        </p:txBody>
      </p:sp>
      <p:sp>
        <p:nvSpPr>
          <p:cNvPr id="1048620" name="Rectangle 3"/>
          <p:cNvSpPr/>
          <p:nvPr/>
        </p:nvSpPr>
        <p:spPr>
          <a:xfrm>
            <a:off x="3347864" y="2479094"/>
            <a:ext cx="4572000" cy="369332"/>
          </a:xfrm>
          <a:prstGeom prst="rect"/>
        </p:spPr>
        <p:txBody>
          <a:bodyPr>
            <a:spAutoFit/>
          </a:bodyPr>
          <a:p>
            <a:r>
              <a:rPr dirty="0" lang="en-IN" smtClean="0"/>
              <a:t>."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995082" y="35263"/>
            <a:ext cx="6777318" cy="2210999"/>
          </a:xfrm>
        </p:spPr>
        <p:txBody>
          <a:bodyPr/>
          <a:p>
            <a:r>
              <a:rPr dirty="0" lang="en-US" smtClean="0">
                <a:latin typeface="Castellar" panose="020A0402060406010301" pitchFamily="18" charset="0"/>
              </a:rPr>
              <a:t>PROJECT TITLE</a:t>
            </a:r>
            <a:endParaRPr dirty="0" lang="en-IN">
              <a:latin typeface="Castellar" panose="020A0402060406010301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83341" y="4005064"/>
            <a:ext cx="6400800" cy="1752600"/>
          </a:xfrm>
        </p:spPr>
        <p:txBody>
          <a:bodyPr>
            <a:normAutofit/>
          </a:bodyPr>
          <a:p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M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LOYEE 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F</a:t>
            </a:r>
            <a:r>
              <a:rPr altLang="en-GB" dirty="0" sz="4000" lang="en-US" smtClean="0">
                <a:latin typeface="Castellar" panose="020A0402060406010301" pitchFamily="18" charset="0"/>
              </a:rPr>
              <a:t>O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M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CE </a:t>
            </a:r>
            <a:endParaRPr dirty="0" sz="4000" lang="en-IN">
              <a:latin typeface="Castellar" panose="020A0402060406010301" pitchFamily="18" charset="0"/>
            </a:endParaRPr>
          </a:p>
          <a:p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L</a:t>
            </a:r>
            <a:r>
              <a:rPr altLang="en-GB" dirty="0" sz="4000" lang="en-US" smtClean="0">
                <a:latin typeface="Castellar" panose="020A0402060406010301" pitchFamily="18" charset="0"/>
              </a:rPr>
              <a:t>Y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I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U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I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G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X</a:t>
            </a:r>
            <a:r>
              <a:rPr altLang="en-GB" dirty="0" sz="4000" lang="en-US" smtClean="0">
                <a:latin typeface="Castellar" panose="020A0402060406010301" pitchFamily="18" charset="0"/>
              </a:rPr>
              <a:t>C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L</a:t>
            </a:r>
            <a:r>
              <a:rPr altLang="en-GB" dirty="0" sz="4000" lang="en-US" smtClean="0">
                <a:latin typeface="Castellar" panose="020A0402060406010301" pitchFamily="18" charset="0"/>
              </a:rPr>
              <a:t>: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C</a:t>
            </a:r>
            <a:r>
              <a:rPr altLang="en-GB" dirty="0" sz="4000" lang="en-US" smtClean="0">
                <a:latin typeface="Castellar" panose="020A0402060406010301" pitchFamily="18" charset="0"/>
              </a:rPr>
              <a:t>O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B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ED 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ROACH </a:t>
            </a:r>
            <a:endParaRPr dirty="0" sz="4000" lang="en-IN"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PROBLEM STATEMENT</a:t>
            </a:r>
          </a:p>
          <a:p>
            <a:r>
              <a:rPr dirty="0" lang="en-US" smtClean="0">
                <a:latin typeface="Arial Rounded MT Bold" pitchFamily="34" charset="0"/>
              </a:rPr>
              <a:t>PROJECT OVERVIEW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END USERS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SOLUTIONS AND PROPOSITIONS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DATASET DESCRIPTION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MODELLING APPROACH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RESULTS AND DISCUSSION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CONCLUSION</a:t>
            </a:r>
          </a:p>
          <a:p>
            <a:pPr algn="ctr"/>
            <a:endParaRPr dirty="0" lang="en-IN">
              <a:latin typeface="Arial Rounded MT Bold" pitchFamily="34" charset="0"/>
            </a:endParaRPr>
          </a:p>
        </p:txBody>
      </p:sp>
      <p:sp>
        <p:nvSpPr>
          <p:cNvPr id="104859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AGENDA 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This is a company's </a:t>
            </a:r>
            <a:r>
              <a:rPr dirty="0" lang="en-US">
                <a:latin typeface="Arial Rounded MT Bold" pitchFamily="34" charset="0"/>
              </a:rPr>
              <a:t>profit and loss line chart </a:t>
            </a:r>
            <a:r>
              <a:rPr dirty="0" lang="en-US" smtClean="0">
                <a:latin typeface="Arial Rounded MT Bold" pitchFamily="34" charset="0"/>
              </a:rPr>
              <a:t>showing </a:t>
            </a:r>
            <a:r>
              <a:rPr dirty="0" lang="en-US">
                <a:latin typeface="Arial Rounded MT Bold" pitchFamily="34" charset="0"/>
              </a:rPr>
              <a:t>a concerning trend of decreasing profits over the past six months, with a significant loss in the last </a:t>
            </a:r>
            <a:r>
              <a:rPr dirty="0" lang="en-US" smtClean="0">
                <a:latin typeface="Arial Rounded MT Bold" pitchFamily="34" charset="0"/>
              </a:rPr>
              <a:t>quarter</a:t>
            </a:r>
            <a:r>
              <a:rPr dirty="0" lang="en-US" smtClean="0"/>
              <a:t>.</a:t>
            </a:r>
          </a:p>
          <a:p>
            <a:r>
              <a:rPr dirty="0" lang="en-US">
                <a:latin typeface="Arial Rounded MT Bold" pitchFamily="34" charset="0"/>
              </a:rPr>
              <a:t>Despite increased sales, our profit and loss line chart reveals a widening gap between revenue and net income, indicating shrinking profit margins</a:t>
            </a:r>
            <a:r>
              <a:rPr dirty="0" lang="en-US"/>
              <a:t>. </a:t>
            </a:r>
            <a:r>
              <a:rPr dirty="0" lang="en-US">
                <a:latin typeface="Arial Rounded MT Bold" pitchFamily="34" charset="0"/>
              </a:rPr>
              <a:t>These problem statements aim to address the decline in profits or shrinking profit margins, and can serve as a starting point for further analysis and strategic planning.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PROBLEM STATEMENT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971600" y="2276872"/>
            <a:ext cx="7745505" cy="3877815"/>
          </a:xfrm>
        </p:spPr>
        <p:txBody>
          <a:bodyPr>
            <a:normAutofit/>
          </a:bodyPr>
          <a:p>
            <a:r>
              <a:rPr b="1" dirty="0" lang="en-US">
                <a:latin typeface="Algerian" pitchFamily="82" charset="0"/>
              </a:rPr>
              <a:t>Objective</a:t>
            </a:r>
            <a:r>
              <a:rPr dirty="0" lang="en-US">
                <a:latin typeface="Algerian" pitchFamily="82" charset="0"/>
              </a:rPr>
              <a:t>:</a:t>
            </a:r>
            <a:r>
              <a:rPr dirty="0" lang="en-US"/>
              <a:t> </a:t>
            </a:r>
            <a:r>
              <a:rPr dirty="0" lang="en-US" smtClean="0">
                <a:latin typeface="Arial Rounded MT Bold" pitchFamily="34" charset="0"/>
              </a:rPr>
              <a:t>Analyze the declining profitability trend and identify strategic adjustments to optimize </a:t>
            </a:r>
            <a:r>
              <a:rPr dirty="0" lang="en-US">
                <a:latin typeface="Arial Rounded MT Bold" pitchFamily="34" charset="0"/>
              </a:rPr>
              <a:t>revenue, reduce costs, and improve net income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endParaRPr dirty="0" lang="en-US" smtClean="0"/>
          </a:p>
          <a:p>
            <a:r>
              <a:rPr b="1" dirty="0" lang="en-US" smtClean="0">
                <a:latin typeface="Algerian" pitchFamily="82" charset="0"/>
              </a:rPr>
              <a:t>Scope:</a:t>
            </a:r>
            <a:r>
              <a:rPr b="1" dirty="0" lang="en-US" smtClean="0"/>
              <a:t>-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Identify key drivers of the decline, including</a:t>
            </a:r>
            <a:r>
              <a:rPr dirty="0" lang="en-US" smtClean="0">
                <a:latin typeface="Arial Rounded MT Bold" pitchFamily="34" charset="0"/>
              </a:rPr>
              <a:t>: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Revenue </a:t>
            </a:r>
            <a:r>
              <a:rPr dirty="0" lang="en-US">
                <a:latin typeface="Arial Rounded MT Bold" pitchFamily="34" charset="0"/>
              </a:rPr>
              <a:t>fluctuations  </a:t>
            </a:r>
            <a:endParaRPr dirty="0" lang="en-US" smtClean="0">
              <a:latin typeface="Arial Rounded MT Bold" pitchFamily="34" charset="0"/>
            </a:endParaRP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Cost structure changes   </a:t>
            </a:r>
            <a:endParaRPr dirty="0" lang="en-US" smtClean="0">
              <a:latin typeface="Arial Rounded MT Bold" pitchFamily="34" charset="0"/>
            </a:endParaRP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Market and competitive </a:t>
            </a:r>
            <a:r>
              <a:rPr dirty="0" lang="en-US" smtClean="0">
                <a:latin typeface="Arial Rounded MT Bold" pitchFamily="34" charset="0"/>
              </a:rPr>
              <a:t>factors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Develop and evaluate potential solutions to address the </a:t>
            </a:r>
            <a:r>
              <a:rPr dirty="0" lang="en-US" smtClean="0">
                <a:latin typeface="Arial Rounded MT Bold" pitchFamily="34" charset="0"/>
              </a:rPr>
              <a:t>decline.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Revenue </a:t>
            </a:r>
            <a:r>
              <a:rPr dirty="0" lang="en-US">
                <a:latin typeface="Arial Rounded MT Bold" pitchFamily="34" charset="0"/>
              </a:rPr>
              <a:t>growth initiatives   </a:t>
            </a:r>
            <a:endParaRPr dirty="0" lang="en-US" smtClean="0">
              <a:latin typeface="Arial Rounded MT Bold" pitchFamily="34" charset="0"/>
            </a:endParaRPr>
          </a:p>
        </p:txBody>
      </p:sp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Project overview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dirty="0" lang="en-US">
                <a:latin typeface="Arial Rounded MT Bold" pitchFamily="34" charset="0"/>
              </a:rPr>
              <a:t> Cost reduction and optimization strategies 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Process improvements and operational efficiencies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Implement and monitor selected solutions to measure impact on profitability.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It delivers a   detailed analysis of the profit and loss line </a:t>
            </a:r>
            <a:r>
              <a:rPr dirty="0" lang="en-US"/>
              <a:t>chart, highlighting key </a:t>
            </a:r>
            <a:r>
              <a:rPr dirty="0" lang="en-US">
                <a:latin typeface="Arial Rounded MT Bold" pitchFamily="34" charset="0"/>
              </a:rPr>
              <a:t>trends and driver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A list of recommended strategic adjustments to improve profitability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A roadmap for implementing and tracking the effectiveness of selected</a:t>
            </a:r>
            <a:endParaRPr dirty="0" lang="en-IN">
              <a:latin typeface="Arial Rounded MT Bold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Executive </a:t>
            </a:r>
            <a:r>
              <a:rPr b="1" dirty="0" lang="en-US">
                <a:latin typeface="Algerian" pitchFamily="82" charset="0"/>
              </a:rPr>
              <a:t>Leadership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CEO, CFO, COO, and other top executives who need to understand the company's financial performance and make strategic decisions</a:t>
            </a:r>
            <a:r>
              <a:rPr dirty="0" lang="en-US" smtClean="0"/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Finance </a:t>
            </a:r>
            <a:r>
              <a:rPr b="1" dirty="0" lang="en-US">
                <a:latin typeface="Algerian" pitchFamily="82" charset="0"/>
              </a:rPr>
              <a:t>Team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Financial analysts, accountants, and controllers who require detailed insights into revenue, costs, and profitability to inform budgeting, forecasting, and financial reporting</a:t>
            </a:r>
            <a:r>
              <a:rPr dirty="0" lang="en-US" smtClean="0"/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Investors </a:t>
            </a:r>
            <a:r>
              <a:rPr b="1" dirty="0" lang="en-US">
                <a:latin typeface="Algerian" pitchFamily="82" charset="0"/>
              </a:rPr>
              <a:t>and Shareholders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Individuals and organizations with a financial stake in the company, who need to assess its financial health and performance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Operations </a:t>
            </a:r>
            <a:r>
              <a:rPr b="1" dirty="0" lang="en-US">
                <a:latin typeface="Algerian" pitchFamily="82" charset="0"/>
              </a:rPr>
              <a:t>Team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Department heads and managers responsible for driving revenue growth, managing costs, and optimizing processes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pPr indent="0" marL="0">
              <a:lnSpc>
                <a:spcPct val="220000"/>
              </a:lnSpc>
              <a:buNone/>
            </a:pP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End users !!!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 </a:t>
            </a:r>
            <a:r>
              <a:rPr dirty="0" lang="en-US">
                <a:latin typeface="Arial Rounded MT Bold" pitchFamily="34" charset="0"/>
              </a:rPr>
              <a:t>Implement a comprehensive cost reduction initiative to address the increasing cost </a:t>
            </a:r>
            <a:r>
              <a:rPr dirty="0" lang="en-US" smtClean="0">
                <a:latin typeface="Arial Rounded MT Bold" pitchFamily="34" charset="0"/>
              </a:rPr>
              <a:t>structure.</a:t>
            </a:r>
          </a:p>
          <a:p>
            <a:r>
              <a:rPr dirty="0" lang="en-US" smtClean="0">
                <a:latin typeface="Arial Rounded MT Bold" pitchFamily="34" charset="0"/>
              </a:rPr>
              <a:t> Streamlining </a:t>
            </a:r>
            <a:r>
              <a:rPr dirty="0" lang="en-US">
                <a:latin typeface="Arial Rounded MT Bold" pitchFamily="34" charset="0"/>
              </a:rPr>
              <a:t>operations </a:t>
            </a:r>
            <a:r>
              <a:rPr dirty="0" lang="en-US" smtClean="0">
                <a:latin typeface="Arial Rounded MT Bold" pitchFamily="34" charset="0"/>
              </a:rPr>
              <a:t>.  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Renegotiating contracts with </a:t>
            </a:r>
            <a:r>
              <a:rPr dirty="0" lang="en-US" smtClean="0">
                <a:latin typeface="Arial Rounded MT Bold" pitchFamily="34" charset="0"/>
              </a:rPr>
              <a:t>suppliers.  </a:t>
            </a:r>
          </a:p>
          <a:p>
            <a:r>
              <a:rPr dirty="0" lang="en-US" smtClean="0">
                <a:latin typeface="Arial Rounded MT Bold" pitchFamily="34" charset="0"/>
              </a:rPr>
              <a:t> Reducing </a:t>
            </a:r>
            <a:r>
              <a:rPr dirty="0" lang="en-US">
                <a:latin typeface="Arial Rounded MT Bold" pitchFamily="34" charset="0"/>
              </a:rPr>
              <a:t>energy </a:t>
            </a:r>
            <a:r>
              <a:rPr dirty="0" lang="en-US" smtClean="0">
                <a:latin typeface="Arial Rounded MT Bold" pitchFamily="34" charset="0"/>
              </a:rPr>
              <a:t>consumption &amp; expenses.</a:t>
            </a:r>
          </a:p>
          <a:p>
            <a:r>
              <a:rPr dirty="0" lang="en-US">
                <a:latin typeface="Arial Rounded MT Bold" pitchFamily="34" charset="0"/>
              </a:rPr>
              <a:t> </a:t>
            </a:r>
            <a:r>
              <a:rPr dirty="0" lang="en-US" smtClean="0">
                <a:latin typeface="Arial Rounded MT Bold" pitchFamily="34" charset="0"/>
              </a:rPr>
              <a:t>Enhanced </a:t>
            </a:r>
            <a:r>
              <a:rPr dirty="0" lang="en-US">
                <a:latin typeface="Arial Rounded MT Bold" pitchFamily="34" charset="0"/>
              </a:rPr>
              <a:t>financial </a:t>
            </a:r>
            <a:r>
              <a:rPr dirty="0" lang="en-US" smtClean="0">
                <a:latin typeface="Arial Rounded MT Bold" pitchFamily="34" charset="0"/>
              </a:rPr>
              <a:t>performance.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Improved </a:t>
            </a:r>
            <a:r>
              <a:rPr dirty="0" lang="en-US" smtClean="0">
                <a:latin typeface="Arial Rounded MT Bold" pitchFamily="34" charset="0"/>
              </a:rPr>
              <a:t>competitiveness.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Increased efficiency and </a:t>
            </a:r>
            <a:r>
              <a:rPr dirty="0" lang="en-US" smtClean="0">
                <a:latin typeface="Arial Rounded MT Bold" pitchFamily="34" charset="0"/>
              </a:rPr>
              <a:t>productivity.</a:t>
            </a:r>
          </a:p>
          <a:p>
            <a:r>
              <a:rPr dirty="0" lang="en-US" smtClean="0">
                <a:latin typeface="Arial Rounded MT Bold" pitchFamily="34" charset="0"/>
              </a:rPr>
              <a:t>Better </a:t>
            </a:r>
            <a:r>
              <a:rPr dirty="0" lang="en-US">
                <a:latin typeface="Arial Rounded MT Bold" pitchFamily="34" charset="0"/>
              </a:rPr>
              <a:t>decision-making through data-driven </a:t>
            </a:r>
            <a:r>
              <a:rPr dirty="0" lang="en-US" smtClean="0">
                <a:latin typeface="Arial Rounded MT Bold" pitchFamily="34" charset="0"/>
              </a:rPr>
              <a:t>insights Aligns </a:t>
            </a:r>
            <a:r>
              <a:rPr dirty="0" lang="en-US">
                <a:latin typeface="Arial Rounded MT Bold" pitchFamily="34" charset="0"/>
              </a:rPr>
              <a:t>with strategic objectives and </a:t>
            </a:r>
            <a:r>
              <a:rPr dirty="0" lang="en-US" smtClean="0">
                <a:latin typeface="Arial Rounded MT Bold" pitchFamily="34" charset="0"/>
              </a:rPr>
              <a:t>goals.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Solutions &amp;propositions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lgerian" pitchFamily="82" charset="0"/>
              </a:rPr>
              <a:t>Date </a:t>
            </a:r>
            <a:r>
              <a:rPr dirty="0" lang="en-US">
                <a:latin typeface="Algerian" pitchFamily="82" charset="0"/>
              </a:rPr>
              <a:t>(MM-YYYY): </a:t>
            </a:r>
            <a:r>
              <a:rPr dirty="0" lang="en-US">
                <a:latin typeface="Arial Rounded MT Bold" pitchFamily="34" charset="0"/>
              </a:rPr>
              <a:t>Month and year of the financial </a:t>
            </a:r>
            <a:r>
              <a:rPr dirty="0" lang="en-US" smtClean="0">
                <a:latin typeface="Arial Rounded MT Bold" pitchFamily="34" charset="0"/>
              </a:rPr>
              <a:t>data</a:t>
            </a:r>
          </a:p>
          <a:p>
            <a:r>
              <a:rPr dirty="0" lang="en-US" smtClean="0">
                <a:latin typeface="Algerian" pitchFamily="82" charset="0"/>
              </a:rPr>
              <a:t>Revenue </a:t>
            </a:r>
            <a:r>
              <a:rPr dirty="0" lang="en-US">
                <a:latin typeface="Algerian" pitchFamily="82" charset="0"/>
              </a:rPr>
              <a:t>($): </a:t>
            </a:r>
            <a:r>
              <a:rPr dirty="0" lang="en-US">
                <a:latin typeface="Arial Rounded MT Bold" pitchFamily="34" charset="0"/>
              </a:rPr>
              <a:t>Total monthly </a:t>
            </a:r>
            <a:r>
              <a:rPr dirty="0" lang="en-US" smtClean="0">
                <a:latin typeface="Arial Rounded MT Bold" pitchFamily="34" charset="0"/>
              </a:rPr>
              <a:t>revenue</a:t>
            </a:r>
          </a:p>
          <a:p>
            <a:r>
              <a:rPr dirty="0" lang="en-US" smtClean="0">
                <a:latin typeface="Algerian" pitchFamily="82" charset="0"/>
              </a:rPr>
              <a:t>Cost </a:t>
            </a:r>
            <a:r>
              <a:rPr dirty="0" lang="en-US">
                <a:latin typeface="Algerian" pitchFamily="82" charset="0"/>
              </a:rPr>
              <a:t>of Goods Sold (COGS) ($): </a:t>
            </a:r>
            <a:r>
              <a:rPr dirty="0" lang="en-US">
                <a:latin typeface="Arial Rounded MT Bold" pitchFamily="34" charset="0"/>
              </a:rPr>
              <a:t>Direct costs associated with producing and selling </a:t>
            </a:r>
            <a:r>
              <a:rPr dirty="0" lang="en-US" smtClean="0">
                <a:latin typeface="Arial Rounded MT Bold" pitchFamily="34" charset="0"/>
              </a:rPr>
              <a:t>products/services</a:t>
            </a:r>
          </a:p>
          <a:p>
            <a:r>
              <a:rPr dirty="0" lang="en-US" smtClean="0">
                <a:latin typeface="Algerian" pitchFamily="82" charset="0"/>
              </a:rPr>
              <a:t>Operating </a:t>
            </a:r>
            <a:r>
              <a:rPr dirty="0" lang="en-US">
                <a:latin typeface="Algerian" pitchFamily="82" charset="0"/>
              </a:rPr>
              <a:t>Expenses ($): </a:t>
            </a:r>
            <a:r>
              <a:rPr dirty="0" lang="en-US">
                <a:latin typeface="Arial Rounded MT Bold" pitchFamily="34" charset="0"/>
              </a:rPr>
              <a:t>Indirect costs, such as salaries, rent, and </a:t>
            </a:r>
            <a:r>
              <a:rPr dirty="0" lang="en-US" smtClean="0">
                <a:latin typeface="Arial Rounded MT Bold" pitchFamily="34" charset="0"/>
              </a:rPr>
              <a:t>marketing</a:t>
            </a:r>
          </a:p>
          <a:p>
            <a:r>
              <a:rPr dirty="0" lang="en-US" smtClean="0">
                <a:latin typeface="Algerian" pitchFamily="82" charset="0"/>
              </a:rPr>
              <a:t>Net </a:t>
            </a:r>
            <a:r>
              <a:rPr dirty="0" lang="en-US">
                <a:latin typeface="Algerian" pitchFamily="82" charset="0"/>
              </a:rPr>
              <a:t>Income ($): </a:t>
            </a:r>
            <a:r>
              <a:rPr dirty="0" lang="en-US">
                <a:latin typeface="Arial Rounded MT Bold" pitchFamily="34" charset="0"/>
              </a:rPr>
              <a:t>Profit or loss for the month (Revenue - COGS - Operating Expenses</a:t>
            </a:r>
            <a:r>
              <a:rPr dirty="0" lang="en-US" smtClean="0">
                <a:latin typeface="Arial Rounded MT Bold" pitchFamily="34" charset="0"/>
              </a:rPr>
              <a:t>)</a:t>
            </a:r>
          </a:p>
          <a:p>
            <a:r>
              <a:rPr dirty="0" lang="en-US" smtClean="0">
                <a:latin typeface="Algerian" pitchFamily="82" charset="0"/>
              </a:rPr>
              <a:t>Gross </a:t>
            </a:r>
            <a:r>
              <a:rPr dirty="0" lang="en-US">
                <a:latin typeface="Algerian" pitchFamily="82" charset="0"/>
              </a:rPr>
              <a:t>Margin (%): </a:t>
            </a:r>
            <a:r>
              <a:rPr dirty="0" lang="en-US">
                <a:latin typeface="Arial Rounded MT Bold" pitchFamily="34" charset="0"/>
              </a:rPr>
              <a:t>(Revenue - COGS) / </a:t>
            </a:r>
            <a:r>
              <a:rPr dirty="0" lang="en-US" smtClean="0">
                <a:latin typeface="Arial Rounded MT Bold" pitchFamily="34" charset="0"/>
              </a:rPr>
              <a:t>Revenue</a:t>
            </a:r>
          </a:p>
          <a:p>
            <a:pPr indent="0" marL="0">
              <a:buNone/>
            </a:pPr>
            <a:endParaRPr dirty="0" lang="en-US" smtClean="0">
              <a:latin typeface="Arial Rounded MT Bold" pitchFamily="34" charset="0"/>
            </a:endParaRPr>
          </a:p>
          <a:p>
            <a:pPr algn="ctr" indent="0" marL="0">
              <a:buNone/>
            </a:pPr>
            <a:r>
              <a:rPr dirty="0" lang="en-US">
                <a:latin typeface="Arial Rounded MT Bold" pitchFamily="34" charset="0"/>
              </a:rPr>
              <a:t> </a:t>
            </a:r>
            <a:r>
              <a:rPr dirty="0" lang="en-US" smtClean="0">
                <a:latin typeface="Arial Rounded MT Bold" pitchFamily="34" charset="0"/>
              </a:rPr>
              <a:t> This  dataset </a:t>
            </a:r>
            <a:r>
              <a:rPr dirty="0" lang="en-US">
                <a:latin typeface="Arial Rounded MT Bold" pitchFamily="34" charset="0"/>
              </a:rPr>
              <a:t>description provides context for the line chart, outlining the variables, data frequency, and source. It helps users understand the data's structure and content, facilitating analysis and interpretation.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1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Dataset description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lastClr="000000" val="windowText"/>
      </a:dk1>
      <a:lt1>
        <a:sysClr lastClr="FFFFFF" val="window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127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</dc:title>
  <dc:creator>gomathi</dc:creator>
  <cp:lastModifiedBy>Admin</cp:lastModifiedBy>
  <dcterms:created xsi:type="dcterms:W3CDTF">2024-09-01T15:18:19Z</dcterms:created>
  <dcterms:modified xsi:type="dcterms:W3CDTF">2024-09-06T10:58:40Z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7b95dbbacba44cccac6d4baec3256741</vt:lpwstr>
  </property>
</Properties>
</file>