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kas\OneDrive\Desktop\Prepleaf%20Assinment\UNIT%202%20SQL\Project\SQ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SQL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SQL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dashboard.xlsx]Average Income share!PivotTable4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Income share </a:t>
            </a:r>
          </a:p>
        </c:rich>
      </c:tx>
      <c:layout>
        <c:manualLayout>
          <c:xMode val="edge"/>
          <c:yMode val="edge"/>
          <c:x val="0.1518602413920575"/>
          <c:y val="9.4666633722675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-4.1383446990076789E-2"/>
              <c:y val="6.77232894139331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6794595275371468"/>
                  <c:h val="4.7666767950635743E-2"/>
                </c:manualLayout>
              </c15:layout>
            </c:ext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-8.8049548051745488E-2"/>
              <c:y val="-0.1828343289213591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9136937712661767"/>
                  <c:h val="0.14838031907789292"/>
                </c:manualLayout>
              </c15:layout>
            </c:ext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-4.1383446990076789E-2"/>
              <c:y val="6.77232894139331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6794595275371468"/>
                  <c:h val="4.7666767950635743E-2"/>
                </c:manualLayout>
              </c15:layout>
            </c:ext>
          </c:extLst>
        </c:dLbl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-8.8049548051745488E-2"/>
              <c:y val="-0.1828343289213591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9136937712661767"/>
                  <c:h val="0.14838031907789292"/>
                </c:manualLayout>
              </c15:layout>
            </c:ext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-4.1383446990076789E-2"/>
              <c:y val="6.77232894139331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6794595275371468"/>
                  <c:h val="4.7666767950635743E-2"/>
                </c:manualLayout>
              </c15:layout>
            </c:ext>
          </c:extLst>
        </c:dLbl>
      </c:pivotFmt>
      <c:pivotFmt>
        <c:idx val="4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-8.8049548051745488E-2"/>
              <c:y val="-0.1828343289213591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9136937712661767"/>
                  <c:h val="0.14838031907789292"/>
                </c:manualLayout>
              </c15:layout>
            </c:ext>
          </c:extLst>
        </c:dLbl>
      </c:pivotFmt>
      <c:pivotFmt>
        <c:idx val="4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'Average Income share'!$B$3</c:f>
              <c:strCache>
                <c:ptCount val="1"/>
                <c:pt idx="0">
                  <c:v>Average of price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A8D2-45DA-BCEB-DF41D17766C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A8D2-45DA-BCEB-DF41D17766C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A8D2-45DA-BCEB-DF41D17766C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A8D2-45DA-BCEB-DF41D17766C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A8D2-45DA-BCEB-DF41D17766CA}"/>
              </c:ext>
            </c:extLst>
          </c:dPt>
          <c:dLbls>
            <c:dLbl>
              <c:idx val="0"/>
              <c:layout>
                <c:manualLayout>
                  <c:x val="-4.1383446990076789E-2"/>
                  <c:y val="6.772328941393310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D2-45DA-BCEB-DF41D17766CA}"/>
                </c:ext>
              </c:extLst>
            </c:dLbl>
            <c:dLbl>
              <c:idx val="1"/>
              <c:layout>
                <c:manualLayout>
                  <c:x val="-0.1527120157287519"/>
                  <c:y val="6.769413748063074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D2-45DA-BCEB-DF41D17766CA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'Average Income share'!$A$4:$A$9</c:f>
              <c:strCache>
                <c:ptCount val="5"/>
                <c:pt idx="0">
                  <c:v>First lowest</c:v>
                </c:pt>
                <c:pt idx="1">
                  <c:v>Middle Class</c:v>
                </c:pt>
                <c:pt idx="2">
                  <c:v>Second lowest</c:v>
                </c:pt>
                <c:pt idx="3">
                  <c:v>Second Top class</c:v>
                </c:pt>
                <c:pt idx="4">
                  <c:v>Top class</c:v>
                </c:pt>
              </c:strCache>
            </c:strRef>
          </c:cat>
          <c:val>
            <c:numRef>
              <c:f>'Average Income share'!$B$4:$B$9</c:f>
              <c:numCache>
                <c:formatCode>0.00</c:formatCode>
                <c:ptCount val="5"/>
                <c:pt idx="0">
                  <c:v>9870.4095226193458</c:v>
                </c:pt>
                <c:pt idx="1">
                  <c:v>23560.117748730689</c:v>
                </c:pt>
                <c:pt idx="2">
                  <c:v>19748.354212932725</c:v>
                </c:pt>
                <c:pt idx="3">
                  <c:v>30458.598656816655</c:v>
                </c:pt>
                <c:pt idx="4">
                  <c:v>42696.255659523093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8D2-45DA-BCEB-DF41D17766CA}"/>
            </c:ext>
          </c:extLst>
        </c:ser>
        <c:ser>
          <c:idx val="1"/>
          <c:order val="1"/>
          <c:tx>
            <c:strRef>
              <c:f>'Average Income share'!$C$3</c:f>
              <c:strCache>
                <c:ptCount val="1"/>
                <c:pt idx="0">
                  <c:v>Sum of price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C-A8D2-45DA-BCEB-DF41D17766C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E-A8D2-45DA-BCEB-DF41D17766C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0-A8D2-45DA-BCEB-DF41D17766C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2-A8D2-45DA-BCEB-DF41D17766C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4-A8D2-45DA-BCEB-DF41D17766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'Average Income share'!$A$4:$A$9</c:f>
              <c:strCache>
                <c:ptCount val="5"/>
                <c:pt idx="0">
                  <c:v>First lowest</c:v>
                </c:pt>
                <c:pt idx="1">
                  <c:v>Middle Class</c:v>
                </c:pt>
                <c:pt idx="2">
                  <c:v>Second lowest</c:v>
                </c:pt>
                <c:pt idx="3">
                  <c:v>Second Top class</c:v>
                </c:pt>
                <c:pt idx="4">
                  <c:v>Top class</c:v>
                </c:pt>
              </c:strCache>
            </c:strRef>
          </c:cat>
          <c:val>
            <c:numRef>
              <c:f>'Average Income share'!$C$4:$C$9</c:f>
              <c:numCache>
                <c:formatCode>_(* #,##0.00_);_(* \(#,##0.00\);_(* "-"??_);_(@_)</c:formatCode>
                <c:ptCount val="5"/>
                <c:pt idx="0">
                  <c:v>78983017</c:v>
                </c:pt>
                <c:pt idx="1">
                  <c:v>218096010</c:v>
                </c:pt>
                <c:pt idx="2">
                  <c:v>302347303</c:v>
                </c:pt>
                <c:pt idx="3">
                  <c:v>226764267</c:v>
                </c:pt>
                <c:pt idx="4">
                  <c:v>141452695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8D2-45DA-BCEB-DF41D17766CA}"/>
            </c:ext>
          </c:extLst>
        </c:ser>
        <c:ser>
          <c:idx val="2"/>
          <c:order val="2"/>
          <c:tx>
            <c:strRef>
              <c:f>'Average Income share'!$D$3</c:f>
              <c:strCache>
                <c:ptCount val="1"/>
                <c:pt idx="0">
                  <c:v>Count of ID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7-A8D2-45DA-BCEB-DF41D17766C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9-A8D2-45DA-BCEB-DF41D17766C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B-A8D2-45DA-BCEB-DF41D17766C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D-A8D2-45DA-BCEB-DF41D17766C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F-A8D2-45DA-BCEB-DF41D17766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'Average Income share'!$A$4:$A$9</c:f>
              <c:strCache>
                <c:ptCount val="5"/>
                <c:pt idx="0">
                  <c:v>First lowest</c:v>
                </c:pt>
                <c:pt idx="1">
                  <c:v>Middle Class</c:v>
                </c:pt>
                <c:pt idx="2">
                  <c:v>Second lowest</c:v>
                </c:pt>
                <c:pt idx="3">
                  <c:v>Second Top class</c:v>
                </c:pt>
                <c:pt idx="4">
                  <c:v>Top class</c:v>
                </c:pt>
              </c:strCache>
            </c:strRef>
          </c:cat>
          <c:val>
            <c:numRef>
              <c:f>'Average Income share'!$D$4:$D$9</c:f>
              <c:numCache>
                <c:formatCode>General</c:formatCode>
                <c:ptCount val="5"/>
                <c:pt idx="0">
                  <c:v>8002</c:v>
                </c:pt>
                <c:pt idx="1">
                  <c:v>9257</c:v>
                </c:pt>
                <c:pt idx="2">
                  <c:v>15310</c:v>
                </c:pt>
                <c:pt idx="3">
                  <c:v>7445</c:v>
                </c:pt>
                <c:pt idx="4">
                  <c:v>3313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8D2-45DA-BCEB-DF41D17766C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06851443834007"/>
          <c:y val="0.4745987237056854"/>
          <c:w val="0.25109028732262706"/>
          <c:h val="0.32893070614083131"/>
        </c:manualLayout>
      </c:layout>
      <c:overlay val="0"/>
      <c:spPr>
        <a:noFill/>
        <a:ln>
          <a:solidFill>
            <a:srgbClr val="FFC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dashboard.xlsx]Fueltype!PivotTable8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QTY</a:t>
            </a:r>
            <a:r>
              <a:rPr lang="en-US" baseline="0"/>
              <a:t> OF CAR SALE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A4E6A7"/>
          </a:solidFill>
          <a:ln>
            <a:noFill/>
          </a:ln>
          <a:effectLst/>
        </c:spP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</c:pivotFmt>
      <c:pivotFmt>
        <c:idx val="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rgbClr val="A4E6A7"/>
          </a:solidFill>
          <a:ln>
            <a:noFill/>
          </a:ln>
          <a:effectLst/>
        </c:spPr>
      </c:pivotFmt>
      <c:pivotFmt>
        <c:idx val="7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</c:pivotFmt>
      <c:pivotFmt>
        <c:idx val="1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rgbClr val="A4E6A7"/>
          </a:solidFill>
          <a:ln>
            <a:noFill/>
          </a:ln>
          <a:effectLst/>
        </c:spPr>
      </c:pivotFmt>
      <c:pivotFmt>
        <c:idx val="1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Fueltype!$B$3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91-451F-8651-A50999BE92AD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91-451F-8651-A50999BE92AD}"/>
              </c:ext>
            </c:extLst>
          </c:dPt>
          <c:dPt>
            <c:idx val="2"/>
            <c:bubble3D val="0"/>
            <c:spPr>
              <a:solidFill>
                <a:srgbClr val="A4E6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691-451F-8651-A50999BE92AD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691-451F-8651-A50999BE92AD}"/>
              </c:ext>
            </c:extLst>
          </c:dPt>
          <c:dPt>
            <c:idx val="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691-451F-8651-A50999BE92AD}"/>
              </c:ext>
            </c:extLst>
          </c:dPt>
          <c:cat>
            <c:strRef>
              <c:f>Fueltype!$A$4:$A$9</c:f>
              <c:strCache>
                <c:ptCount val="5"/>
                <c:pt idx="0">
                  <c:v>Diesel</c:v>
                </c:pt>
                <c:pt idx="1">
                  <c:v>Electric</c:v>
                </c:pt>
                <c:pt idx="2">
                  <c:v>Hybrid</c:v>
                </c:pt>
                <c:pt idx="3">
                  <c:v>Other</c:v>
                </c:pt>
                <c:pt idx="4">
                  <c:v>Petrol</c:v>
                </c:pt>
              </c:strCache>
            </c:strRef>
          </c:cat>
          <c:val>
            <c:numRef>
              <c:f>Fueltype!$B$4:$B$9</c:f>
              <c:numCache>
                <c:formatCode>General</c:formatCode>
                <c:ptCount val="5"/>
                <c:pt idx="0">
                  <c:v>25739</c:v>
                </c:pt>
                <c:pt idx="1">
                  <c:v>3</c:v>
                </c:pt>
                <c:pt idx="2">
                  <c:v>999</c:v>
                </c:pt>
                <c:pt idx="3">
                  <c:v>50</c:v>
                </c:pt>
                <c:pt idx="4">
                  <c:v>16536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691-451F-8651-A50999BE9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>
          <a:glow rad="139700">
            <a:schemeClr val="accent6">
              <a:satMod val="175000"/>
              <a:alpha val="40000"/>
            </a:schemeClr>
          </a:glow>
        </a:effectLst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dashboard.xlsx]Transmission!PivotTable9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92D050"/>
                </a:solidFill>
              </a:rPr>
              <a:t>TRANSMISSION SALE TYPE</a:t>
            </a:r>
          </a:p>
        </c:rich>
      </c:tx>
      <c:layout>
        <c:manualLayout>
          <c:xMode val="edge"/>
          <c:yMode val="edge"/>
          <c:x val="0.22308068868907699"/>
          <c:y val="3.34473452627610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rgbClr val="92D05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Transmission!$B$3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92D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0D-494E-8E7D-C98A56D30C4B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92D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0D-494E-8E7D-C98A56D30C4B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rgbClr val="92D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0D-494E-8E7D-C98A56D30C4B}"/>
              </c:ext>
            </c:extLst>
          </c:dPt>
          <c:cat>
            <c:strRef>
              <c:f>Transmission!$A$4:$A$8</c:f>
              <c:strCache>
                <c:ptCount val="4"/>
                <c:pt idx="0">
                  <c:v>Automatic</c:v>
                </c:pt>
                <c:pt idx="1">
                  <c:v>Manual</c:v>
                </c:pt>
                <c:pt idx="2">
                  <c:v>Other</c:v>
                </c:pt>
                <c:pt idx="3">
                  <c:v>Semi-Auto</c:v>
                </c:pt>
              </c:strCache>
            </c:strRef>
          </c:cat>
          <c:val>
            <c:numRef>
              <c:f>Transmission!$B$4:$B$8</c:f>
              <c:numCache>
                <c:formatCode>General</c:formatCode>
                <c:ptCount val="4"/>
                <c:pt idx="0">
                  <c:v>13418</c:v>
                </c:pt>
                <c:pt idx="1">
                  <c:v>12150</c:v>
                </c:pt>
                <c:pt idx="2">
                  <c:v>5</c:v>
                </c:pt>
                <c:pt idx="3">
                  <c:v>17754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B0D-494E-8E7D-C98A56D30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505488"/>
        <c:axId val="557499584"/>
      </c:lineChart>
      <c:catAx>
        <c:axId val="557505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499584"/>
        <c:crosses val="autoZero"/>
        <c:auto val="1"/>
        <c:lblAlgn val="ctr"/>
        <c:lblOffset val="100"/>
        <c:noMultiLvlLbl val="0"/>
      </c:catAx>
      <c:valAx>
        <c:axId val="557499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0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8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89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49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030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04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1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1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4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9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9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1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0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6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3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40C3-ABBC-4EC8-B9F3-3E83210ED8CD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4BFCA7-86A3-4152-8B5C-7B0BB0F72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0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68BD-76B5-0C18-F5BE-6DDE6ACF0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Project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Car Dataset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EF2A3-3ED2-6197-80F2-4AAAD18D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7740" y="1357746"/>
            <a:ext cx="8041341" cy="1967346"/>
          </a:xfrm>
        </p:spPr>
        <p:txBody>
          <a:bodyPr>
            <a:normAutofit fontScale="55000" lnSpcReduction="20000"/>
          </a:bodyPr>
          <a:lstStyle/>
          <a:p>
            <a:endParaRPr lang="en-IN" b="1" dirty="0"/>
          </a:p>
          <a:p>
            <a:pPr algn="ctr"/>
            <a:endParaRPr lang="en-IN" b="1" dirty="0"/>
          </a:p>
          <a:p>
            <a:r>
              <a:rPr lang="en-IN" b="1" dirty="0"/>
              <a:t>			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3B14B-D49D-8DDB-FB0D-B581695DED29}"/>
              </a:ext>
            </a:extLst>
          </p:cNvPr>
          <p:cNvSpPr txBox="1"/>
          <p:nvPr/>
        </p:nvSpPr>
        <p:spPr>
          <a:xfrm>
            <a:off x="7744691" y="5097624"/>
            <a:ext cx="4213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by---</a:t>
            </a:r>
          </a:p>
          <a:p>
            <a:r>
              <a:rPr lang="en-IN" dirty="0"/>
              <a:t>Vikas Budhani.</a:t>
            </a:r>
          </a:p>
          <a:p>
            <a:r>
              <a:rPr lang="en-IN" dirty="0"/>
              <a:t>Meenakshi </a:t>
            </a:r>
            <a:r>
              <a:rPr lang="en-IN" dirty="0" err="1"/>
              <a:t>Ghansela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24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E9CF-7D70-E42D-359E-914AF031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301540"/>
            <a:ext cx="10515600" cy="5916987"/>
          </a:xfrm>
        </p:spPr>
        <p:txBody>
          <a:bodyPr>
            <a:normAutofit/>
          </a:bodyPr>
          <a:lstStyle/>
          <a:p>
            <a:r>
              <a:rPr lang="en-US" sz="2400" b="1" i="1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We have jump sale between 2018 to 2019 .in category F</a:t>
            </a:r>
          </a:p>
          <a:p>
            <a:r>
              <a:rPr lang="en-US" sz="2400" b="1" i="1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Prices jump between 2018 to 2019  category E</a:t>
            </a:r>
          </a:p>
          <a:p>
            <a:r>
              <a:rPr lang="en-US" sz="2400" b="1" i="1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Highest selling Engine size are 2 , 2.1 , 3.</a:t>
            </a:r>
          </a:p>
          <a:p>
            <a:r>
              <a:rPr lang="en-US" sz="2400" b="1" i="1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 selling car is merc – 13119 unit</a:t>
            </a:r>
          </a:p>
          <a:p>
            <a:r>
              <a:rPr lang="en-US" sz="2400" b="1" i="1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Most of the customer Buy Diesel fuel type car </a:t>
            </a:r>
          </a:p>
          <a:p>
            <a:r>
              <a:rPr lang="en-US" sz="2400" b="1" i="1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Most of the customer buy Semi-Auto car.</a:t>
            </a:r>
            <a:endParaRPr lang="en-US" sz="2400" b="1" i="1" u="none" strike="noStrike" cap="none" dirty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7E6278-8BD0-AB26-78B3-04F7F0D249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374983"/>
              </p:ext>
            </p:extLst>
          </p:nvPr>
        </p:nvGraphicFramePr>
        <p:xfrm>
          <a:off x="6802582" y="1440874"/>
          <a:ext cx="3103417" cy="2840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B54BA6-8622-8633-3F5B-F316F7C8F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49200"/>
              </p:ext>
            </p:extLst>
          </p:nvPr>
        </p:nvGraphicFramePr>
        <p:xfrm>
          <a:off x="1281545" y="3560617"/>
          <a:ext cx="4516581" cy="2657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847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F03F-FE85-43A7-C131-9A8F791D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C795-B39A-2793-0CD3-EA85297D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Launch car according to the analysis -  </a:t>
            </a:r>
          </a:p>
          <a:p>
            <a:r>
              <a:rPr lang="en-IN" dirty="0"/>
              <a:t>Cost of the car between 50,000 to 20,000.</a:t>
            </a:r>
          </a:p>
          <a:p>
            <a:r>
              <a:rPr lang="en-IN" dirty="0"/>
              <a:t>Engine size – 2, 2.1 , 3 .</a:t>
            </a:r>
          </a:p>
          <a:p>
            <a:r>
              <a:rPr lang="en-IN" dirty="0"/>
              <a:t>Fuel type must be Diesel.</a:t>
            </a:r>
          </a:p>
          <a:p>
            <a:r>
              <a:rPr lang="en-IN" dirty="0"/>
              <a:t>Car should be Semi Auto.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68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4E983A-0E3E-E24A-B2A3-1D7EA31A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9011C-F92A-3FE5-2A16-8815CBD20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6752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302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15A7-C50F-A13D-9F81-56361403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51" y="2438400"/>
            <a:ext cx="8596668" cy="1320800"/>
          </a:xfrm>
        </p:spPr>
        <p:txBody>
          <a:bodyPr/>
          <a:lstStyle/>
          <a:p>
            <a:r>
              <a:rPr lang="en-US" dirty="0"/>
              <a:t>Object is to lunch new car Suzuki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5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D457-A2EA-E09E-C706-94DB4118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SQL Queries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A90AD-156E-BB50-BDD4-BDC9A85D0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71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model_ID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tinyint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smallint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Milage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tax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smallint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mpg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engineSiz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transmission_id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tinyint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fuel_id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tinyint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09C16-F219-3429-3CC5-B3DE8D47290E}"/>
              </a:ext>
            </a:extLst>
          </p:cNvPr>
          <p:cNvSpPr txBox="1"/>
          <p:nvPr/>
        </p:nvSpPr>
        <p:spPr>
          <a:xfrm>
            <a:off x="4491318" y="2618510"/>
            <a:ext cx="389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Created the source Table names 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as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Car_Details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in data base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db_car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21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EEE0-3983-E5BD-56E2-04B4C968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Join the tables with each others.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3256-A75B-BD91-27B1-4AEFE4E1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audi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cclass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bmw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hyndai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merc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759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436B-32F7-675F-BB8F-1F95EA18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Add column in </a:t>
            </a:r>
            <a:r>
              <a:rPr lang="en-IN" sz="4000" b="1" u="sng" dirty="0" err="1"/>
              <a:t>Car_Details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E0B8-7C13-9B5D-BCB0-31018759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</a:rPr>
              <a:t>--ALTER INCOMESHARE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Income_share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------Update the column in Income share of UK citizens base on price of cars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Income_share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'Top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54000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Income_share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'Second Top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35700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Income_share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'Middle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26800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Income_share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'Second lowest'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20500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Income_share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'First lowest'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13300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--add column name </a:t>
            </a:r>
            <a:r>
              <a:rPr lang="en-I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Car_brand</a:t>
            </a: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car_Brand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0870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557C-860A-CCA8-2A69-880F9C0F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Updating car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545-2189-8B56-8405-605116D5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--update </a:t>
            </a:r>
            <a:r>
              <a:rPr lang="en-I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car_brands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car_Brand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'Audi'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10668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car_Brand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'Merc'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14568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27686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car_Brand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'BMW'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27687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38467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car_Brand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Hyndai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38468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43327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car_brand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‘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Cclass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10669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14567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3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300" dirty="0">
                <a:solidFill>
                  <a:srgbClr val="008000"/>
                </a:solidFill>
                <a:latin typeface="Consolas" panose="020B0609020204030204" pitchFamily="49" charset="0"/>
              </a:rPr>
              <a:t>--- add </a:t>
            </a:r>
            <a:r>
              <a:rPr lang="en-IN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Coumn</a:t>
            </a:r>
            <a:r>
              <a:rPr lang="en-IN" sz="1300" dirty="0">
                <a:solidFill>
                  <a:srgbClr val="008000"/>
                </a:solidFill>
                <a:latin typeface="Consolas" panose="020B0609020204030204" pitchFamily="49" charset="0"/>
              </a:rPr>
              <a:t> in </a:t>
            </a:r>
            <a:r>
              <a:rPr lang="en-IN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cclass</a:t>
            </a:r>
            <a:endParaRPr lang="en-IN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tax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smallint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mpg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real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2896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3E30-0EC5-EA13-20F5-D901F4B1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u="sng" dirty="0"/>
              <a:t>Joining the </a:t>
            </a:r>
            <a:r>
              <a:rPr lang="en-IN" sz="3600" b="1" u="sng" dirty="0" err="1"/>
              <a:t>car_details</a:t>
            </a:r>
            <a:r>
              <a:rPr lang="en-IN" sz="3600" b="1" u="sng" dirty="0"/>
              <a:t> with </a:t>
            </a:r>
            <a:r>
              <a:rPr lang="en-IN" sz="3600" b="1" u="sng" dirty="0" err="1"/>
              <a:t>Fueltype</a:t>
            </a:r>
            <a:r>
              <a:rPr lang="en-IN" sz="3600" b="1" u="sng" dirty="0"/>
              <a:t> , Model Name , Transmission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C7AD-D7A9-E3E1-FC5B-B3C4A9C2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car_details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fueltype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transmission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140000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Catg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A'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100000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Catg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B'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80000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catg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C'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50000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Catg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D'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price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20000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catg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E'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Catg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 F'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Category_by_price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fueltype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IN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fuel_id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fueltype</a:t>
            </a:r>
            <a:r>
              <a:rPr lang="en-IN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fuel_ID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models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transmission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car_details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transmission_id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transmission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car_details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923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2060C8-46E2-5D7C-8527-D003E597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4" y="257562"/>
            <a:ext cx="10647596" cy="61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2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64C9-02AA-EEA7-9D17-6799F668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Few Insights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7C936-7C8B-3B8A-0893-08FF70EA8964}"/>
              </a:ext>
            </a:extLst>
          </p:cNvPr>
          <p:cNvSpPr txBox="1"/>
          <p:nvPr/>
        </p:nvSpPr>
        <p:spPr>
          <a:xfrm>
            <a:off x="717177" y="1882588"/>
            <a:ext cx="4661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– </a:t>
            </a:r>
          </a:p>
          <a:p>
            <a:r>
              <a:rPr lang="en-US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ncome class of UK citizens based on price of Cars</a:t>
            </a:r>
          </a:p>
          <a:p>
            <a:r>
              <a:rPr lang="en-US" dirty="0">
                <a:solidFill>
                  <a:srgbClr val="000000"/>
                </a:solidFill>
                <a:latin typeface="Twentieth Century"/>
                <a:sym typeface="Twentieth Century"/>
              </a:rPr>
              <a:t>The Annual Income of the UK Citizens are –</a:t>
            </a:r>
          </a:p>
          <a:p>
            <a:r>
              <a:rPr lang="en-US" dirty="0">
                <a:solidFill>
                  <a:srgbClr val="000000"/>
                </a:solidFill>
                <a:latin typeface="Twentieth Century"/>
                <a:sym typeface="Twentieth Century"/>
              </a:rPr>
              <a:t>Top class –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54000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Second Top class –35700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Second lowest –26800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Middle class – 20500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Lowest -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13300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3FD1D9-E102-4721-9BCB-57E522766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737368"/>
              </p:ext>
            </p:extLst>
          </p:nvPr>
        </p:nvGraphicFramePr>
        <p:xfrm>
          <a:off x="4975668" y="605230"/>
          <a:ext cx="4558145" cy="5140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1432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966</TotalTime>
  <Words>715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Trebuchet MS</vt:lpstr>
      <vt:lpstr>Twentieth Century</vt:lpstr>
      <vt:lpstr>Wingdings 3</vt:lpstr>
      <vt:lpstr>Facet</vt:lpstr>
      <vt:lpstr>Project   Car Dataset Analysis </vt:lpstr>
      <vt:lpstr>Object is to lunch new car Suzuki</vt:lpstr>
      <vt:lpstr>SQL Queries </vt:lpstr>
      <vt:lpstr>Join the tables with each others.</vt:lpstr>
      <vt:lpstr>Add column in Car_Details</vt:lpstr>
      <vt:lpstr>Updating car brands</vt:lpstr>
      <vt:lpstr>Joining the car_details with Fueltype , Model Name , Transmission </vt:lpstr>
      <vt:lpstr>PowerPoint Presentation</vt:lpstr>
      <vt:lpstr>Few Insights 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vikas budhani</dc:creator>
  <cp:lastModifiedBy>vikas budhani</cp:lastModifiedBy>
  <cp:revision>49</cp:revision>
  <dcterms:created xsi:type="dcterms:W3CDTF">2022-05-27T20:25:09Z</dcterms:created>
  <dcterms:modified xsi:type="dcterms:W3CDTF">2022-09-06T06:00:25Z</dcterms:modified>
</cp:coreProperties>
</file>