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61" r:id="rId3"/>
    <p:sldId id="262" r:id="rId4"/>
    <p:sldId id="264" r:id="rId5"/>
    <p:sldId id="263" r:id="rId6"/>
    <p:sldId id="265" r:id="rId7"/>
    <p:sldId id="266" r:id="rId8"/>
    <p:sldId id="267" r:id="rId9"/>
    <p:sldId id="268" r:id="rId10"/>
    <p:sldId id="276" r:id="rId11"/>
    <p:sldId id="272" r:id="rId12"/>
    <p:sldId id="274" r:id="rId13"/>
    <p:sldId id="275" r:id="rId14"/>
    <p:sldId id="277" r:id="rId15"/>
    <p:sldId id="280" r:id="rId16"/>
    <p:sldId id="279" r:id="rId17"/>
    <p:sldId id="259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795" autoAdjust="0"/>
    <p:restoredTop sz="94660"/>
  </p:normalViewPr>
  <p:slideViewPr>
    <p:cSldViewPr>
      <p:cViewPr varScale="1">
        <p:scale>
          <a:sx n="81" d="100"/>
          <a:sy n="81" d="100"/>
        </p:scale>
        <p:origin x="941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intel\Downloads\Final%20Project1%20(1)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[Final Project1 (1).xlsx]Top selling product!PivotTable5</c:name>
    <c:fmtId val="-1"/>
  </c:pivotSource>
  <c:chart>
    <c:title>
      <c:tx>
        <c:rich>
          <a:bodyPr rot="0" vert="horz"/>
          <a:lstStyle/>
          <a:p>
            <a: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pPr>
            <a:r>
              <a:rPr lang="en-US" u="sng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</a:rPr>
              <a:t>Top Selling Product</a:t>
            </a:r>
          </a:p>
        </c:rich>
      </c:tx>
      <c:layout>
        <c:manualLayout>
          <c:xMode val="edge"/>
          <c:yMode val="edge"/>
          <c:x val="0.57911635161496466"/>
          <c:y val="4.948845807072777E-2"/>
        </c:manualLayout>
      </c:layout>
      <c:overlay val="0"/>
      <c:spPr>
        <a:noFill/>
        <a:ln>
          <a:noFill/>
        </a:ln>
        <a:effectLst/>
      </c:spPr>
    </c:title>
    <c:autoTitleDeleted val="0"/>
    <c:pivotFmts>
      <c:pivotFmt>
        <c:idx val="0"/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>
              <a:lumMod val="75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vert="horz"/>
            <a:lstStyle/>
            <a:p>
              <a:pPr>
                <a:defRPr/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>
              <a:lumMod val="75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vert="horz"/>
            <a:lstStyle/>
            <a:p>
              <a:pPr>
                <a:defRPr/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>
              <a:lumMod val="75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vert="horz"/>
            <a:lstStyle/>
            <a:p>
              <a:pPr>
                <a:defRPr/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1162295875643878"/>
          <c:y val="2.5168102476334015E-2"/>
          <c:w val="0.85345415934927282"/>
          <c:h val="0.7673128939083455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'Top selling product'!$C$4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vert="horz"/>
              <a:lstStyle/>
              <a:p>
                <a:pPr>
                  <a:defRPr/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multiLvlStrRef>
              <c:f>'Top selling product'!$A$5:$B$6</c:f>
              <c:multiLvlStrCache>
                <c:ptCount val="2"/>
                <c:lvl>
                  <c:pt idx="0">
                    <c:v>10235</c:v>
                  </c:pt>
                  <c:pt idx="1">
                    <c:v>8444</c:v>
                  </c:pt>
                </c:lvl>
                <c:lvl>
                  <c:pt idx="0">
                    <c:v>2021</c:v>
                  </c:pt>
                  <c:pt idx="1">
                    <c:v>2022</c:v>
                  </c:pt>
                </c:lvl>
              </c:multiLvlStrCache>
            </c:multiLvlStrRef>
          </c:cat>
          <c:val>
            <c:numRef>
              <c:f>'Top selling product'!$C$5:$C$6</c:f>
              <c:numCache>
                <c:formatCode>General</c:formatCode>
                <c:ptCount val="2"/>
                <c:pt idx="0">
                  <c:v>550</c:v>
                </c:pt>
                <c:pt idx="1">
                  <c:v>485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2D6-41AD-8882-8216A69EF6CF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355"/>
        <c:overlap val="-70"/>
        <c:axId val="199219456"/>
        <c:axId val="199251840"/>
      </c:barChart>
      <c:catAx>
        <c:axId val="1992194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vert="horz"/>
          <a:lstStyle/>
          <a:p>
            <a:pPr>
              <a:defRPr/>
            </a:pPr>
            <a:endParaRPr lang="en-US"/>
          </a:p>
        </c:txPr>
        <c:crossAx val="199251840"/>
        <c:crosses val="autoZero"/>
        <c:auto val="1"/>
        <c:lblAlgn val="ctr"/>
        <c:lblOffset val="100"/>
        <c:noMultiLvlLbl val="0"/>
      </c:catAx>
      <c:valAx>
        <c:axId val="19925184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vert="horz"/>
          <a:lstStyle/>
          <a:p>
            <a:pPr>
              <a:defRPr/>
            </a:pPr>
            <a:endParaRPr lang="en-US"/>
          </a:p>
        </c:txPr>
        <c:crossAx val="1992194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b="1"/>
      </a:pPr>
      <a:endParaRPr lang="en-US"/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11/24/2022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871F4C8-5C4D-45B2-2D75-F99A177604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12"/>
            <a:ext cx="9144000" cy="685328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02ECBD5-B221-07C7-A587-F037A984DC8D}"/>
              </a:ext>
            </a:extLst>
          </p:cNvPr>
          <p:cNvSpPr/>
          <p:nvPr/>
        </p:nvSpPr>
        <p:spPr>
          <a:xfrm rot="21248431">
            <a:off x="2843595" y="4403130"/>
            <a:ext cx="4191000" cy="68849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prstTxWarp prst="textArchUp">
              <a:avLst/>
            </a:prstTxWarp>
            <a:spAutoFit/>
          </a:bodyPr>
          <a:lstStyle/>
          <a:p>
            <a:pPr algn="ctr"/>
            <a:r>
              <a:rPr lang="en-US" sz="4800" b="1" dirty="0">
                <a:ln w="12700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latin typeface="Comic Sans MS" panose="030F0702030302020204" pitchFamily="66" charset="0"/>
              </a:rPr>
              <a:t>Analysis</a:t>
            </a:r>
            <a:endParaRPr lang="en-US" sz="5400" b="1" dirty="0">
              <a:ln w="12700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AA6486E-F8A4-6002-5E90-9BC27F2FE6BF}"/>
              </a:ext>
            </a:extLst>
          </p:cNvPr>
          <p:cNvSpPr txBox="1"/>
          <p:nvPr/>
        </p:nvSpPr>
        <p:spPr>
          <a:xfrm>
            <a:off x="6477000" y="5943600"/>
            <a:ext cx="22346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bg1"/>
                </a:solidFill>
                <a:latin typeface="Comic Sans MS" panose="030F0702030302020204" pitchFamily="66" charset="0"/>
              </a:rPr>
              <a:t>Made by-</a:t>
            </a:r>
          </a:p>
          <a:p>
            <a:r>
              <a:rPr lang="en-IN" sz="1600" b="1" dirty="0">
                <a:solidFill>
                  <a:schemeClr val="bg1"/>
                </a:solidFill>
                <a:latin typeface="Comic Sans MS" panose="030F0702030302020204" pitchFamily="66" charset="0"/>
              </a:rPr>
              <a:t>Vikas Budhani</a:t>
            </a:r>
          </a:p>
          <a:p>
            <a:r>
              <a:rPr lang="en-IN" sz="1600" b="1" dirty="0" err="1">
                <a:solidFill>
                  <a:schemeClr val="bg1"/>
                </a:solidFill>
                <a:latin typeface="Comic Sans MS" panose="030F0702030302020204" pitchFamily="66" charset="0"/>
              </a:rPr>
              <a:t>Ritu</a:t>
            </a:r>
            <a:r>
              <a:rPr lang="en-IN" sz="1600" b="1" dirty="0">
                <a:solidFill>
                  <a:schemeClr val="bg1"/>
                </a:solidFill>
                <a:latin typeface="Comic Sans MS" panose="030F0702030302020204" pitchFamily="66" charset="0"/>
              </a:rPr>
              <a:t> </a:t>
            </a:r>
            <a:r>
              <a:rPr lang="en-IN" sz="1600" b="1" dirty="0" err="1">
                <a:solidFill>
                  <a:schemeClr val="bg1"/>
                </a:solidFill>
                <a:latin typeface="Comic Sans MS" panose="030F0702030302020204" pitchFamily="66" charset="0"/>
              </a:rPr>
              <a:t>Ghansela</a:t>
            </a:r>
            <a:endParaRPr lang="en-IN" sz="1600" b="1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45038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E5FC651-B38D-0D0E-54C2-1C3F4C7E6F19}"/>
              </a:ext>
            </a:extLst>
          </p:cNvPr>
          <p:cNvSpPr txBox="1"/>
          <p:nvPr/>
        </p:nvSpPr>
        <p:spPr>
          <a:xfrm>
            <a:off x="2133600" y="228600"/>
            <a:ext cx="36004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400" b="1" dirty="0"/>
              <a:t>Daily login Trend year wise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4FA10D-0641-6E5F-5C09-58EB44AD99C1}"/>
              </a:ext>
            </a:extLst>
          </p:cNvPr>
          <p:cNvSpPr txBox="1"/>
          <p:nvPr/>
        </p:nvSpPr>
        <p:spPr>
          <a:xfrm>
            <a:off x="381000" y="1199912"/>
            <a:ext cx="28240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Trend of 2021</a:t>
            </a:r>
          </a:p>
          <a:p>
            <a:r>
              <a:rPr lang="en-IN" sz="1600" dirty="0"/>
              <a:t>We have highest login in 29 July</a:t>
            </a:r>
          </a:p>
          <a:p>
            <a:endParaRPr lang="en-IN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3F5CEA-CA86-2F48-ED9D-8EAF51036837}"/>
              </a:ext>
            </a:extLst>
          </p:cNvPr>
          <p:cNvSpPr txBox="1"/>
          <p:nvPr/>
        </p:nvSpPr>
        <p:spPr>
          <a:xfrm>
            <a:off x="381000" y="3813258"/>
            <a:ext cx="32119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Trend of 2021</a:t>
            </a:r>
          </a:p>
          <a:p>
            <a:r>
              <a:rPr lang="en-IN" sz="1600" dirty="0"/>
              <a:t>We have the highest login on 13 July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7373577-B1E6-8EFB-003E-6388CE84DB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897" y="4526118"/>
            <a:ext cx="6294665" cy="187468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8F529F6-8614-536A-581E-C77319C453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755" y="1753310"/>
            <a:ext cx="6226080" cy="184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632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" y="1905000"/>
            <a:ext cx="75438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143000" y="609600"/>
            <a:ext cx="624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u="sng" dirty="0"/>
              <a:t>KPI’S of July 202 &amp; 2022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035AD70-B3DF-AA64-05CD-F0A6A573B66F}"/>
              </a:ext>
            </a:extLst>
          </p:cNvPr>
          <p:cNvSpPr txBox="1"/>
          <p:nvPr/>
        </p:nvSpPr>
        <p:spPr>
          <a:xfrm>
            <a:off x="495300" y="3352800"/>
            <a:ext cx="7177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There are 20488 buyers who actually order the product, lets see year wise.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1346BF0-5A71-B006-1DF1-F317209685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4075952"/>
            <a:ext cx="7696867" cy="76968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6B3037B-4E1E-5300-3770-664C1F8E8121}"/>
              </a:ext>
            </a:extLst>
          </p:cNvPr>
          <p:cNvSpPr txBox="1"/>
          <p:nvPr/>
        </p:nvSpPr>
        <p:spPr>
          <a:xfrm>
            <a:off x="418766" y="3722132"/>
            <a:ext cx="2622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The KPI contain 2021 data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E828891-A780-F9F7-B8EF-F83FFB2399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5573490"/>
            <a:ext cx="7681626" cy="68585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434C38B-5EE0-242E-513D-5126D0CC7381}"/>
              </a:ext>
            </a:extLst>
          </p:cNvPr>
          <p:cNvSpPr txBox="1"/>
          <p:nvPr/>
        </p:nvSpPr>
        <p:spPr>
          <a:xfrm>
            <a:off x="457200" y="5181600"/>
            <a:ext cx="2697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The KPI contain 2022 data</a:t>
            </a:r>
          </a:p>
        </p:txBody>
      </p:sp>
    </p:spTree>
    <p:extLst>
      <p:ext uri="{BB962C8B-B14F-4D97-AF65-F5344CB8AC3E}">
        <p14:creationId xmlns:p14="http://schemas.microsoft.com/office/powerpoint/2010/main" val="8227300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19400" y="224712"/>
            <a:ext cx="25939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u="sng" dirty="0"/>
              <a:t>Order Status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86469F-BB12-3C47-6CE0-AA0DC08C9134}"/>
              </a:ext>
            </a:extLst>
          </p:cNvPr>
          <p:cNvSpPr txBox="1"/>
          <p:nvPr/>
        </p:nvSpPr>
        <p:spPr>
          <a:xfrm>
            <a:off x="838200" y="1066800"/>
            <a:ext cx="753065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As compared to 2021 Order status with 2022-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In 2021 there is an increase in pending orders in 2022.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In 2022 there is a larger number of order was rejected. It might be a barrier</a:t>
            </a:r>
            <a:br>
              <a:rPr lang="en-IN" dirty="0"/>
            </a:br>
            <a:r>
              <a:rPr lang="en-IN" dirty="0"/>
              <a:t>of growth of the business.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In 2022 the shipped order is far better then 2021.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FDB066-8C13-4972-01C6-D799599312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3962400"/>
            <a:ext cx="5044877" cy="2171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0943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F1BA7C1-8EAE-1787-4702-D5E508184544}"/>
              </a:ext>
            </a:extLst>
          </p:cNvPr>
          <p:cNvSpPr txBox="1"/>
          <p:nvPr/>
        </p:nvSpPr>
        <p:spPr>
          <a:xfrm>
            <a:off x="2743200" y="457200"/>
            <a:ext cx="3500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u="sng" dirty="0"/>
              <a:t>TOP 10 Loggers and Buyers in 2021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132C18-75CE-61F8-C55F-DC8D47D733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533" y="1524000"/>
            <a:ext cx="4008467" cy="220999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FAEC1F4-E279-6A44-90D3-6E4AB8A24E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533" y="4038600"/>
            <a:ext cx="4458086" cy="2187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0114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498973B-A9B7-23EC-BF53-3C7950F99974}"/>
              </a:ext>
            </a:extLst>
          </p:cNvPr>
          <p:cNvSpPr txBox="1"/>
          <p:nvPr/>
        </p:nvSpPr>
        <p:spPr>
          <a:xfrm>
            <a:off x="2743200" y="457200"/>
            <a:ext cx="3500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u="sng" dirty="0"/>
              <a:t>TOP 10 Loggers and Buyers in 2022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0AEAAE-6F99-63EE-1051-9F5B4C69C4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4191000"/>
            <a:ext cx="4496190" cy="217188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9F139FC-5748-1683-0C1C-215CA734E9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1577245"/>
            <a:ext cx="3970364" cy="2179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1907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A335D-03DC-A383-DB34-F1A137AB0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Insights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1818EF-E015-BF73-EA20-B6F3DB1633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/>
              <a:t>Daily login trend and highest login in 2021 on 6</a:t>
            </a:r>
            <a:r>
              <a:rPr lang="en-IN" sz="2000" baseline="30000" dirty="0"/>
              <a:t>th</a:t>
            </a:r>
            <a:r>
              <a:rPr lang="en-IN" sz="2000" dirty="0"/>
              <a:t> July – 11,161 and in 2022  on 13</a:t>
            </a:r>
            <a:r>
              <a:rPr lang="en-IN" sz="2000" baseline="30000" dirty="0"/>
              <a:t>th</a:t>
            </a:r>
            <a:r>
              <a:rPr lang="en-IN" sz="2000" dirty="0"/>
              <a:t> July – 17,570.</a:t>
            </a:r>
          </a:p>
          <a:p>
            <a:r>
              <a:rPr lang="en-IN" sz="2000" dirty="0"/>
              <a:t> Top-selling product in 2021 is product id 10235 ordered  550 times and in 2022 product id 8444  ordered 485 times.</a:t>
            </a:r>
          </a:p>
          <a:p>
            <a:r>
              <a:rPr lang="en-IN" sz="2000" dirty="0"/>
              <a:t>Top rejected products in 2021 are product id 10235 Rejected 257 times and in 2022 product id8444 rejected 250 times.</a:t>
            </a:r>
          </a:p>
          <a:p>
            <a:r>
              <a:rPr lang="en-IN" sz="2000" dirty="0"/>
              <a:t>Top logger id 63652 in 2021 and id 209276 in 2022.</a:t>
            </a:r>
          </a:p>
          <a:p>
            <a:r>
              <a:rPr lang="en-IN" sz="2000" dirty="0"/>
              <a:t>Top buyer id 79652 in 2021 and id 79652 in 2022. same person.</a:t>
            </a:r>
          </a:p>
          <a:p>
            <a:r>
              <a:rPr lang="en-IN" sz="2000" dirty="0"/>
              <a:t>We have found that rejected order 60% and 39% shipped orders are there in 2021 and  54% rejected orders and 46% shipped orders.</a:t>
            </a: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8362946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FAB7D0-3A35-31FE-1087-A2DA635CB5FC}"/>
              </a:ext>
            </a:extLst>
          </p:cNvPr>
          <p:cNvSpPr txBox="1"/>
          <p:nvPr/>
        </p:nvSpPr>
        <p:spPr>
          <a:xfrm>
            <a:off x="914400" y="1066800"/>
            <a:ext cx="1087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u="sng" dirty="0"/>
              <a:t>Analysis -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A63EBB-3D02-8063-5D05-C3AC34F802EC}"/>
              </a:ext>
            </a:extLst>
          </p:cNvPr>
          <p:cNvSpPr txBox="1"/>
          <p:nvPr/>
        </p:nvSpPr>
        <p:spPr>
          <a:xfrm>
            <a:off x="609600" y="1524000"/>
            <a:ext cx="690298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The business grew by 7% according to orders shipped.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Number of logins increased by 2%.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In 2021 the rejected orders percentage is 60% and now in 2022, there is 54%.</a:t>
            </a:r>
            <a:br>
              <a:rPr lang="en-IN" sz="1600" dirty="0"/>
            </a:br>
            <a:r>
              <a:rPr lang="en-IN" sz="1600" dirty="0"/>
              <a:t> The rejection percentage decreased by 6%.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56A5E1-80AA-D24D-5E7A-43B1C58E2E80}"/>
              </a:ext>
            </a:extLst>
          </p:cNvPr>
          <p:cNvSpPr txBox="1"/>
          <p:nvPr/>
        </p:nvSpPr>
        <p:spPr>
          <a:xfrm>
            <a:off x="914399" y="2819400"/>
            <a:ext cx="1015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/>
              <a:t>Lacking -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DE4243-829A-F4E1-4283-C50C65B48E30}"/>
              </a:ext>
            </a:extLst>
          </p:cNvPr>
          <p:cNvSpPr txBox="1"/>
          <p:nvPr/>
        </p:nvSpPr>
        <p:spPr>
          <a:xfrm>
            <a:off x="609600" y="3188732"/>
            <a:ext cx="78232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Over all R</a:t>
            </a:r>
            <a:r>
              <a:rPr lang="en-IN" sz="1600" dirty="0"/>
              <a:t>ejected orders percentage is 57 % which is not good for the company’s growth.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 Top-selling Products were out of stock. 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E38B4D-F85F-4766-4212-F9E4A8183979}"/>
              </a:ext>
            </a:extLst>
          </p:cNvPr>
          <p:cNvSpPr txBox="1"/>
          <p:nvPr/>
        </p:nvSpPr>
        <p:spPr>
          <a:xfrm>
            <a:off x="914399" y="3991689"/>
            <a:ext cx="2590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/>
              <a:t>Suggestion-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16CF527-0B91-F348-2074-7C1C98872809}"/>
              </a:ext>
            </a:extLst>
          </p:cNvPr>
          <p:cNvSpPr txBox="1"/>
          <p:nvPr/>
        </p:nvSpPr>
        <p:spPr>
          <a:xfrm>
            <a:off x="609600" y="4419600"/>
            <a:ext cx="445622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Increase Manpower for accepting orders.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Check or debug your application.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Produce more quantity of top-selling products. </a:t>
            </a:r>
          </a:p>
        </p:txBody>
      </p:sp>
    </p:spTree>
    <p:extLst>
      <p:ext uri="{BB962C8B-B14F-4D97-AF65-F5344CB8AC3E}">
        <p14:creationId xmlns:p14="http://schemas.microsoft.com/office/powerpoint/2010/main" val="30469164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0" y="2521987"/>
            <a:ext cx="363073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764296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362200" y="1600200"/>
            <a:ext cx="35631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u="sng" cap="all" spc="0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OBJECTIVEs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3048000"/>
            <a:ext cx="6400800" cy="1752600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To analyze Ecommerce daily working and growth of the company and Lacking of the company.</a:t>
            </a:r>
          </a:p>
          <a:p>
            <a:pPr marL="457200" indent="-457200">
              <a:buFont typeface="Arial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9036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457200"/>
            <a:ext cx="6400800" cy="533400"/>
          </a:xfrm>
        </p:spPr>
        <p:txBody>
          <a:bodyPr>
            <a:normAutofit/>
          </a:bodyPr>
          <a:lstStyle/>
          <a:p>
            <a:r>
              <a:rPr lang="en-US" b="1" u="sng" dirty="0">
                <a:solidFill>
                  <a:schemeClr val="tx1"/>
                </a:solidFill>
              </a:rPr>
              <a:t>Creating Database And Importing CSV file</a:t>
            </a:r>
          </a:p>
        </p:txBody>
      </p:sp>
      <p:sp>
        <p:nvSpPr>
          <p:cNvPr id="5" name="Rectangle 4"/>
          <p:cNvSpPr/>
          <p:nvPr/>
        </p:nvSpPr>
        <p:spPr>
          <a:xfrm>
            <a:off x="609600" y="1371600"/>
            <a:ext cx="57150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/>
              </a:rPr>
              <a:t>create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database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 Project</a:t>
            </a:r>
          </a:p>
          <a:p>
            <a:r>
              <a:rPr lang="en-US" sz="2000" dirty="0">
                <a:solidFill>
                  <a:srgbClr val="0000FF"/>
                </a:solidFill>
                <a:latin typeface="Consolas"/>
              </a:rPr>
              <a:t>use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 project</a:t>
            </a:r>
          </a:p>
          <a:p>
            <a:r>
              <a:rPr lang="en-US" sz="2000" dirty="0">
                <a:solidFill>
                  <a:srgbClr val="0000FF"/>
                </a:solidFill>
                <a:latin typeface="Consolas"/>
              </a:rPr>
              <a:t>select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/>
              </a:rPr>
              <a:t>*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from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 login_logs</a:t>
            </a:r>
            <a:r>
              <a:rPr lang="en-US" sz="2000" dirty="0">
                <a:solidFill>
                  <a:srgbClr val="808080"/>
                </a:solidFill>
                <a:latin typeface="Consolas"/>
              </a:rPr>
              <a:t>;</a:t>
            </a:r>
            <a:endParaRPr lang="en-US" sz="2000" dirty="0">
              <a:solidFill>
                <a:srgbClr val="000000"/>
              </a:solidFill>
              <a:latin typeface="Consolas"/>
            </a:endParaRPr>
          </a:p>
          <a:p>
            <a:r>
              <a:rPr lang="en-US" sz="2000" dirty="0">
                <a:solidFill>
                  <a:srgbClr val="0000FF"/>
                </a:solidFill>
                <a:latin typeface="Consolas"/>
              </a:rPr>
              <a:t>select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/>
              </a:rPr>
              <a:t>*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from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 sales_orders</a:t>
            </a:r>
            <a:r>
              <a:rPr lang="en-US" sz="2000" dirty="0">
                <a:solidFill>
                  <a:srgbClr val="808080"/>
                </a:solidFill>
                <a:latin typeface="Consolas"/>
              </a:rPr>
              <a:t>;</a:t>
            </a:r>
            <a:endParaRPr lang="en-US" sz="2000" dirty="0">
              <a:solidFill>
                <a:srgbClr val="000000"/>
              </a:solidFill>
              <a:latin typeface="Consolas"/>
            </a:endParaRPr>
          </a:p>
          <a:p>
            <a:r>
              <a:rPr lang="en-US" sz="2000" dirty="0">
                <a:solidFill>
                  <a:srgbClr val="0000FF"/>
                </a:solidFill>
                <a:latin typeface="Consolas"/>
              </a:rPr>
              <a:t>select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/>
              </a:rPr>
              <a:t>*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from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 sales_orders_items</a:t>
            </a:r>
            <a:r>
              <a:rPr lang="en-US" sz="2000" dirty="0">
                <a:solidFill>
                  <a:srgbClr val="808080"/>
                </a:solidFill>
                <a:latin typeface="Consolas"/>
              </a:rPr>
              <a:t>;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69562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304801"/>
            <a:ext cx="7772400" cy="762000"/>
          </a:xfrm>
        </p:spPr>
        <p:txBody>
          <a:bodyPr/>
          <a:lstStyle/>
          <a:p>
            <a:r>
              <a:rPr lang="en-US" sz="2800" b="1" u="sng" dirty="0"/>
              <a:t>Renaming</a:t>
            </a:r>
            <a:r>
              <a:rPr lang="en-US" sz="3200" b="1" u="sng" dirty="0"/>
              <a:t> Column Names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1295400"/>
            <a:ext cx="6781800" cy="2362200"/>
          </a:xfrm>
        </p:spPr>
        <p:txBody>
          <a:bodyPr>
            <a:normAutofit/>
          </a:bodyPr>
          <a:lstStyle/>
          <a:p>
            <a:pPr algn="l"/>
            <a:r>
              <a:rPr lang="en-US" sz="1600" dirty="0">
                <a:solidFill>
                  <a:srgbClr val="0000FF"/>
                </a:solidFill>
                <a:latin typeface="Consolas"/>
              </a:rPr>
              <a:t>exec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nsolas"/>
              </a:rPr>
              <a:t>sp_rename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/>
              </a:rPr>
              <a:t>'</a:t>
            </a:r>
            <a:r>
              <a:rPr lang="en-US" sz="1600" dirty="0" err="1">
                <a:solidFill>
                  <a:srgbClr val="FF0000"/>
                </a:solidFill>
                <a:latin typeface="Consolas"/>
              </a:rPr>
              <a:t>sales_orders.fk_depot_id'</a:t>
            </a:r>
            <a:r>
              <a:rPr lang="en-US" sz="1600" dirty="0" err="1">
                <a:solidFill>
                  <a:srgbClr val="808080"/>
                </a:solidFill>
                <a:latin typeface="Consolas"/>
              </a:rPr>
              <a:t>,</a:t>
            </a:r>
            <a:r>
              <a:rPr lang="en-US" sz="1600" dirty="0" err="1">
                <a:solidFill>
                  <a:srgbClr val="FF0000"/>
                </a:solidFill>
                <a:latin typeface="Consolas"/>
              </a:rPr>
              <a:t>'depot_id'</a:t>
            </a:r>
            <a:r>
              <a:rPr lang="en-US" sz="1600" dirty="0" err="1">
                <a:solidFill>
                  <a:srgbClr val="808080"/>
                </a:solidFill>
                <a:latin typeface="Consolas"/>
              </a:rPr>
              <a:t>,</a:t>
            </a:r>
            <a:r>
              <a:rPr lang="en-US" sz="1600" dirty="0" err="1">
                <a:solidFill>
                  <a:srgbClr val="FF0000"/>
                </a:solidFill>
                <a:latin typeface="Consolas"/>
              </a:rPr>
              <a:t>'column</a:t>
            </a:r>
            <a:r>
              <a:rPr lang="en-US" sz="1600" dirty="0">
                <a:solidFill>
                  <a:srgbClr val="FF0000"/>
                </a:solidFill>
                <a:latin typeface="Consolas"/>
              </a:rPr>
              <a:t>'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;</a:t>
            </a:r>
            <a:endParaRPr lang="en-US" sz="1600" dirty="0">
              <a:solidFill>
                <a:srgbClr val="000000"/>
              </a:solidFill>
              <a:latin typeface="Consolas"/>
            </a:endParaRPr>
          </a:p>
          <a:p>
            <a:pPr algn="l"/>
            <a:r>
              <a:rPr lang="en-US" sz="1600" dirty="0">
                <a:solidFill>
                  <a:srgbClr val="0000FF"/>
                </a:solidFill>
                <a:latin typeface="Consolas"/>
              </a:rPr>
              <a:t>exec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nsolas"/>
              </a:rPr>
              <a:t>sp_rename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/>
              </a:rPr>
              <a:t>'</a:t>
            </a:r>
            <a:r>
              <a:rPr lang="en-US" sz="1600" dirty="0" err="1">
                <a:solidFill>
                  <a:srgbClr val="FF0000"/>
                </a:solidFill>
                <a:latin typeface="Consolas"/>
              </a:rPr>
              <a:t>sales_orders.fk_buyer_id'</a:t>
            </a:r>
            <a:r>
              <a:rPr lang="en-US" sz="1600" dirty="0" err="1">
                <a:solidFill>
                  <a:srgbClr val="808080"/>
                </a:solidFill>
                <a:latin typeface="Consolas"/>
              </a:rPr>
              <a:t>,</a:t>
            </a:r>
            <a:r>
              <a:rPr lang="en-US" sz="1600" dirty="0" err="1">
                <a:solidFill>
                  <a:srgbClr val="FF0000"/>
                </a:solidFill>
                <a:latin typeface="Consolas"/>
              </a:rPr>
              <a:t>'buyer_id'</a:t>
            </a:r>
            <a:r>
              <a:rPr lang="en-US" sz="1600" dirty="0" err="1">
                <a:solidFill>
                  <a:srgbClr val="808080"/>
                </a:solidFill>
                <a:latin typeface="Consolas"/>
              </a:rPr>
              <a:t>,</a:t>
            </a:r>
            <a:r>
              <a:rPr lang="en-US" sz="1600" dirty="0" err="1">
                <a:solidFill>
                  <a:srgbClr val="FF0000"/>
                </a:solidFill>
                <a:latin typeface="Consolas"/>
              </a:rPr>
              <a:t>'column</a:t>
            </a:r>
            <a:r>
              <a:rPr lang="en-US" sz="1600" dirty="0">
                <a:solidFill>
                  <a:srgbClr val="FF0000"/>
                </a:solidFill>
                <a:latin typeface="Consolas"/>
              </a:rPr>
              <a:t>'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;</a:t>
            </a:r>
            <a:endParaRPr lang="en-US" sz="1600" dirty="0">
              <a:solidFill>
                <a:srgbClr val="000000"/>
              </a:solidFill>
              <a:latin typeface="Consolas"/>
            </a:endParaRPr>
          </a:p>
          <a:p>
            <a:pPr algn="l"/>
            <a:r>
              <a:rPr lang="en-US" sz="1600" dirty="0">
                <a:solidFill>
                  <a:srgbClr val="0000FF"/>
                </a:solidFill>
                <a:latin typeface="Consolas"/>
              </a:rPr>
              <a:t>exec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nsolas"/>
              </a:rPr>
              <a:t>sp_rename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/>
              </a:rPr>
              <a:t>'sales_orders_items.fk_product_id'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,</a:t>
            </a:r>
            <a:r>
              <a:rPr lang="en-US" sz="1600" dirty="0">
                <a:solidFill>
                  <a:srgbClr val="FF0000"/>
                </a:solidFill>
                <a:latin typeface="Consolas"/>
              </a:rPr>
              <a:t>'</a:t>
            </a:r>
            <a:r>
              <a:rPr lang="en-US" sz="1600" dirty="0" err="1">
                <a:solidFill>
                  <a:srgbClr val="FF0000"/>
                </a:solidFill>
                <a:latin typeface="Consolas"/>
              </a:rPr>
              <a:t>product_id</a:t>
            </a:r>
            <a:r>
              <a:rPr lang="en-US" sz="1600" dirty="0">
                <a:solidFill>
                  <a:srgbClr val="FF0000"/>
                </a:solidFill>
                <a:latin typeface="Consolas"/>
              </a:rPr>
              <a:t>'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/>
              </a:rPr>
              <a:t>'column'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;</a:t>
            </a:r>
            <a:endParaRPr lang="en-US" sz="1600" dirty="0">
              <a:solidFill>
                <a:srgbClr val="000000"/>
              </a:solidFill>
              <a:latin typeface="Consolas"/>
            </a:endParaRPr>
          </a:p>
          <a:p>
            <a:pPr algn="l"/>
            <a:r>
              <a:rPr lang="en-US" sz="1600" dirty="0">
                <a:solidFill>
                  <a:srgbClr val="0000FF"/>
                </a:solidFill>
                <a:latin typeface="Consolas"/>
              </a:rPr>
              <a:t>exec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nsolas"/>
              </a:rPr>
              <a:t>sp_rename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/>
              </a:rPr>
              <a:t>'sales_orders_items.fk_order_id'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,</a:t>
            </a:r>
            <a:r>
              <a:rPr lang="en-US" sz="1600" dirty="0">
                <a:solidFill>
                  <a:srgbClr val="FF0000"/>
                </a:solidFill>
                <a:latin typeface="Consolas"/>
              </a:rPr>
              <a:t>'</a:t>
            </a:r>
            <a:r>
              <a:rPr lang="en-US" sz="1600" dirty="0" err="1">
                <a:solidFill>
                  <a:srgbClr val="FF0000"/>
                </a:solidFill>
                <a:latin typeface="Consolas"/>
              </a:rPr>
              <a:t>order_id</a:t>
            </a:r>
            <a:r>
              <a:rPr lang="en-US" sz="1600" dirty="0">
                <a:solidFill>
                  <a:srgbClr val="FF0000"/>
                </a:solidFill>
                <a:latin typeface="Consolas"/>
              </a:rPr>
              <a:t>'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/>
              </a:rPr>
              <a:t>'column'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;</a:t>
            </a:r>
            <a:endParaRPr lang="en-US" sz="1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839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9075" y="457200"/>
            <a:ext cx="7772400" cy="381000"/>
          </a:xfrm>
        </p:spPr>
        <p:txBody>
          <a:bodyPr/>
          <a:lstStyle/>
          <a:p>
            <a:br>
              <a:rPr lang="en-US" sz="2800" b="1" u="sng" dirty="0"/>
            </a:br>
            <a:r>
              <a:rPr lang="en-US" sz="2800" b="1" u="sng" dirty="0"/>
              <a:t>Creating  View of loggers  &amp; Extracting Date and Time</a:t>
            </a:r>
          </a:p>
        </p:txBody>
      </p:sp>
      <p:sp>
        <p:nvSpPr>
          <p:cNvPr id="5" name="Rectangle 4"/>
          <p:cNvSpPr/>
          <p:nvPr/>
        </p:nvSpPr>
        <p:spPr>
          <a:xfrm>
            <a:off x="219075" y="1524000"/>
            <a:ext cx="40386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/>
              </a:rPr>
              <a:t>create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view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login_new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as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select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login_log_id</a:t>
            </a:r>
            <a:r>
              <a:rPr lang="en-US" dirty="0" err="1">
                <a:solidFill>
                  <a:srgbClr val="808080"/>
                </a:solidFill>
                <a:latin typeface="Consolas"/>
              </a:rPr>
              <a:t>,</a:t>
            </a:r>
            <a:r>
              <a:rPr lang="en-US" dirty="0" err="1">
                <a:solidFill>
                  <a:srgbClr val="FF00FF"/>
                </a:solidFill>
                <a:latin typeface="Consolas"/>
              </a:rPr>
              <a:t>user_id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/>
              </a:rPr>
              <a:t>convert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date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[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login_time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]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)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as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login_Date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,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r>
              <a:rPr lang="en-US" dirty="0">
                <a:solidFill>
                  <a:srgbClr val="FF00FF"/>
                </a:solidFill>
                <a:latin typeface="Consolas"/>
              </a:rPr>
              <a:t>CONVERT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varchar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15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),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dirty="0">
                <a:solidFill>
                  <a:srgbClr val="FF00FF"/>
                </a:solidFill>
                <a:latin typeface="Consolas"/>
              </a:rPr>
              <a:t>CAST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login_time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AS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TIME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),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100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)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as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login_Time1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from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login_logs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;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6725" y="1524000"/>
            <a:ext cx="4033660" cy="25215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962857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533400"/>
            <a:ext cx="7467600" cy="2209800"/>
          </a:xfrm>
        </p:spPr>
        <p:txBody>
          <a:bodyPr>
            <a:normAutofit/>
          </a:bodyPr>
          <a:lstStyle/>
          <a:p>
            <a:pPr algn="l"/>
            <a:r>
              <a:rPr lang="en-US" sz="1600" dirty="0">
                <a:solidFill>
                  <a:srgbClr val="0000FF"/>
                </a:solidFill>
                <a:latin typeface="Consolas"/>
              </a:rPr>
              <a:t>select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login_date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FF00FF"/>
                </a:solidFill>
                <a:latin typeface="Consolas"/>
              </a:rPr>
              <a:t>count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login_log_id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)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as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Number_of_logins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</a:t>
            </a:r>
          </a:p>
          <a:p>
            <a:pPr algn="l"/>
            <a:r>
              <a:rPr lang="en-US" sz="1600" dirty="0">
                <a:solidFill>
                  <a:srgbClr val="0000FF"/>
                </a:solidFill>
                <a:latin typeface="Consolas"/>
              </a:rPr>
              <a:t>from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login_new</a:t>
            </a:r>
            <a:endParaRPr lang="en-US" sz="1600" dirty="0">
              <a:solidFill>
                <a:srgbClr val="000000"/>
              </a:solidFill>
              <a:latin typeface="Consolas"/>
            </a:endParaRPr>
          </a:p>
          <a:p>
            <a:pPr algn="l"/>
            <a:r>
              <a:rPr lang="en-US" sz="1600" dirty="0">
                <a:solidFill>
                  <a:srgbClr val="0000FF"/>
                </a:solidFill>
                <a:latin typeface="Consolas"/>
              </a:rPr>
              <a:t>group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by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login_Date</a:t>
            </a:r>
            <a:endParaRPr lang="en-US" sz="1600" dirty="0">
              <a:solidFill>
                <a:srgbClr val="000000"/>
              </a:solidFill>
              <a:latin typeface="Consolas"/>
            </a:endParaRPr>
          </a:p>
          <a:p>
            <a:pPr algn="l"/>
            <a:r>
              <a:rPr lang="en-US" sz="1600" dirty="0">
                <a:solidFill>
                  <a:srgbClr val="0000FF"/>
                </a:solidFill>
                <a:latin typeface="Consolas"/>
              </a:rPr>
              <a:t>order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by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login_Date</a:t>
            </a:r>
            <a:endParaRPr lang="en-US" sz="1600" dirty="0">
              <a:solidFill>
                <a:schemeClr val="tx1"/>
              </a:solidFill>
              <a:latin typeface="Consolas"/>
            </a:endParaRPr>
          </a:p>
          <a:p>
            <a:pPr algn="l"/>
            <a:endParaRPr lang="en-US" sz="1600" dirty="0">
              <a:solidFill>
                <a:schemeClr val="tx1"/>
              </a:solidFill>
              <a:latin typeface="Consolas"/>
            </a:endParaRPr>
          </a:p>
          <a:p>
            <a:pPr algn="l"/>
            <a:endParaRPr lang="en-US" sz="1600" dirty="0">
              <a:solidFill>
                <a:schemeClr val="tx1"/>
              </a:solidFill>
              <a:latin typeface="Consolas"/>
            </a:endParaRPr>
          </a:p>
          <a:p>
            <a:pPr algn="l"/>
            <a:r>
              <a:rPr lang="en-US" sz="1600" dirty="0">
                <a:solidFill>
                  <a:schemeClr val="tx1"/>
                </a:solidFill>
              </a:rPr>
              <a:t>Created table of Login  on the Bases of daily dates of July month</a:t>
            </a:r>
            <a:r>
              <a:rPr lang="en-US" sz="1600" dirty="0"/>
              <a:t>.</a:t>
            </a:r>
            <a:endParaRPr lang="en-US" sz="1600" dirty="0">
              <a:solidFill>
                <a:srgbClr val="000000"/>
              </a:solidFill>
              <a:latin typeface="Consolas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743200"/>
            <a:ext cx="2286000" cy="2714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810000" y="3657600"/>
            <a:ext cx="1699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 of query</a:t>
            </a:r>
          </a:p>
        </p:txBody>
      </p:sp>
    </p:spTree>
    <p:extLst>
      <p:ext uri="{BB962C8B-B14F-4D97-AF65-F5344CB8AC3E}">
        <p14:creationId xmlns:p14="http://schemas.microsoft.com/office/powerpoint/2010/main" val="36234251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28600" y="612845"/>
            <a:ext cx="46482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/>
              </a:rPr>
              <a:t>create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view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number_of_login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as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select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FF00FF"/>
                </a:solidFill>
                <a:latin typeface="Consolas"/>
              </a:rPr>
              <a:t>user_id</a:t>
            </a:r>
            <a:r>
              <a:rPr lang="en-US" dirty="0" err="1">
                <a:solidFill>
                  <a:srgbClr val="808080"/>
                </a:solidFill>
                <a:latin typeface="Consolas"/>
              </a:rPr>
              <a:t>,</a:t>
            </a:r>
            <a:r>
              <a:rPr lang="en-US" dirty="0" err="1">
                <a:solidFill>
                  <a:srgbClr val="FF00FF"/>
                </a:solidFill>
                <a:latin typeface="Consolas"/>
              </a:rPr>
              <a:t>count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login_log_id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)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as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Number_of_login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from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login_new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group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by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FF00FF"/>
                </a:solidFill>
                <a:latin typeface="Consolas"/>
              </a:rPr>
              <a:t>user_id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;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endParaRPr lang="en-US" dirty="0">
              <a:solidFill>
                <a:srgbClr val="000000"/>
              </a:solidFill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create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view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number_of_orders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as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select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buyer_id</a:t>
            </a:r>
            <a:r>
              <a:rPr lang="en-US" dirty="0" err="1">
                <a:solidFill>
                  <a:srgbClr val="808080"/>
                </a:solidFill>
                <a:latin typeface="Consolas"/>
              </a:rPr>
              <a:t>,</a:t>
            </a:r>
            <a:r>
              <a:rPr lang="en-US" dirty="0" err="1">
                <a:solidFill>
                  <a:srgbClr val="FF00FF"/>
                </a:solidFill>
                <a:latin typeface="Consolas"/>
              </a:rPr>
              <a:t>count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order_id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)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as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Number_of_order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from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sales_orders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group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by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buyer_id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;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endParaRPr lang="en-US" dirty="0">
              <a:solidFill>
                <a:srgbClr val="000000"/>
              </a:solidFill>
              <a:latin typeface="Consolas"/>
            </a:endParaRPr>
          </a:p>
          <a:p>
            <a:endParaRPr lang="en-US" dirty="0">
              <a:solidFill>
                <a:srgbClr val="000000"/>
              </a:solidFill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select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*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from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number_of_login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;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select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*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from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number_of_orders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;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endParaRPr lang="en-US" dirty="0">
              <a:solidFill>
                <a:srgbClr val="000000"/>
              </a:solidFill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select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a</a:t>
            </a:r>
            <a:r>
              <a:rPr lang="en-US" dirty="0" err="1">
                <a:solidFill>
                  <a:srgbClr val="808080"/>
                </a:solidFill>
                <a:latin typeface="Consolas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buyer_id</a:t>
            </a:r>
            <a:r>
              <a:rPr lang="en-US" dirty="0" err="1">
                <a:solidFill>
                  <a:srgbClr val="808080"/>
                </a:solidFill>
                <a:latin typeface="Consolas"/>
              </a:rPr>
              <a:t>,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b</a:t>
            </a:r>
            <a:r>
              <a:rPr lang="en-US" dirty="0" err="1">
                <a:solidFill>
                  <a:srgbClr val="808080"/>
                </a:solidFill>
                <a:latin typeface="Consolas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Number_of_login</a:t>
            </a:r>
            <a:r>
              <a:rPr lang="en-US" dirty="0" err="1">
                <a:solidFill>
                  <a:srgbClr val="808080"/>
                </a:solidFill>
                <a:latin typeface="Consolas"/>
              </a:rPr>
              <a:t>,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a</a:t>
            </a:r>
            <a:r>
              <a:rPr lang="en-US" dirty="0" err="1">
                <a:solidFill>
                  <a:srgbClr val="808080"/>
                </a:solidFill>
                <a:latin typeface="Consolas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Number_of_order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from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number_of_orders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as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a</a:t>
            </a:r>
          </a:p>
          <a:p>
            <a:r>
              <a:rPr lang="en-US" dirty="0">
                <a:solidFill>
                  <a:srgbClr val="808080"/>
                </a:solidFill>
                <a:latin typeface="Consolas"/>
              </a:rPr>
              <a:t>join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number_of_login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as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b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on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a</a:t>
            </a:r>
            <a:r>
              <a:rPr lang="en-US" dirty="0" err="1">
                <a:solidFill>
                  <a:srgbClr val="808080"/>
                </a:solidFill>
                <a:latin typeface="Consolas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buyer_id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=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b</a:t>
            </a:r>
            <a:r>
              <a:rPr lang="en-US" dirty="0" err="1">
                <a:solidFill>
                  <a:srgbClr val="808080"/>
                </a:solidFill>
                <a:latin typeface="Consolas"/>
              </a:rPr>
              <a:t>.</a:t>
            </a:r>
            <a:r>
              <a:rPr lang="en-US" dirty="0" err="1">
                <a:solidFill>
                  <a:srgbClr val="FF00FF"/>
                </a:solidFill>
                <a:latin typeface="Consolas"/>
              </a:rPr>
              <a:t>user_id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;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4089068"/>
            <a:ext cx="3158836" cy="2038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572000" y="3048000"/>
            <a:ext cx="39206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Created a view of number of login</a:t>
            </a:r>
          </a:p>
          <a:p>
            <a:r>
              <a:rPr lang="en-US" dirty="0"/>
              <a:t>and numbers of order </a:t>
            </a:r>
            <a:r>
              <a:rPr lang="en-US" dirty="0" err="1"/>
              <a:t>palced</a:t>
            </a:r>
            <a:r>
              <a:rPr lang="en-US" dirty="0"/>
              <a:t> by buyers </a:t>
            </a:r>
          </a:p>
          <a:p>
            <a:r>
              <a:rPr lang="en-US" dirty="0"/>
              <a:t>After that we join the table --- </a:t>
            </a:r>
          </a:p>
        </p:txBody>
      </p:sp>
    </p:spTree>
    <p:extLst>
      <p:ext uri="{BB962C8B-B14F-4D97-AF65-F5344CB8AC3E}">
        <p14:creationId xmlns:p14="http://schemas.microsoft.com/office/powerpoint/2010/main" val="25539637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228600"/>
            <a:ext cx="44196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create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view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sales_order_details_new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as</a:t>
            </a:r>
            <a:endParaRPr lang="en-US" sz="1400" dirty="0">
              <a:solidFill>
                <a:srgbClr val="000000"/>
              </a:solidFill>
              <a:latin typeface="Consolas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select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a</a:t>
            </a:r>
            <a:r>
              <a:rPr lang="en-US" sz="1400" dirty="0">
                <a:solidFill>
                  <a:srgbClr val="808080"/>
                </a:solidFill>
                <a:latin typeface="Consolas"/>
              </a:rPr>
              <a:t>.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order_id</a:t>
            </a:r>
            <a:r>
              <a:rPr lang="en-US" sz="1400" dirty="0">
                <a:solidFill>
                  <a:srgbClr val="808080"/>
                </a:solidFill>
                <a:latin typeface="Consolas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a</a:t>
            </a:r>
            <a:r>
              <a:rPr lang="en-US" sz="1400" dirty="0">
                <a:solidFill>
                  <a:srgbClr val="808080"/>
                </a:solidFill>
                <a:latin typeface="Consolas"/>
              </a:rPr>
              <a:t>.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buyer_id</a:t>
            </a:r>
            <a:r>
              <a:rPr lang="en-US" sz="1400" dirty="0">
                <a:solidFill>
                  <a:srgbClr val="808080"/>
                </a:solidFill>
                <a:latin typeface="Consolas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b</a:t>
            </a:r>
            <a:r>
              <a:rPr lang="en-US" sz="1400" dirty="0">
                <a:solidFill>
                  <a:srgbClr val="808080"/>
                </a:solidFill>
                <a:latin typeface="Consolas"/>
              </a:rPr>
              <a:t>.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order_item_id</a:t>
            </a:r>
            <a:r>
              <a:rPr lang="en-US" sz="1400" dirty="0">
                <a:solidFill>
                  <a:srgbClr val="808080"/>
                </a:solidFill>
                <a:latin typeface="Consolas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b</a:t>
            </a:r>
            <a:r>
              <a:rPr lang="en-US" sz="1400" dirty="0">
                <a:solidFill>
                  <a:srgbClr val="808080"/>
                </a:solidFill>
                <a:latin typeface="Consolas"/>
              </a:rPr>
              <a:t>.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product_id</a:t>
            </a:r>
            <a:r>
              <a:rPr lang="en-US" sz="1400" dirty="0">
                <a:solidFill>
                  <a:srgbClr val="808080"/>
                </a:solidFill>
                <a:latin typeface="Consolas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b</a:t>
            </a:r>
            <a:r>
              <a:rPr lang="en-US" sz="1400" dirty="0">
                <a:solidFill>
                  <a:srgbClr val="808080"/>
                </a:solidFill>
                <a:latin typeface="Consolas"/>
              </a:rPr>
              <a:t>.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ordered_quantity</a:t>
            </a:r>
            <a:r>
              <a:rPr lang="en-US" sz="1400" dirty="0">
                <a:solidFill>
                  <a:srgbClr val="808080"/>
                </a:solidFill>
                <a:latin typeface="Consolas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b</a:t>
            </a:r>
            <a:r>
              <a:rPr lang="en-US" sz="1400" dirty="0">
                <a:solidFill>
                  <a:srgbClr val="808080"/>
                </a:solidFill>
                <a:latin typeface="Consolas"/>
              </a:rPr>
              <a:t>.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order_quantity_accepted</a:t>
            </a:r>
            <a:r>
              <a:rPr lang="en-US" sz="1400" dirty="0">
                <a:solidFill>
                  <a:srgbClr val="808080"/>
                </a:solidFill>
                <a:latin typeface="Consolas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a</a:t>
            </a:r>
            <a:r>
              <a:rPr lang="en-US" sz="1400" dirty="0">
                <a:solidFill>
                  <a:srgbClr val="808080"/>
                </a:solidFill>
                <a:latin typeface="Consolas"/>
              </a:rPr>
              <a:t>.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depot_id</a:t>
            </a:r>
            <a:r>
              <a:rPr lang="en-US" sz="1400" dirty="0">
                <a:solidFill>
                  <a:srgbClr val="808080"/>
                </a:solidFill>
                <a:latin typeface="Consolas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a</a:t>
            </a:r>
            <a:r>
              <a:rPr lang="en-US" sz="1400" dirty="0">
                <a:solidFill>
                  <a:srgbClr val="808080"/>
                </a:solidFill>
                <a:latin typeface="Consolas"/>
              </a:rPr>
              <a:t>.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sales_order_status</a:t>
            </a:r>
            <a:r>
              <a:rPr lang="en-US" sz="1400" dirty="0">
                <a:solidFill>
                  <a:srgbClr val="808080"/>
                </a:solidFill>
                <a:latin typeface="Consolas"/>
              </a:rPr>
              <a:t>,</a:t>
            </a:r>
            <a:endParaRPr lang="en-US" sz="1400" dirty="0">
              <a:solidFill>
                <a:srgbClr val="000000"/>
              </a:solidFill>
              <a:latin typeface="Consolas"/>
            </a:endParaRPr>
          </a:p>
          <a:p>
            <a:r>
              <a:rPr lang="en-US" sz="1400" dirty="0">
                <a:solidFill>
                  <a:srgbClr val="FF00FF"/>
                </a:solidFill>
                <a:latin typeface="Consolas"/>
              </a:rPr>
              <a:t>convert</a:t>
            </a:r>
            <a:r>
              <a:rPr lang="en-US" sz="1400" dirty="0">
                <a:solidFill>
                  <a:srgbClr val="808080"/>
                </a:solidFill>
                <a:latin typeface="Consolas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date</a:t>
            </a:r>
            <a:r>
              <a:rPr lang="en-US" sz="1400" dirty="0">
                <a:solidFill>
                  <a:srgbClr val="808080"/>
                </a:solidFill>
                <a:latin typeface="Consolas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[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creation_time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]</a:t>
            </a:r>
            <a:r>
              <a:rPr lang="en-US" sz="1400" dirty="0">
                <a:solidFill>
                  <a:srgbClr val="808080"/>
                </a:solidFill>
                <a:latin typeface="Consolas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as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[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creation_Date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]</a:t>
            </a:r>
            <a:r>
              <a:rPr lang="en-US" sz="1400" dirty="0">
                <a:solidFill>
                  <a:srgbClr val="808080"/>
                </a:solidFill>
                <a:latin typeface="Consolas"/>
              </a:rPr>
              <a:t>,</a:t>
            </a:r>
            <a:r>
              <a:rPr lang="en-US" sz="1400" dirty="0">
                <a:solidFill>
                  <a:srgbClr val="FF00FF"/>
                </a:solidFill>
                <a:latin typeface="Consolas"/>
              </a:rPr>
              <a:t>CONVERT</a:t>
            </a:r>
            <a:r>
              <a:rPr lang="en-US" sz="1400" dirty="0">
                <a:solidFill>
                  <a:srgbClr val="808080"/>
                </a:solidFill>
                <a:latin typeface="Consolas"/>
              </a:rPr>
              <a:t>(</a:t>
            </a:r>
            <a:r>
              <a:rPr lang="en-US" sz="1400" dirty="0" err="1">
                <a:solidFill>
                  <a:srgbClr val="0000FF"/>
                </a:solidFill>
                <a:latin typeface="Consolas"/>
              </a:rPr>
              <a:t>varchar</a:t>
            </a:r>
            <a:r>
              <a:rPr lang="en-US" sz="1400" dirty="0">
                <a:solidFill>
                  <a:srgbClr val="808080"/>
                </a:solidFill>
                <a:latin typeface="Consolas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15</a:t>
            </a:r>
            <a:r>
              <a:rPr lang="en-US" sz="1400" dirty="0">
                <a:solidFill>
                  <a:srgbClr val="808080"/>
                </a:solidFill>
                <a:latin typeface="Consolas"/>
              </a:rPr>
              <a:t>),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1400" dirty="0">
                <a:solidFill>
                  <a:srgbClr val="FF00FF"/>
                </a:solidFill>
                <a:latin typeface="Consolas"/>
              </a:rPr>
              <a:t>CAST</a:t>
            </a:r>
            <a:r>
              <a:rPr lang="en-US" sz="1400" dirty="0">
                <a:solidFill>
                  <a:srgbClr val="808080"/>
                </a:solidFill>
                <a:latin typeface="Consolas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creation_time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AS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TIME</a:t>
            </a:r>
            <a:r>
              <a:rPr lang="en-US" sz="1400" dirty="0">
                <a:solidFill>
                  <a:srgbClr val="808080"/>
                </a:solidFill>
                <a:latin typeface="Consolas"/>
              </a:rPr>
              <a:t>),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100</a:t>
            </a:r>
            <a:r>
              <a:rPr lang="en-US" sz="1400" dirty="0">
                <a:solidFill>
                  <a:srgbClr val="808080"/>
                </a:solidFill>
                <a:latin typeface="Consolas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as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[creation_Time1]</a:t>
            </a:r>
            <a:r>
              <a:rPr lang="en-US" sz="1400" dirty="0">
                <a:solidFill>
                  <a:srgbClr val="808080"/>
                </a:solidFill>
                <a:latin typeface="Consolas"/>
              </a:rPr>
              <a:t>,</a:t>
            </a:r>
            <a:endParaRPr lang="en-US" sz="1400" dirty="0">
              <a:solidFill>
                <a:srgbClr val="000000"/>
              </a:solidFill>
              <a:latin typeface="Consolas"/>
            </a:endParaRPr>
          </a:p>
          <a:p>
            <a:r>
              <a:rPr lang="en-US" sz="1400" dirty="0" err="1">
                <a:solidFill>
                  <a:srgbClr val="000000"/>
                </a:solidFill>
                <a:latin typeface="Consolas"/>
              </a:rPr>
              <a:t>b</a:t>
            </a:r>
            <a:r>
              <a:rPr lang="en-US" sz="1400" dirty="0" err="1">
                <a:solidFill>
                  <a:srgbClr val="808080"/>
                </a:solidFill>
                <a:latin typeface="Consolas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rate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sales_orders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as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a </a:t>
            </a:r>
            <a:r>
              <a:rPr lang="en-US" sz="1400" dirty="0">
                <a:solidFill>
                  <a:srgbClr val="808080"/>
                </a:solidFill>
                <a:latin typeface="Consolas"/>
              </a:rPr>
              <a:t>left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/>
              </a:rPr>
              <a:t>join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sales_orders_items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as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b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on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a</a:t>
            </a:r>
            <a:r>
              <a:rPr lang="en-US" sz="1400" dirty="0" err="1">
                <a:solidFill>
                  <a:srgbClr val="808080"/>
                </a:solidFill>
                <a:latin typeface="Consolas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order_id</a:t>
            </a:r>
            <a:r>
              <a:rPr lang="en-US" sz="1400" dirty="0">
                <a:solidFill>
                  <a:srgbClr val="808080"/>
                </a:solidFill>
                <a:latin typeface="Consolas"/>
              </a:rPr>
              <a:t>=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b</a:t>
            </a:r>
            <a:r>
              <a:rPr lang="en-US" sz="1400" dirty="0" err="1">
                <a:solidFill>
                  <a:srgbClr val="808080"/>
                </a:solidFill>
                <a:latin typeface="Consolas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order_id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/>
              </a:rPr>
              <a:t>;</a:t>
            </a:r>
            <a:endParaRPr lang="en-US" sz="14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" y="2915781"/>
            <a:ext cx="7499816" cy="2037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05978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28600" y="289679"/>
            <a:ext cx="40386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select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top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1 </a:t>
            </a:r>
            <a:r>
              <a:rPr lang="en-US" sz="1400" dirty="0">
                <a:solidFill>
                  <a:srgbClr val="FF00FF"/>
                </a:solidFill>
                <a:latin typeface="Consolas"/>
              </a:rPr>
              <a:t>year</a:t>
            </a:r>
            <a:r>
              <a:rPr lang="en-US" sz="1400" dirty="0">
                <a:solidFill>
                  <a:srgbClr val="808080"/>
                </a:solidFill>
                <a:latin typeface="Consolas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creation_Date</a:t>
            </a:r>
            <a:r>
              <a:rPr lang="en-US" sz="1400" dirty="0">
                <a:solidFill>
                  <a:srgbClr val="808080"/>
                </a:solidFill>
                <a:latin typeface="Consolas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as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Years</a:t>
            </a:r>
            <a:r>
              <a:rPr lang="en-US" sz="1400" dirty="0" err="1">
                <a:solidFill>
                  <a:srgbClr val="808080"/>
                </a:solidFill>
                <a:latin typeface="Consolas"/>
              </a:rPr>
              <a:t>,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product_id</a:t>
            </a:r>
            <a:r>
              <a:rPr lang="en-US" sz="1400" dirty="0" err="1">
                <a:solidFill>
                  <a:srgbClr val="808080"/>
                </a:solidFill>
                <a:latin typeface="Consolas"/>
              </a:rPr>
              <a:t>,</a:t>
            </a:r>
            <a:r>
              <a:rPr lang="en-US" sz="1400" dirty="0" err="1">
                <a:solidFill>
                  <a:srgbClr val="FF00FF"/>
                </a:solidFill>
                <a:latin typeface="Consolas"/>
              </a:rPr>
              <a:t>count</a:t>
            </a:r>
            <a:r>
              <a:rPr lang="en-US" sz="1400" dirty="0">
                <a:solidFill>
                  <a:srgbClr val="808080"/>
                </a:solidFill>
                <a:latin typeface="Consolas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product_id</a:t>
            </a:r>
            <a:r>
              <a:rPr lang="en-US" sz="1400" dirty="0">
                <a:solidFill>
                  <a:srgbClr val="808080"/>
                </a:solidFill>
                <a:latin typeface="Consolas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as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number_of_selling_product</a:t>
            </a:r>
            <a:endParaRPr lang="en-US" sz="1400" dirty="0">
              <a:solidFill>
                <a:srgbClr val="000000"/>
              </a:solidFill>
              <a:latin typeface="Consolas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sales_order_details_neww</a:t>
            </a:r>
            <a:endParaRPr lang="en-US" sz="1400" dirty="0">
              <a:solidFill>
                <a:srgbClr val="000000"/>
              </a:solidFill>
              <a:latin typeface="Consolas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group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by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FF00FF"/>
                </a:solidFill>
                <a:latin typeface="Consolas"/>
              </a:rPr>
              <a:t>year</a:t>
            </a:r>
            <a:r>
              <a:rPr lang="en-US" sz="1400" dirty="0">
                <a:solidFill>
                  <a:srgbClr val="808080"/>
                </a:solidFill>
                <a:latin typeface="Consolas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creation_Date</a:t>
            </a:r>
            <a:r>
              <a:rPr lang="en-US" sz="1400" dirty="0">
                <a:solidFill>
                  <a:srgbClr val="808080"/>
                </a:solidFill>
                <a:latin typeface="Consolas"/>
              </a:rPr>
              <a:t>),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product_id</a:t>
            </a:r>
            <a:endParaRPr lang="en-US" sz="1400" dirty="0">
              <a:solidFill>
                <a:srgbClr val="000000"/>
              </a:solidFill>
              <a:latin typeface="Consolas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having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FF00FF"/>
                </a:solidFill>
                <a:latin typeface="Consolas"/>
              </a:rPr>
              <a:t>year</a:t>
            </a:r>
            <a:r>
              <a:rPr lang="en-US" sz="1400" dirty="0">
                <a:solidFill>
                  <a:srgbClr val="808080"/>
                </a:solidFill>
                <a:latin typeface="Consolas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creation_Date</a:t>
            </a:r>
            <a:r>
              <a:rPr lang="en-US" sz="1400" dirty="0">
                <a:solidFill>
                  <a:srgbClr val="808080"/>
                </a:solidFill>
                <a:latin typeface="Consolas"/>
              </a:rPr>
              <a:t>)=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2021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order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by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number_of_selling_product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/>
              </a:rPr>
              <a:t>desc</a:t>
            </a:r>
            <a:r>
              <a:rPr lang="en-US" sz="1400" dirty="0">
                <a:solidFill>
                  <a:srgbClr val="808080"/>
                </a:solidFill>
                <a:latin typeface="Consolas"/>
              </a:rPr>
              <a:t>;</a:t>
            </a:r>
            <a:endParaRPr lang="en-US" sz="1400" dirty="0">
              <a:solidFill>
                <a:srgbClr val="000000"/>
              </a:solidFill>
              <a:latin typeface="Consolas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0" y="2143661"/>
            <a:ext cx="3409950" cy="4959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4524375" y="315605"/>
            <a:ext cx="4206856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select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top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1 </a:t>
            </a:r>
            <a:r>
              <a:rPr lang="en-US" sz="1400" dirty="0">
                <a:solidFill>
                  <a:srgbClr val="FF00FF"/>
                </a:solidFill>
                <a:latin typeface="Consolas"/>
              </a:rPr>
              <a:t>year</a:t>
            </a:r>
            <a:r>
              <a:rPr lang="en-US" sz="1400" dirty="0">
                <a:solidFill>
                  <a:srgbClr val="808080"/>
                </a:solidFill>
                <a:latin typeface="Consolas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creation_Date</a:t>
            </a:r>
            <a:r>
              <a:rPr lang="en-US" sz="1400" dirty="0">
                <a:solidFill>
                  <a:srgbClr val="808080"/>
                </a:solidFill>
                <a:latin typeface="Consolas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as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Years</a:t>
            </a:r>
            <a:r>
              <a:rPr lang="en-US" sz="1400" dirty="0" err="1">
                <a:solidFill>
                  <a:srgbClr val="808080"/>
                </a:solidFill>
                <a:latin typeface="Consolas"/>
              </a:rPr>
              <a:t>,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product_id</a:t>
            </a:r>
            <a:r>
              <a:rPr lang="en-US" sz="1400" dirty="0" err="1">
                <a:solidFill>
                  <a:srgbClr val="808080"/>
                </a:solidFill>
                <a:latin typeface="Consolas"/>
              </a:rPr>
              <a:t>,</a:t>
            </a:r>
            <a:r>
              <a:rPr lang="en-US" sz="1400" dirty="0" err="1">
                <a:solidFill>
                  <a:srgbClr val="FF00FF"/>
                </a:solidFill>
                <a:latin typeface="Consolas"/>
              </a:rPr>
              <a:t>count</a:t>
            </a:r>
            <a:r>
              <a:rPr lang="en-US" sz="1400" dirty="0">
                <a:solidFill>
                  <a:srgbClr val="808080"/>
                </a:solidFill>
                <a:latin typeface="Consolas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product_id</a:t>
            </a:r>
            <a:r>
              <a:rPr lang="en-US" sz="1400" dirty="0">
                <a:solidFill>
                  <a:srgbClr val="808080"/>
                </a:solidFill>
                <a:latin typeface="Consolas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as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number_of_selling_product</a:t>
            </a:r>
            <a:endParaRPr lang="en-US" sz="1400" dirty="0">
              <a:solidFill>
                <a:srgbClr val="000000"/>
              </a:solidFill>
              <a:latin typeface="Consolas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sales_order_details_neww</a:t>
            </a:r>
            <a:endParaRPr lang="en-US" sz="1400" dirty="0">
              <a:solidFill>
                <a:srgbClr val="000000"/>
              </a:solidFill>
              <a:latin typeface="Consolas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group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by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FF00FF"/>
                </a:solidFill>
                <a:latin typeface="Consolas"/>
              </a:rPr>
              <a:t>year</a:t>
            </a:r>
            <a:r>
              <a:rPr lang="en-US" sz="1400" dirty="0">
                <a:solidFill>
                  <a:srgbClr val="808080"/>
                </a:solidFill>
                <a:latin typeface="Consolas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creation_Date</a:t>
            </a:r>
            <a:r>
              <a:rPr lang="en-US" sz="1400" dirty="0">
                <a:solidFill>
                  <a:srgbClr val="808080"/>
                </a:solidFill>
                <a:latin typeface="Consolas"/>
              </a:rPr>
              <a:t>),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product_id</a:t>
            </a:r>
            <a:endParaRPr lang="en-US" sz="1400" dirty="0">
              <a:solidFill>
                <a:srgbClr val="000000"/>
              </a:solidFill>
              <a:latin typeface="Consolas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having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FF00FF"/>
                </a:solidFill>
                <a:latin typeface="Consolas"/>
              </a:rPr>
              <a:t>year</a:t>
            </a:r>
            <a:r>
              <a:rPr lang="en-US" sz="1400" dirty="0">
                <a:solidFill>
                  <a:srgbClr val="808080"/>
                </a:solidFill>
                <a:latin typeface="Consolas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creation_Date</a:t>
            </a:r>
            <a:r>
              <a:rPr lang="en-US" sz="1400" dirty="0">
                <a:solidFill>
                  <a:srgbClr val="808080"/>
                </a:solidFill>
                <a:latin typeface="Consolas"/>
              </a:rPr>
              <a:t>)=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2022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order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by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number_of_selling_product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/>
              </a:rPr>
              <a:t>desc</a:t>
            </a:r>
            <a:r>
              <a:rPr lang="en-US" sz="1400" dirty="0">
                <a:solidFill>
                  <a:srgbClr val="808080"/>
                </a:solidFill>
                <a:latin typeface="Consolas"/>
              </a:rPr>
              <a:t>;</a:t>
            </a:r>
            <a:endParaRPr lang="en-US" sz="1400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2950" y="2152650"/>
            <a:ext cx="3600450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00000000-0008-0000-0000-000023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90353799"/>
              </p:ext>
            </p:extLst>
          </p:nvPr>
        </p:nvGraphicFramePr>
        <p:xfrm>
          <a:off x="1287282" y="3124200"/>
          <a:ext cx="5283371" cy="25186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099896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1006</TotalTime>
  <Words>1040</Words>
  <Application>Microsoft Office PowerPoint</Application>
  <PresentationFormat>On-screen Show (4:3)</PresentationFormat>
  <Paragraphs>93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Arial Black</vt:lpstr>
      <vt:lpstr>Calibri</vt:lpstr>
      <vt:lpstr>Cambria</vt:lpstr>
      <vt:lpstr>Comic Sans MS</vt:lpstr>
      <vt:lpstr>Consolas</vt:lpstr>
      <vt:lpstr>Adjacency</vt:lpstr>
      <vt:lpstr>PowerPoint Presentation</vt:lpstr>
      <vt:lpstr>OBJECTIVEs</vt:lpstr>
      <vt:lpstr>PowerPoint Presentation</vt:lpstr>
      <vt:lpstr>Renaming Column Names</vt:lpstr>
      <vt:lpstr> Creating  View of loggers  &amp; Extracting Date and Time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Insights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intel</dc:creator>
  <cp:lastModifiedBy>vikas budhani</cp:lastModifiedBy>
  <cp:revision>43</cp:revision>
  <dcterms:created xsi:type="dcterms:W3CDTF">2006-08-16T00:00:00Z</dcterms:created>
  <dcterms:modified xsi:type="dcterms:W3CDTF">2022-11-24T11:48:54Z</dcterms:modified>
</cp:coreProperties>
</file>