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eace Sans" panose="020B0604020202020204" charset="0"/>
      <p:regular r:id="rId22"/>
    </p:embeddedFont>
    <p:embeddedFont>
      <p:font typeface="Rosario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73865" y="2393582"/>
            <a:ext cx="5486086" cy="5499836"/>
          </a:xfrm>
          <a:custGeom>
            <a:avLst/>
            <a:gdLst/>
            <a:ahLst/>
            <a:cxnLst/>
            <a:rect l="l" t="t" r="r" b="b"/>
            <a:pathLst>
              <a:path w="5486086" h="5499836">
                <a:moveTo>
                  <a:pt x="0" y="0"/>
                </a:moveTo>
                <a:lnTo>
                  <a:pt x="5486086" y="0"/>
                </a:lnTo>
                <a:lnTo>
                  <a:pt x="5486086" y="5499836"/>
                </a:lnTo>
                <a:lnTo>
                  <a:pt x="0" y="54998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680846" y="2523091"/>
            <a:ext cx="6243953" cy="521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9"/>
              </a:lnSpc>
            </a:pPr>
            <a:r>
              <a:rPr lang="en-US" sz="3049" b="1" spc="237">
                <a:solidFill>
                  <a:srgbClr val="000000"/>
                </a:solidFill>
                <a:latin typeface="Rosario Bold"/>
                <a:ea typeface="Rosario Bold"/>
                <a:cs typeface="Rosario Bold"/>
                <a:sym typeface="Rosario Bold"/>
              </a:rPr>
              <a:t>Delicious Pizza for Everyone!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37212" y="3753605"/>
            <a:ext cx="7520517" cy="1569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515"/>
              </a:lnSpc>
            </a:pPr>
            <a:r>
              <a:rPr lang="en-US" sz="12516" i="1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PIZZA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80846" y="7212593"/>
            <a:ext cx="4903251" cy="452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3623" i="1">
                <a:solidFill>
                  <a:srgbClr val="141414"/>
                </a:solidFill>
                <a:latin typeface="Peace Sans"/>
                <a:ea typeface="Peace Sans"/>
                <a:cs typeface="Peace Sans"/>
                <a:sym typeface="Peace Sans"/>
              </a:rPr>
              <a:t>@reallygreatsite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37212" y="5297722"/>
            <a:ext cx="8556682" cy="1569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515"/>
              </a:lnSpc>
            </a:pPr>
            <a:r>
              <a:rPr lang="en-US" sz="12516" i="1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BOXCAR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45B12-11A2-4C43-9203-8A76A60617E9}"/>
              </a:ext>
            </a:extLst>
          </p:cNvPr>
          <p:cNvSpPr txBox="1"/>
          <p:nvPr/>
        </p:nvSpPr>
        <p:spPr>
          <a:xfrm>
            <a:off x="1571022" y="266700"/>
            <a:ext cx="14727251" cy="237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7.Determine the distribution of orders by hour of the day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DC57F8-7276-4CEB-A365-8097548856E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11078" y="2882440"/>
            <a:ext cx="13005121" cy="26655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F41FED-C812-4953-A04A-88C23FE9C8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10400" y="5630354"/>
            <a:ext cx="2895600" cy="45502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45B12-11A2-4C43-9203-8A76A60617E9}"/>
              </a:ext>
            </a:extLst>
          </p:cNvPr>
          <p:cNvSpPr txBox="1"/>
          <p:nvPr/>
        </p:nvSpPr>
        <p:spPr>
          <a:xfrm>
            <a:off x="2057400" y="106417"/>
            <a:ext cx="14070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8.Join relevant tables to find the category-wise distribution of pizzas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3B139-9937-4B28-B7C7-3757EA4535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57400" y="3575187"/>
            <a:ext cx="10896600" cy="271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4E2C66-5DF3-4D50-B08D-A5F8BF774E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68484" y="6610190"/>
            <a:ext cx="4085516" cy="31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5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45B12-11A2-4C43-9203-8A76A60617E9}"/>
              </a:ext>
            </a:extLst>
          </p:cNvPr>
          <p:cNvSpPr txBox="1"/>
          <p:nvPr/>
        </p:nvSpPr>
        <p:spPr>
          <a:xfrm>
            <a:off x="1636246" y="271807"/>
            <a:ext cx="15015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9.Group the orders by date and calculate the average number of pizzas ordered per day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C69BBE-13F4-47A9-A7BB-30E0AFDAA3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13535" y="3744937"/>
            <a:ext cx="14680328" cy="3095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CB22B2-BF8A-413D-9F26-BFA7E9E8FC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32267" y="7044197"/>
            <a:ext cx="3389444" cy="15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1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45B12-11A2-4C43-9203-8A76A60617E9}"/>
              </a:ext>
            </a:extLst>
          </p:cNvPr>
          <p:cNvSpPr txBox="1"/>
          <p:nvPr/>
        </p:nvSpPr>
        <p:spPr>
          <a:xfrm>
            <a:off x="811426" y="271807"/>
            <a:ext cx="158945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10.Determine the top 3 most ordered pizza types based on revenue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95103-3D3A-4DF1-BC86-497EA5CF60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05000" y="3688127"/>
            <a:ext cx="13106400" cy="3539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36A347-A1EE-4EC0-94D9-F2E0BCCED4B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6400" y="7429500"/>
            <a:ext cx="5467350" cy="22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45B12-11A2-4C43-9203-8A76A60617E9}"/>
              </a:ext>
            </a:extLst>
          </p:cNvPr>
          <p:cNvSpPr txBox="1"/>
          <p:nvPr/>
        </p:nvSpPr>
        <p:spPr>
          <a:xfrm>
            <a:off x="1219200" y="271807"/>
            <a:ext cx="15411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11.Calculate the percentage contribution of each pizza type to total revenue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4B380E-ABEB-461F-8CC6-62A3D80E02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8800" y="3744936"/>
            <a:ext cx="9829800" cy="486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B1BA0B-86E6-4F4E-A858-B79F5A56A6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06037" y="3759941"/>
            <a:ext cx="4069911" cy="30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45B12-11A2-4C43-9203-8A76A60617E9}"/>
              </a:ext>
            </a:extLst>
          </p:cNvPr>
          <p:cNvSpPr txBox="1"/>
          <p:nvPr/>
        </p:nvSpPr>
        <p:spPr>
          <a:xfrm>
            <a:off x="1682738" y="266700"/>
            <a:ext cx="15003935" cy="237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12.Analyze the cumulative revenue generated over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BB8800-A4FB-4384-B1B8-4173E4411E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8800" y="2876220"/>
            <a:ext cx="13338033" cy="2724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78F5F-9540-491A-9BE0-A80F1F784C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11761" y="5779032"/>
            <a:ext cx="4852010" cy="42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2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45B12-11A2-4C43-9203-8A76A60617E9}"/>
              </a:ext>
            </a:extLst>
          </p:cNvPr>
          <p:cNvSpPr txBox="1"/>
          <p:nvPr/>
        </p:nvSpPr>
        <p:spPr>
          <a:xfrm>
            <a:off x="838200" y="266700"/>
            <a:ext cx="16002000" cy="34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13.Determine the top 3 most ordered pizza types based on revenue for each pizza category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E46DAF-251C-4E9E-88AF-CDA771341B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9260" y="3695699"/>
            <a:ext cx="12805587" cy="4460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F19DB-CDAC-428E-AAEB-780ED82BF6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248311" y="3695700"/>
            <a:ext cx="4810429" cy="44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791052" y="1504766"/>
            <a:ext cx="2705896" cy="1953165"/>
          </a:xfrm>
          <a:custGeom>
            <a:avLst/>
            <a:gdLst/>
            <a:ahLst/>
            <a:cxnLst/>
            <a:rect l="l" t="t" r="r" b="b"/>
            <a:pathLst>
              <a:path w="2705896" h="1953165">
                <a:moveTo>
                  <a:pt x="0" y="0"/>
                </a:moveTo>
                <a:lnTo>
                  <a:pt x="2705896" y="0"/>
                </a:lnTo>
                <a:lnTo>
                  <a:pt x="2705896" y="1953165"/>
                </a:lnTo>
                <a:lnTo>
                  <a:pt x="0" y="19531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257348" y="3053926"/>
            <a:ext cx="3212709" cy="2787025"/>
          </a:xfrm>
          <a:custGeom>
            <a:avLst/>
            <a:gdLst/>
            <a:ahLst/>
            <a:cxnLst/>
            <a:rect l="l" t="t" r="r" b="b"/>
            <a:pathLst>
              <a:path w="3212709" h="2787025">
                <a:moveTo>
                  <a:pt x="0" y="0"/>
                </a:moveTo>
                <a:lnTo>
                  <a:pt x="3212708" y="0"/>
                </a:lnTo>
                <a:lnTo>
                  <a:pt x="3212708" y="2787025"/>
                </a:lnTo>
                <a:lnTo>
                  <a:pt x="0" y="278702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9999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817944" y="3053926"/>
            <a:ext cx="3212709" cy="2787025"/>
          </a:xfrm>
          <a:custGeom>
            <a:avLst/>
            <a:gdLst/>
            <a:ahLst/>
            <a:cxnLst/>
            <a:rect l="l" t="t" r="r" b="b"/>
            <a:pathLst>
              <a:path w="3212709" h="2787025">
                <a:moveTo>
                  <a:pt x="3212708" y="0"/>
                </a:moveTo>
                <a:lnTo>
                  <a:pt x="0" y="0"/>
                </a:lnTo>
                <a:lnTo>
                  <a:pt x="0" y="2787025"/>
                </a:lnTo>
                <a:lnTo>
                  <a:pt x="3212708" y="2787025"/>
                </a:lnTo>
                <a:lnTo>
                  <a:pt x="3212708" y="0"/>
                </a:lnTo>
                <a:close/>
              </a:path>
            </a:pathLst>
          </a:custGeom>
          <a:blipFill>
            <a:blip r:embed="rId16">
              <a:alphaModFix amt="9999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-14177" y="4742787"/>
            <a:ext cx="7877568" cy="3127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02"/>
              </a:lnSpc>
            </a:pPr>
            <a:r>
              <a:rPr lang="en-US" sz="7200" i="1" dirty="0">
                <a:solidFill>
                  <a:schemeClr val="accent6"/>
                </a:solidFill>
                <a:latin typeface="Peace Sans"/>
                <a:ea typeface="Peace Sans"/>
                <a:cs typeface="Peace Sans"/>
                <a:sym typeface="Peace Sans"/>
              </a:rPr>
              <a:t>Business 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B26EB-393E-46ED-A818-E8689E744738}"/>
              </a:ext>
            </a:extLst>
          </p:cNvPr>
          <p:cNvSpPr txBox="1"/>
          <p:nvPr/>
        </p:nvSpPr>
        <p:spPr>
          <a:xfrm>
            <a:off x="9119191" y="4888554"/>
            <a:ext cx="6672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The store needs to boost revenue and efficiency by identifying top-selling pizzas ,peak sales times and optimizing inventory to avoid missed opportunities and potential revenue loss.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919282" y="1991723"/>
            <a:ext cx="5919740" cy="9604298"/>
          </a:xfrm>
          <a:custGeom>
            <a:avLst/>
            <a:gdLst/>
            <a:ahLst/>
            <a:cxnLst/>
            <a:rect l="l" t="t" r="r" b="b"/>
            <a:pathLst>
              <a:path w="5919740" h="9604298">
                <a:moveTo>
                  <a:pt x="0" y="9604298"/>
                </a:moveTo>
                <a:lnTo>
                  <a:pt x="5919739" y="9604298"/>
                </a:lnTo>
                <a:lnTo>
                  <a:pt x="5919739" y="0"/>
                </a:lnTo>
                <a:lnTo>
                  <a:pt x="0" y="0"/>
                </a:lnTo>
                <a:lnTo>
                  <a:pt x="0" y="9604298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450243" y="1534513"/>
            <a:ext cx="5196459" cy="10239329"/>
          </a:xfrm>
          <a:custGeom>
            <a:avLst/>
            <a:gdLst/>
            <a:ahLst/>
            <a:cxnLst/>
            <a:rect l="l" t="t" r="r" b="b"/>
            <a:pathLst>
              <a:path w="5196459" h="10239329">
                <a:moveTo>
                  <a:pt x="0" y="0"/>
                </a:moveTo>
                <a:lnTo>
                  <a:pt x="5196459" y="0"/>
                </a:lnTo>
                <a:lnTo>
                  <a:pt x="5196459" y="10239329"/>
                </a:lnTo>
                <a:lnTo>
                  <a:pt x="0" y="1023932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752223" y="3435341"/>
            <a:ext cx="6700413" cy="1009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7988" dirty="0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AIM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35000" y="5143500"/>
            <a:ext cx="7433718" cy="1882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94"/>
              </a:lnSpc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Rosario Bold"/>
                <a:ea typeface="Rosario Bold"/>
                <a:cs typeface="Rosario Bold"/>
                <a:sym typeface="Rosario Bold"/>
              </a:rPr>
              <a:t>To analyze pizza sales data , focusing on revenue , order trends and make business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611763" y="3160069"/>
            <a:ext cx="10575427" cy="2630252"/>
          </a:xfrm>
          <a:custGeom>
            <a:avLst/>
            <a:gdLst/>
            <a:ahLst/>
            <a:cxnLst/>
            <a:rect l="l" t="t" r="r" b="b"/>
            <a:pathLst>
              <a:path w="10575427" h="2630252">
                <a:moveTo>
                  <a:pt x="0" y="0"/>
                </a:moveTo>
                <a:lnTo>
                  <a:pt x="10575427" y="0"/>
                </a:lnTo>
                <a:lnTo>
                  <a:pt x="10575427" y="2630252"/>
                </a:lnTo>
                <a:lnTo>
                  <a:pt x="0" y="263025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t="-2278" b="-227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Freeform 10"/>
          <p:cNvSpPr/>
          <p:nvPr/>
        </p:nvSpPr>
        <p:spPr>
          <a:xfrm>
            <a:off x="7064337" y="6602052"/>
            <a:ext cx="3670279" cy="1934336"/>
          </a:xfrm>
          <a:custGeom>
            <a:avLst/>
            <a:gdLst/>
            <a:ahLst/>
            <a:cxnLst/>
            <a:rect l="l" t="t" r="r" b="b"/>
            <a:pathLst>
              <a:path w="3670279" h="1934336">
                <a:moveTo>
                  <a:pt x="0" y="0"/>
                </a:moveTo>
                <a:lnTo>
                  <a:pt x="3670279" y="0"/>
                </a:lnTo>
                <a:lnTo>
                  <a:pt x="3670279" y="1934336"/>
                </a:lnTo>
                <a:lnTo>
                  <a:pt x="0" y="193433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75271" y="617742"/>
            <a:ext cx="12937459" cy="1758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2"/>
              </a:lnSpc>
            </a:pPr>
            <a:r>
              <a:rPr lang="en-US" sz="7198" i="1" dirty="0">
                <a:solidFill>
                  <a:schemeClr val="accent3">
                    <a:lumMod val="50000"/>
                  </a:schemeClr>
                </a:solidFill>
                <a:latin typeface="Peace Sans"/>
                <a:ea typeface="Peace Sans"/>
                <a:cs typeface="Peace Sans"/>
                <a:sym typeface="Peace Sans"/>
              </a:rPr>
              <a:t>1.Retrieve the total number of orders placed.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45136" y="530104"/>
            <a:ext cx="14477999" cy="191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 2.Calculate the total revenue generated from pizza sales</a:t>
            </a:r>
            <a:endParaRPr lang="en-US" sz="7200" i="1" dirty="0">
              <a:solidFill>
                <a:schemeClr val="accent3">
                  <a:lumMod val="50000"/>
                </a:schemeClr>
              </a:solidFill>
              <a:latin typeface="Peace Sans" panose="020B0604020202020204" charset="0"/>
              <a:ea typeface="Peace Sans"/>
              <a:cs typeface="Peace Sans"/>
              <a:sym typeface="Peace San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EF6452-F84C-4EF7-A7BD-D1A2478EADA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92167" y="3367905"/>
            <a:ext cx="11257233" cy="25263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0A18A0-47B9-4845-932E-AD8A509F0D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06000" y="6175317"/>
            <a:ext cx="3276600" cy="1553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39097" y="408832"/>
            <a:ext cx="13809806" cy="191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3.Identify the highest-priced pizza</a:t>
            </a:r>
            <a:endParaRPr lang="en-US" sz="7200" i="1" dirty="0">
              <a:solidFill>
                <a:schemeClr val="accent3">
                  <a:lumMod val="50000"/>
                </a:schemeClr>
              </a:solidFill>
              <a:latin typeface="Peace Sans" panose="020B0604020202020204" charset="0"/>
              <a:ea typeface="Peace Sans"/>
              <a:cs typeface="Peace Sans"/>
              <a:sym typeface="Peace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05F87D-ABAC-4BA0-9A08-DDB3018A08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02298" y="3125361"/>
            <a:ext cx="11770902" cy="27758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615711-3F59-4EB1-8B29-16608E68AC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71799" y="6334238"/>
            <a:ext cx="5342011" cy="1628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81199" y="419268"/>
            <a:ext cx="14306563" cy="191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4.Identify the most common pizza size ordered</a:t>
            </a:r>
            <a:endParaRPr lang="en-US" sz="7200" i="1" dirty="0">
              <a:solidFill>
                <a:schemeClr val="accent3">
                  <a:lumMod val="50000"/>
                </a:schemeClr>
              </a:solidFill>
              <a:latin typeface="Peace Sans" panose="020B0604020202020204" charset="0"/>
              <a:ea typeface="Peace Sans"/>
              <a:cs typeface="Peace Sans"/>
              <a:sym typeface="Peace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E84AA8-EE19-4AEA-81C9-87849B36C8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54618" y="2791664"/>
            <a:ext cx="11304182" cy="3106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69EFAF-CD6F-4249-ABC7-DCE285054F4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5400" y="6134100"/>
            <a:ext cx="53721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77602" y="427242"/>
            <a:ext cx="14478000" cy="2851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5.List the top 5 most ordered pizza types along with their quantities</a:t>
            </a:r>
            <a:endParaRPr lang="en-US" sz="7200" i="1" dirty="0">
              <a:solidFill>
                <a:schemeClr val="accent3">
                  <a:lumMod val="50000"/>
                </a:schemeClr>
              </a:solidFill>
              <a:latin typeface="Peace Sans" panose="020B0604020202020204" charset="0"/>
              <a:ea typeface="Peace Sans"/>
              <a:cs typeface="Peace Sans"/>
              <a:sym typeface="Peace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7D7F04-8A7D-43AF-AC7D-1B49CF3357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77602" y="3278665"/>
            <a:ext cx="12424198" cy="3205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1BD10-CA0C-4228-8717-15AE38A5D90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2102" y="6796988"/>
            <a:ext cx="5334000" cy="28652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71022" y="427242"/>
            <a:ext cx="14912988" cy="2851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7200" i="1" dirty="0">
                <a:solidFill>
                  <a:schemeClr val="accent3">
                    <a:lumMod val="50000"/>
                  </a:schemeClr>
                </a:solidFill>
                <a:latin typeface="Peace Sans" panose="020B0604020202020204" charset="0"/>
              </a:rPr>
              <a:t>6.Join the necessary tables to find the total quantity of each pizza category ordered</a:t>
            </a:r>
            <a:endParaRPr lang="en-US" sz="7200" i="1" dirty="0">
              <a:solidFill>
                <a:schemeClr val="accent3">
                  <a:lumMod val="50000"/>
                </a:schemeClr>
              </a:solidFill>
              <a:latin typeface="Peace Sans" panose="020B0604020202020204" charset="0"/>
              <a:ea typeface="Peace Sans"/>
              <a:cs typeface="Peace Sans"/>
              <a:sym typeface="Peace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D9F8E6-64C8-4F8B-AF97-03084AEF74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3865" y="3366252"/>
            <a:ext cx="11849716" cy="3039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A79C22-A16F-4171-BA71-F1CBF92222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70604" y="6640354"/>
            <a:ext cx="4182662" cy="30398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216</Words>
  <Application>Microsoft Office PowerPoint</Application>
  <PresentationFormat>Custom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Arial</vt:lpstr>
      <vt:lpstr>Rosario Bold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Peach and Orange Creative Illustrated Abstract Pizza Boxcar Presentation</dc:title>
  <dc:creator>Aman</dc:creator>
  <cp:lastModifiedBy>Aman</cp:lastModifiedBy>
  <cp:revision>26</cp:revision>
  <dcterms:created xsi:type="dcterms:W3CDTF">2006-08-16T00:00:00Z</dcterms:created>
  <dcterms:modified xsi:type="dcterms:W3CDTF">2024-11-15T05:54:18Z</dcterms:modified>
  <dc:identifier>DAGV5suIPL0</dc:identifier>
</cp:coreProperties>
</file>