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1" r:id="rId1"/>
  </p:sldMasterIdLst>
  <p:notesMasterIdLst>
    <p:notesMasterId r:id="rId27"/>
  </p:notesMasterIdLst>
  <p:sldIdLst>
    <p:sldId id="256" r:id="rId2"/>
    <p:sldId id="279" r:id="rId3"/>
    <p:sldId id="258" r:id="rId4"/>
    <p:sldId id="257" r:id="rId5"/>
    <p:sldId id="259" r:id="rId6"/>
    <p:sldId id="261" r:id="rId7"/>
    <p:sldId id="263" r:id="rId8"/>
    <p:sldId id="264" r:id="rId9"/>
    <p:sldId id="266" r:id="rId10"/>
    <p:sldId id="268" r:id="rId11"/>
    <p:sldId id="269" r:id="rId12"/>
    <p:sldId id="282" r:id="rId13"/>
    <p:sldId id="270" r:id="rId14"/>
    <p:sldId id="281" r:id="rId15"/>
    <p:sldId id="283" r:id="rId16"/>
    <p:sldId id="284" r:id="rId17"/>
    <p:sldId id="271" r:id="rId18"/>
    <p:sldId id="286" r:id="rId19"/>
    <p:sldId id="287" r:id="rId20"/>
    <p:sldId id="277" r:id="rId21"/>
    <p:sldId id="272" r:id="rId22"/>
    <p:sldId id="275" r:id="rId23"/>
    <p:sldId id="276" r:id="rId24"/>
    <p:sldId id="288" r:id="rId25"/>
    <p:sldId id="280" r:id="rId26"/>
  </p:sldIdLst>
  <p:sldSz cx="9144000" cy="5143500" type="screen16x9"/>
  <p:notesSz cx="6858000" cy="9144000"/>
  <p:embeddedFontLst>
    <p:embeddedFont>
      <p:font typeface="Bodoni" panose="020B0604020202020204" charset="0"/>
      <p:bold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orsiva" panose="020B0604020202020204" charset="0"/>
      <p:regular r:id="rId34"/>
      <p:bold r:id="rId35"/>
      <p:italic r:id="rId36"/>
      <p:boldItalic r:id="rId37"/>
    </p:embeddedFont>
    <p:embeddedFont>
      <p:font typeface="Roboto Mono Regular" panose="020B0604020202020204" charset="0"/>
      <p:regular r:id="rId38"/>
      <p:bold r:id="rId39"/>
      <p:italic r:id="rId40"/>
      <p:boldItalic r:id="rId41"/>
    </p:embeddedFont>
    <p:embeddedFont>
      <p:font typeface="Shadows Into Light" panose="020B0604020202020204" charset="0"/>
      <p:regular r:id="rId42"/>
    </p:embeddedFont>
    <p:embeddedFont>
      <p:font typeface="Share Tech" panose="020B0604020202020204" charset="0"/>
      <p:regular r:id="rId43"/>
    </p:embeddedFont>
    <p:embeddedFont>
      <p:font typeface="Varela Round" panose="020B0604020202020204" charset="-79"/>
      <p:regular r:id="rId44"/>
    </p:embeddedFont>
    <p:embeddedFont>
      <p:font typeface="Verdana" panose="020B060403050404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2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b1012443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b1012443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b1012443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b1012443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b1012443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b1012443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b1012443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b1012443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b1012443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b1012443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itle">
  <p:cSld name="TITLE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30650" y="1991813"/>
            <a:ext cx="5882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50450" y="1524982"/>
            <a:ext cx="5843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50450" y="2629294"/>
            <a:ext cx="5843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24550" y="593531"/>
            <a:ext cx="7547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▧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language/identifi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cppreference.com/w/c/language/statement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VIKAS-SAO/CSE1_group2_compiler_desig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_(programming_language)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Java_(programming_language)" TargetMode="External"/><Relationship Id="rId4" Type="http://schemas.openxmlformats.org/officeDocument/2006/relationships/hyperlink" Target="https://en.wikipedia.org/wiki/C%2B%2B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se.iitkgp.ac.in/~bivasm/notes/LexAndYaccTutorial.pdf" TargetMode="External"/><Relationship Id="rId2" Type="http://schemas.openxmlformats.org/officeDocument/2006/relationships/hyperlink" Target="https://www.tutorialspoint.com/compiler_design/compiler_design_lexical_analysi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e.unsw.edu.au/~cs1521/18s2/notes/C/notes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ctrTitle"/>
          </p:nvPr>
        </p:nvSpPr>
        <p:spPr>
          <a:xfrm>
            <a:off x="1199322" y="432322"/>
            <a:ext cx="65532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Bodoni"/>
                <a:cs typeface="Times New Roman" panose="02020603050405020304" pitchFamily="18" charset="0"/>
                <a:sym typeface="Bodoni"/>
              </a:rPr>
              <a:t>COMPILER DESIGN PROJECT</a:t>
            </a:r>
            <a:b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Bodoni"/>
                <a:cs typeface="Times New Roman" panose="02020603050405020304" pitchFamily="18" charset="0"/>
                <a:sym typeface="Bodoni"/>
              </a:rPr>
            </a:b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Bodoni"/>
                <a:cs typeface="Times New Roman" panose="02020603050405020304" pitchFamily="18" charset="0"/>
                <a:sym typeface="Bodoni"/>
              </a:rPr>
              <a:t>GROUP 2</a:t>
            </a:r>
            <a:br>
              <a:rPr lang="en-US" sz="4400" dirty="0">
                <a:solidFill>
                  <a:schemeClr val="tx1">
                    <a:lumMod val="50000"/>
                  </a:schemeClr>
                </a:solidFill>
                <a:latin typeface="Bodoni"/>
                <a:ea typeface="Bodoni"/>
                <a:cs typeface="Bodoni"/>
                <a:sym typeface="Bodoni"/>
              </a:rPr>
            </a:br>
            <a:br>
              <a:rPr lang="en-US" sz="4400" dirty="0">
                <a:solidFill>
                  <a:schemeClr val="tx1">
                    <a:lumMod val="50000"/>
                  </a:schemeClr>
                </a:solidFill>
                <a:latin typeface="Bodoni"/>
                <a:ea typeface="Bodoni"/>
                <a:cs typeface="Bodoni"/>
                <a:sym typeface="Bodoni"/>
              </a:rPr>
            </a:br>
            <a:r>
              <a:rPr lang="en-IN" sz="2400" b="0" i="0" u="none" strike="noStrike" dirty="0">
                <a:solidFill>
                  <a:srgbClr val="FFFFFF"/>
                </a:solidFill>
                <a:effectLst/>
                <a:latin typeface="Share Tech" panose="020B0604020202020204" charset="0"/>
              </a:rPr>
              <a:t>TEAM MENTOR: Prof. </a:t>
            </a:r>
            <a:r>
              <a:rPr lang="en-IN" sz="2400" b="0" i="0" u="none" strike="noStrike" dirty="0" err="1">
                <a:solidFill>
                  <a:srgbClr val="FFFFFF"/>
                </a:solidFill>
                <a:effectLst/>
                <a:latin typeface="Share Tech" panose="020B0604020202020204" charset="0"/>
              </a:rPr>
              <a:t>Gagan</a:t>
            </a:r>
            <a:r>
              <a:rPr lang="en-IN" sz="2400" b="0" i="0" u="none" strike="noStrike" dirty="0">
                <a:solidFill>
                  <a:srgbClr val="FFFFFF"/>
                </a:solidFill>
                <a:effectLst/>
                <a:latin typeface="Share Tech" panose="020B0604020202020204" charset="0"/>
              </a:rPr>
              <a:t> </a:t>
            </a:r>
            <a:r>
              <a:rPr lang="en-IN" sz="2400" b="1" dirty="0"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Vishwakarma</a:t>
            </a:r>
            <a:r>
              <a:rPr lang="en-IN" sz="2400" b="0" i="0" u="none" strike="noStrike" dirty="0">
                <a:solidFill>
                  <a:srgbClr val="FFFFFF"/>
                </a:solidFill>
                <a:effectLst/>
                <a:latin typeface="Share Tech" panose="020B0604020202020204" charset="0"/>
              </a:rPr>
              <a:t> </a:t>
            </a:r>
            <a:endParaRPr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Google Shape;24;p5"/>
          <p:cNvSpPr/>
          <p:nvPr/>
        </p:nvSpPr>
        <p:spPr>
          <a:xfrm rot="-3774511">
            <a:off x="2588275" y="1038066"/>
            <a:ext cx="316447" cy="1133981"/>
          </a:xfrm>
          <a:custGeom>
            <a:avLst/>
            <a:gdLst/>
            <a:ahLst/>
            <a:cxnLst/>
            <a:rect l="l" t="t" r="r" b="b"/>
            <a:pathLst>
              <a:path w="30959" h="89819" extrusionOk="0">
                <a:moveTo>
                  <a:pt x="0" y="0"/>
                </a:moveTo>
                <a:cubicBezTo>
                  <a:pt x="5134" y="6918"/>
                  <a:pt x="29561" y="26535"/>
                  <a:pt x="30804" y="41505"/>
                </a:cubicBezTo>
                <a:cubicBezTo>
                  <a:pt x="32047" y="56475"/>
                  <a:pt x="11349" y="81767"/>
                  <a:pt x="7458" y="89819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2496775" y="3413119"/>
            <a:ext cx="3153375" cy="25875"/>
          </a:xfrm>
          <a:custGeom>
            <a:avLst/>
            <a:gdLst/>
            <a:ahLst/>
            <a:cxnLst/>
            <a:rect l="l" t="t" r="r" b="b"/>
            <a:pathLst>
              <a:path w="126135" h="1380" extrusionOk="0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2423800" y="3448933"/>
            <a:ext cx="3177700" cy="31069"/>
          </a:xfrm>
          <a:custGeom>
            <a:avLst/>
            <a:gdLst/>
            <a:ahLst/>
            <a:cxnLst/>
            <a:rect l="l" t="t" r="r" b="b"/>
            <a:pathLst>
              <a:path w="127108" h="1657" extrusionOk="0">
                <a:moveTo>
                  <a:pt x="0" y="1657"/>
                </a:moveTo>
                <a:cubicBezTo>
                  <a:pt x="42250" y="-1532"/>
                  <a:pt x="84738" y="1008"/>
                  <a:pt x="127108" y="1008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" name="Google Shape;27;p5"/>
          <p:cNvCxnSpPr/>
          <p:nvPr/>
        </p:nvCxnSpPr>
        <p:spPr>
          <a:xfrm rot="10800000" flipH="1">
            <a:off x="3927513" y="1508700"/>
            <a:ext cx="291900" cy="407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stealth" w="med" len="med"/>
            <a:tailEnd type="none" w="sm" len="sm"/>
          </a:ln>
        </p:spPr>
      </p:cxnSp>
      <p:sp>
        <p:nvSpPr>
          <p:cNvPr id="28" name="Google Shape;28;p5"/>
          <p:cNvSpPr/>
          <p:nvPr/>
        </p:nvSpPr>
        <p:spPr>
          <a:xfrm>
            <a:off x="5064449" y="1836150"/>
            <a:ext cx="1233817" cy="768825"/>
          </a:xfrm>
          <a:custGeom>
            <a:avLst/>
            <a:gdLst/>
            <a:ahLst/>
            <a:cxnLst/>
            <a:rect l="l" t="t" r="r" b="b"/>
            <a:pathLst>
              <a:path w="53808" h="41004" extrusionOk="0">
                <a:moveTo>
                  <a:pt x="33350" y="2267"/>
                </a:moveTo>
                <a:cubicBezTo>
                  <a:pt x="29864" y="1271"/>
                  <a:pt x="26130" y="-694"/>
                  <a:pt x="22650" y="321"/>
                </a:cubicBezTo>
                <a:cubicBezTo>
                  <a:pt x="10877" y="3755"/>
                  <a:pt x="-4823" y="20013"/>
                  <a:pt x="1573" y="30477"/>
                </a:cubicBezTo>
                <a:cubicBezTo>
                  <a:pt x="7822" y="40701"/>
                  <a:pt x="25332" y="42678"/>
                  <a:pt x="36593" y="38583"/>
                </a:cubicBezTo>
                <a:cubicBezTo>
                  <a:pt x="46488" y="34985"/>
                  <a:pt x="56460" y="21659"/>
                  <a:pt x="53130" y="11670"/>
                </a:cubicBezTo>
                <a:cubicBezTo>
                  <a:pt x="49952" y="2137"/>
                  <a:pt x="34186" y="-1056"/>
                  <a:pt x="24595" y="1943"/>
                </a:cubicBezTo>
                <a:cubicBezTo>
                  <a:pt x="14087" y="5228"/>
                  <a:pt x="2158" y="13742"/>
                  <a:pt x="600" y="24641"/>
                </a:cubicBezTo>
                <a:cubicBezTo>
                  <a:pt x="-77" y="29379"/>
                  <a:pt x="2605" y="35237"/>
                  <a:pt x="6761" y="37611"/>
                </a:cubicBezTo>
                <a:cubicBezTo>
                  <a:pt x="15326" y="42505"/>
                  <a:pt x="29293" y="42316"/>
                  <a:pt x="36268" y="35341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10</a:t>
            </a:fld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ctrTitle"/>
          </p:nvPr>
        </p:nvSpPr>
        <p:spPr>
          <a:xfrm flipH="1">
            <a:off x="838200" y="1581150"/>
            <a:ext cx="37338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3"/>
                </a:solidFill>
                <a:latin typeface="Bodoni"/>
                <a:ea typeface="Bodoni"/>
                <a:cs typeface="Bodoni"/>
                <a:sym typeface="Bodoni"/>
              </a:rPr>
              <a:t>Function call in C</a:t>
            </a:r>
            <a:br>
              <a:rPr lang="en-US" sz="1200" dirty="0">
                <a:latin typeface="Bodoni"/>
                <a:ea typeface="Bodoni"/>
                <a:cs typeface="Bodoni"/>
                <a:sym typeface="Bodoni"/>
              </a:rPr>
            </a:b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 Invoking a function changes the control flow of a program twice. </a:t>
            </a:r>
            <a:br>
              <a:rPr lang="en-US" sz="12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  1. Calling the function </a:t>
            </a:r>
            <a:br>
              <a:rPr lang="en-US" sz="12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  2. Returning from the function </a:t>
            </a:r>
            <a:br>
              <a:rPr lang="en-US" sz="12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 In this example the main function calls fact twice, and fact returns twice—but to     </a:t>
            </a:r>
            <a:br>
              <a:rPr lang="en-US" sz="12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  different locations in main. </a:t>
            </a:r>
            <a:br>
              <a:rPr lang="en-US" sz="12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 Each time fact is called, the CPU has to remember the appropriate return address. </a:t>
            </a:r>
            <a:br>
              <a:rPr lang="en-US" sz="12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 Notice that main itself is also a function! It is called by the operating system when you </a:t>
            </a:r>
            <a:br>
              <a:rPr lang="en-US" sz="12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  run the program.</a:t>
            </a:r>
            <a:br>
              <a:rPr lang="en-US" sz="1200" dirty="0">
                <a:latin typeface="Arial"/>
                <a:ea typeface="Arial"/>
                <a:cs typeface="Arial"/>
                <a:sym typeface="Arial"/>
              </a:rPr>
            </a:b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 txBox="1">
            <a:spLocks noGrp="1"/>
          </p:cNvSpPr>
          <p:nvPr>
            <p:ph type="subTitle" idx="1"/>
          </p:nvPr>
        </p:nvSpPr>
        <p:spPr>
          <a:xfrm>
            <a:off x="685800" y="971550"/>
            <a:ext cx="68961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 function call is a request made by a program or script that performs a predetermined function. In the example below, a batch file clears the screen and then calls another batch file.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609600" y="438150"/>
            <a:ext cx="5698199" cy="64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accent3"/>
                </a:solidFill>
                <a:latin typeface="Bodoni"/>
                <a:ea typeface="Bodoni"/>
                <a:cs typeface="Bodoni"/>
                <a:sym typeface="Bodoni"/>
              </a:rPr>
              <a:t>Function Call :-</a:t>
            </a:r>
            <a:endParaRPr sz="2800" b="0" i="0" u="none" strike="noStrike" cap="none" dirty="0">
              <a:solidFill>
                <a:schemeClr val="accent3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143" name="Google Shape;14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1504950"/>
            <a:ext cx="33528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11</a:t>
            </a:fld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ctrTitle"/>
          </p:nvPr>
        </p:nvSpPr>
        <p:spPr>
          <a:xfrm flipH="1">
            <a:off x="762000" y="1123950"/>
            <a:ext cx="75438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1. MIPS uses the jump-and-link instruction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jal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to call functions. 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     — The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jal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saves the return address (the address of the next    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          instruction) in the dedicated register $ra, before jumping to the  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          function.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     —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jal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is the only MIPS instruction that can access the value of the       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         program counter, so it can store the return address PC+4 in $ra.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                                            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jal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Fact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2. To transfer control back to the caller, the function just has to jump      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   to the address that was stored in $ra.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                                             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jr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$ra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3. Let’s now add the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jal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jr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instructions that are necessary for our 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   factorial example.</a:t>
            </a:r>
            <a:endParaRPr sz="1400" dirty="0"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1"/>
          </p:nvPr>
        </p:nvSpPr>
        <p:spPr>
          <a:xfrm>
            <a:off x="10744200" y="81915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768231" y="895350"/>
            <a:ext cx="5698199" cy="64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accent3"/>
                </a:solidFill>
                <a:latin typeface="Bodoni"/>
                <a:ea typeface="Bodoni"/>
                <a:cs typeface="Bodoni"/>
                <a:sym typeface="Bodoni"/>
              </a:rPr>
              <a:t>Function Control Flow MIPS</a:t>
            </a:r>
            <a:endParaRPr sz="2400" b="0" i="0" u="none" strike="noStrike" cap="none" dirty="0">
              <a:solidFill>
                <a:schemeClr val="accent3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CEFF-294E-402E-87AC-1BBF7AA51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20674" y="287121"/>
            <a:ext cx="5843100" cy="1159800"/>
          </a:xfrm>
        </p:spPr>
        <p:txBody>
          <a:bodyPr/>
          <a:lstStyle/>
          <a:p>
            <a:r>
              <a:rPr lang="en-IN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doni" panose="020B0604020202020204" charset="0"/>
              </a:rPr>
              <a:t>Example:-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2A7BC-5492-446E-8985-932C3485F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980" y="1373471"/>
            <a:ext cx="7893658" cy="3223411"/>
          </a:xfrm>
        </p:spPr>
        <p:txBody>
          <a:bodyPr/>
          <a:lstStyle/>
          <a:p>
            <a:pPr algn="l"/>
            <a:r>
              <a:rPr lang="en-IN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          </a:t>
            </a:r>
            <a:r>
              <a:rPr lang="en-IN" b="1" u="sng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 code –:</a:t>
            </a:r>
          </a:p>
          <a:p>
            <a:pPr algn="l"/>
            <a:r>
              <a:rPr lang="en-IN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fun(int x){</a:t>
            </a:r>
          </a:p>
          <a:p>
            <a:pPr algn="l"/>
            <a:r>
              <a:rPr lang="en-IN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print(x);</a:t>
            </a:r>
          </a:p>
          <a:p>
            <a:pPr algn="l"/>
            <a:r>
              <a:rPr lang="en-IN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IN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pPr algn="l"/>
            <a:r>
              <a:rPr lang="en-IN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fun(1);</a:t>
            </a:r>
          </a:p>
          <a:p>
            <a:pPr algn="l"/>
            <a:r>
              <a:rPr lang="en-IN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</a:p>
          <a:p>
            <a:pPr algn="l"/>
            <a:r>
              <a:rPr lang="en-IN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endParaRPr lang="en-IN" sz="16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</a:t>
            </a:r>
          </a:p>
          <a:p>
            <a:pPr algn="l"/>
            <a:r>
              <a:rPr lang="en-IN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MIPS -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04366-8650-484F-A180-A14409B433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8E923-F8D4-41E0-BECA-F6962C85D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732" y="1347969"/>
            <a:ext cx="4358288" cy="306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03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13</a:t>
            </a:fld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ctrTitle"/>
          </p:nvPr>
        </p:nvSpPr>
        <p:spPr>
          <a:xfrm flipH="1">
            <a:off x="678025" y="1101011"/>
            <a:ext cx="7543800" cy="338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lang="en-US" sz="1400" i="1" dirty="0">
                <a:latin typeface="Arial"/>
                <a:ea typeface="Arial"/>
                <a:cs typeface="Arial"/>
                <a:sym typeface="Arial"/>
              </a:rPr>
              <a:t>declaration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 is a C language construct that introduces one or more </a:t>
            </a:r>
            <a:r>
              <a:rPr lang="en-US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identifiers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 into the program and specifies their meaning and properties.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Declarations may appear in any scope. Each declaration ends with a semicolon (just like </a:t>
            </a:r>
            <a:r>
              <a:rPr lang="en-US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 statement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) and consists of two distinct parts .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8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Variable Declarations :</a:t>
            </a:r>
            <a:br>
              <a:rPr lang="en-US" sz="16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Placed in section of program identified with assembler directive . Data declares variable names used in program . Storage allocated in main memory (RAM) .</a:t>
            </a:r>
            <a:br>
              <a:rPr lang="en-US" sz="16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                              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Ex- float </a:t>
            </a:r>
            <a:r>
              <a:rPr lang="en-US" sz="1600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a,b,c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; // variable declaration</a:t>
            </a:r>
            <a:br>
              <a:rPr lang="en-US" sz="16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</a:b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                                           int a[12]; // array declaration</a:t>
            </a:r>
            <a:endParaRPr sz="16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1"/>
          </p:nvPr>
        </p:nvSpPr>
        <p:spPr>
          <a:xfrm>
            <a:off x="10744200" y="81915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678025" y="722812"/>
            <a:ext cx="5698199" cy="64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accent3"/>
                </a:solidFill>
                <a:latin typeface="Bodoni"/>
                <a:ea typeface="Bodoni"/>
                <a:cs typeface="Bodoni"/>
                <a:sym typeface="Bodoni"/>
              </a:rPr>
              <a:t>Declaration :-</a:t>
            </a:r>
            <a:endParaRPr sz="2800" b="0" i="0" u="none" strike="noStrike" cap="none" dirty="0">
              <a:solidFill>
                <a:schemeClr val="accent3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D15C-7C36-4CEF-ABDD-2335DC846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78971" y="117649"/>
            <a:ext cx="5843100" cy="1159800"/>
          </a:xfrm>
        </p:spPr>
        <p:txBody>
          <a:bodyPr/>
          <a:lstStyle/>
          <a:p>
            <a:r>
              <a:rPr lang="en-IN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odoni" panose="020B0604020202020204" charset="0"/>
              </a:rPr>
              <a:t>Example:-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1F29-DA14-479F-BC19-3F6A6705B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381" y="1267024"/>
            <a:ext cx="5843100" cy="3373400"/>
          </a:xfrm>
        </p:spPr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 expression,</a:t>
            </a:r>
          </a:p>
          <a:p>
            <a:pPr algn="l"/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f, g, h, </a:t>
            </a:r>
            <a:r>
              <a:rPr lang="en-IN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j; //variable declaration | Assign value to register</a:t>
            </a:r>
          </a:p>
          <a:p>
            <a:pPr algn="l"/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(g + h) - (</a:t>
            </a:r>
            <a:r>
              <a:rPr lang="en-IN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j); //                            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$s0 (g + h) - (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j) </a:t>
            </a:r>
          </a:p>
          <a:p>
            <a:pPr algn="l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$s1 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j </a:t>
            </a:r>
          </a:p>
          <a:p>
            <a:pPr algn="l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$s2 h  </a:t>
            </a:r>
          </a:p>
          <a:p>
            <a:pPr algn="l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$s3 I</a:t>
            </a:r>
          </a:p>
          <a:p>
            <a:pPr algn="l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$s4 j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variables are assigned to $s0, $s1, $s2, $s3, $s4 respectively.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$s0, $s1, $s2                                     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$s0 = g + h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$s1, $s3, $s4                                     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$s1 =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$s0, $s0, $s1                          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 = (g + h) - 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j)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A1733-BF5E-41DC-BD77-4F84E084FA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04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A41B-EF4C-4DF2-9770-3EF4CB31C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6848" y="233266"/>
            <a:ext cx="5843100" cy="1159800"/>
          </a:xfrm>
        </p:spPr>
        <p:txBody>
          <a:bodyPr/>
          <a:lstStyle/>
          <a:p>
            <a:r>
              <a:rPr lang="en-IN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doni" panose="020B0604020202020204" charset="0"/>
              </a:rPr>
              <a:t>Example:-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4D066-931B-4B65-89A5-0B65C8F01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803" y="1019841"/>
            <a:ext cx="7875037" cy="3216256"/>
          </a:xfrm>
        </p:spPr>
        <p:txBody>
          <a:bodyPr/>
          <a:lstStyle/>
          <a:p>
            <a:pPr algn="l"/>
            <a:r>
              <a:rPr lang="en-IN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en-IN" b="1" u="sng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 code –: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int a[100] , b , c ;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float x ;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x = 12.10 ;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double xx ;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char </a:t>
            </a:r>
            <a:r>
              <a:rPr lang="en-IN" b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'a’;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endParaRPr lang="en-IN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MIPS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BFFE-E1C4-4106-BC2F-C438260E37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12C775-2E6E-4EF7-8DC5-788E2DE8F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775" y="1225873"/>
            <a:ext cx="4315065" cy="301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57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A41B-EF4C-4DF2-9770-3EF4CB31C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6848" y="233266"/>
            <a:ext cx="5843100" cy="1159800"/>
          </a:xfrm>
        </p:spPr>
        <p:txBody>
          <a:bodyPr/>
          <a:lstStyle/>
          <a:p>
            <a:r>
              <a:rPr lang="en-IN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doni" panose="020B0604020202020204" charset="0"/>
              </a:rPr>
              <a:t>Example:-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4D066-931B-4B65-89A5-0B65C8F01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803" y="1393066"/>
            <a:ext cx="7875037" cy="3216256"/>
          </a:xfrm>
        </p:spPr>
        <p:txBody>
          <a:bodyPr/>
          <a:lstStyle/>
          <a:p>
            <a:pPr algn="l"/>
            <a:r>
              <a:rPr lang="en-IN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en-IN" b="1" u="sng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 code –: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int a[100] , b , c ;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float x ;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x = 12.10 ;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double x </a:t>
            </a:r>
            <a:r>
              <a:rPr lang="en-IN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;// error</a:t>
            </a:r>
            <a:endParaRPr lang="en-IN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char </a:t>
            </a:r>
            <a:r>
              <a:rPr lang="en-IN" b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'a';  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MIPS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BFFE-E1C4-4106-BC2F-C438260E37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CE4A26-CD15-4243-AAFE-44C7B9950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775" y="1133061"/>
            <a:ext cx="4315065" cy="31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5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17</a:t>
            </a:fld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ctrTitle"/>
          </p:nvPr>
        </p:nvSpPr>
        <p:spPr>
          <a:xfrm flipH="1">
            <a:off x="653143" y="832757"/>
            <a:ext cx="75438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A constant expression can be evaluated at compile time. 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That means it has no variables in it. 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                    </a:t>
            </a:r>
            <a:r>
              <a:rPr lang="en-US" sz="14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For example:  5 + 7 / 3  is a constant expression. 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Something like: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                     </a:t>
            </a:r>
            <a:r>
              <a:rPr lang="en-US" sz="14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5 + some Number / 3   is not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,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assuming some Number is a variable (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ie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,  not itself a compile-time constant).</a:t>
            </a:r>
            <a:endParaRPr sz="1400" dirty="0"/>
          </a:p>
        </p:txBody>
      </p:sp>
      <p:sp>
        <p:nvSpPr>
          <p:cNvPr id="166" name="Google Shape;166;p20"/>
          <p:cNvSpPr txBox="1">
            <a:spLocks noGrp="1"/>
          </p:cNvSpPr>
          <p:nvPr>
            <p:ph type="subTitle" idx="1"/>
          </p:nvPr>
        </p:nvSpPr>
        <p:spPr>
          <a:xfrm>
            <a:off x="10744200" y="81915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709127" y="626475"/>
            <a:ext cx="5698199" cy="64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accent3"/>
                </a:solidFill>
                <a:latin typeface="Bodoni"/>
                <a:ea typeface="Bodoni"/>
                <a:cs typeface="Bodoni"/>
                <a:sym typeface="Bodoni"/>
              </a:rPr>
              <a:t>Constant Expression :-</a:t>
            </a:r>
            <a:endParaRPr sz="2800" b="0" i="0" u="none" strike="noStrike" cap="none" dirty="0">
              <a:solidFill>
                <a:schemeClr val="accent3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A41B-EF4C-4DF2-9770-3EF4CB31C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6848" y="233266"/>
            <a:ext cx="5843100" cy="1159800"/>
          </a:xfrm>
        </p:spPr>
        <p:txBody>
          <a:bodyPr/>
          <a:lstStyle/>
          <a:p>
            <a:r>
              <a:rPr lang="en-IN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doni" panose="020B0604020202020204" charset="0"/>
              </a:rPr>
              <a:t>Example:-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4D066-931B-4B65-89A5-0B65C8F01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803" y="1393066"/>
            <a:ext cx="7875037" cy="3216256"/>
          </a:xfrm>
        </p:spPr>
        <p:txBody>
          <a:bodyPr/>
          <a:lstStyle/>
          <a:p>
            <a:pPr algn="l"/>
            <a:r>
              <a:rPr lang="en-IN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en-IN" b="1" u="sng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 code –:</a:t>
            </a:r>
            <a:endParaRPr lang="fr-FR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pPr algn="l"/>
            <a:r>
              <a:rPr lang="fr-FR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 x= 5*2+(3* (2+3)*6- (3*(4/23)+4)+11+ );</a:t>
            </a:r>
          </a:p>
          <a:p>
            <a:pPr algn="l"/>
            <a:r>
              <a:rPr lang="fr-FR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endParaRPr lang="fr-FR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MIPS CODE</a:t>
            </a:r>
          </a:p>
          <a:p>
            <a:pPr algn="l"/>
            <a:endParaRPr lang="fr-FR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</a:t>
            </a:r>
            <a:endParaRPr lang="en-IN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BFFE-E1C4-4106-BC2F-C438260E37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783913-680F-49F5-B56E-F3C937CB7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282" y="2359715"/>
            <a:ext cx="5743575" cy="203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14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4240-13E0-47F6-AF66-FD0A6FE2A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798" y="688993"/>
            <a:ext cx="5843100" cy="855982"/>
          </a:xfrm>
        </p:spPr>
        <p:txBody>
          <a:bodyPr/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Our Solution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36243-1673-4339-8571-BB369796C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817" y="1676400"/>
            <a:ext cx="6937513" cy="2597426"/>
          </a:xfrm>
        </p:spPr>
        <p:txBody>
          <a:bodyPr/>
          <a:lstStyle/>
          <a:p>
            <a:pPr algn="l"/>
            <a:r>
              <a:rPr lang="en-IN" dirty="0"/>
              <a:t>Link - </a:t>
            </a:r>
            <a:r>
              <a:rPr lang="en-IN" dirty="0">
                <a:hlinkClick r:id="rId2"/>
              </a:rPr>
              <a:t>https://github.com/VIKAS-SAO/CSE1_group2_compiler_design</a:t>
            </a:r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173A4-CD2C-4E1C-AA26-2FD5886402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C61EC-88BC-4FCF-BA5B-17E68303E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818" y="2571750"/>
            <a:ext cx="4363059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ctrTitle"/>
          </p:nvPr>
        </p:nvSpPr>
        <p:spPr>
          <a:xfrm>
            <a:off x="1650450" y="971550"/>
            <a:ext cx="58431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Members:-</a:t>
            </a:r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subTitle" idx="1"/>
          </p:nvPr>
        </p:nvSpPr>
        <p:spPr>
          <a:xfrm>
            <a:off x="1650450" y="2106202"/>
            <a:ext cx="5843100" cy="2065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1. Raj Pratap Singh Tomar -      181112049</a:t>
            </a:r>
            <a:endParaRPr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2. Shubham Yadav  -                   181112029</a:t>
            </a:r>
            <a:endParaRPr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3. Vikas Sao -                                181112051</a:t>
            </a:r>
            <a:endParaRPr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4. Vijay Yadav -                           181112074</a:t>
            </a:r>
            <a:endParaRPr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5. Jitendra Patel -                        181112073</a:t>
            </a:r>
            <a:endParaRPr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</p:txBody>
      </p:sp>
      <p:sp>
        <p:nvSpPr>
          <p:cNvPr id="228" name="Google Shape;228;p28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ctrTitle"/>
          </p:nvPr>
        </p:nvSpPr>
        <p:spPr>
          <a:xfrm>
            <a:off x="1672875" y="458325"/>
            <a:ext cx="5544000" cy="21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B0F0"/>
                </a:solidFill>
                <a:latin typeface="Bodoni"/>
                <a:ea typeface="Bodoni"/>
                <a:cs typeface="Times New Roman" panose="02020603050405020304" pitchFamily="18" charset="0"/>
                <a:sym typeface="Bodoni"/>
              </a:rPr>
              <a:t>FILE STRUCTURE OF PROJECT :-</a:t>
            </a:r>
            <a:endParaRPr sz="3200" b="1" dirty="0">
              <a:solidFill>
                <a:srgbClr val="00B0F0"/>
              </a:solidFill>
              <a:latin typeface="Bodoni"/>
              <a:ea typeface="Bodoni"/>
              <a:cs typeface="Times New Roman" panose="02020603050405020304" pitchFamily="18" charset="0"/>
              <a:sym typeface="Bodon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212;p26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20</a:t>
            </a:fld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846025" y="1928475"/>
            <a:ext cx="7906200" cy="3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u="sng" dirty="0">
                <a:solidFill>
                  <a:schemeClr val="tx1"/>
                </a:solidFill>
              </a:rPr>
              <a:t>exe file</a:t>
            </a:r>
            <a:r>
              <a:rPr lang="en-US" sz="1600" dirty="0">
                <a:solidFill>
                  <a:schemeClr val="tx1"/>
                </a:solidFill>
              </a:rPr>
              <a:t>      This exe file for our Compiler.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u="sng" dirty="0">
                <a:solidFill>
                  <a:schemeClr val="tx1"/>
                </a:solidFill>
              </a:rPr>
              <a:t>Lex_Rule</a:t>
            </a:r>
            <a:r>
              <a:rPr lang="en-US" sz="1600" dirty="0">
                <a:solidFill>
                  <a:schemeClr val="tx1"/>
                </a:solidFill>
              </a:rPr>
              <a:t>	This file is lexical analysis for expressions. (Written in lex)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u="sng" dirty="0">
                <a:solidFill>
                  <a:schemeClr val="tx1"/>
                </a:solidFill>
              </a:rPr>
              <a:t>Bison_Rule.tab</a:t>
            </a:r>
            <a:r>
              <a:rPr lang="en-US" sz="1600" dirty="0">
                <a:solidFill>
                  <a:schemeClr val="tx1"/>
                </a:solidFill>
              </a:rPr>
              <a:t>     This file is generated by </a:t>
            </a:r>
            <a:r>
              <a:rPr lang="en-US" sz="1600" u="sng" dirty="0">
                <a:solidFill>
                  <a:schemeClr val="tx1"/>
                </a:solidFill>
              </a:rPr>
              <a:t>Bison_Rule</a:t>
            </a:r>
            <a:r>
              <a:rPr lang="en-US" sz="1600" dirty="0">
                <a:solidFill>
                  <a:schemeClr val="tx1"/>
                </a:solidFill>
              </a:rPr>
              <a:t> file(Parser) (Written in C)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u="sng" dirty="0">
                <a:solidFill>
                  <a:schemeClr val="tx1"/>
                </a:solidFill>
              </a:rPr>
              <a:t>Bison_Rule.tab.h</a:t>
            </a:r>
            <a:r>
              <a:rPr lang="en-US" sz="1600" dirty="0">
                <a:solidFill>
                  <a:schemeClr val="tx1"/>
                </a:solidFill>
              </a:rPr>
              <a:t>This file is generated by </a:t>
            </a:r>
            <a:r>
              <a:rPr lang="en-US" sz="1600" u="sng" dirty="0">
                <a:solidFill>
                  <a:schemeClr val="tx1"/>
                </a:solidFill>
              </a:rPr>
              <a:t>Bison_Rule</a:t>
            </a:r>
            <a:r>
              <a:rPr lang="en-US" sz="1600" dirty="0">
                <a:solidFill>
                  <a:schemeClr val="tx1"/>
                </a:solidFill>
              </a:rPr>
              <a:t> file (header file)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u="sng" dirty="0">
                <a:solidFill>
                  <a:schemeClr val="tx1"/>
                </a:solidFill>
              </a:rPr>
              <a:t>Bison_Rule.y</a:t>
            </a:r>
            <a:r>
              <a:rPr lang="en-US" sz="1600" dirty="0">
                <a:solidFill>
                  <a:schemeClr val="tx1"/>
                </a:solidFill>
              </a:rPr>
              <a:t>	       This file have Grammar Section (Written in Yacc)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u="sng" dirty="0">
                <a:solidFill>
                  <a:schemeClr val="tx1"/>
                </a:solidFill>
              </a:rPr>
              <a:t>lex.yy.c</a:t>
            </a:r>
            <a:r>
              <a:rPr lang="en-US" sz="1600" dirty="0">
                <a:solidFill>
                  <a:schemeClr val="tx1"/>
                </a:solidFill>
              </a:rPr>
              <a:t>     This file is generated by </a:t>
            </a:r>
            <a:r>
              <a:rPr lang="en-US" sz="1600" u="sng" dirty="0">
                <a:solidFill>
                  <a:schemeClr val="tx1"/>
                </a:solidFill>
              </a:rPr>
              <a:t>Bison_Rule</a:t>
            </a:r>
            <a:r>
              <a:rPr lang="en-US" sz="1600" dirty="0">
                <a:solidFill>
                  <a:schemeClr val="tx1"/>
                </a:solidFill>
              </a:rPr>
              <a:t> file (Written in C)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u="sng" dirty="0">
                <a:solidFill>
                  <a:schemeClr val="tx1"/>
                </a:solidFill>
              </a:rPr>
              <a:t>runner</a:t>
            </a:r>
            <a:r>
              <a:rPr lang="en-US" sz="1600" dirty="0">
                <a:solidFill>
                  <a:schemeClr val="tx1"/>
                </a:solidFill>
              </a:rPr>
              <a:t>       This file is Default Output file for program (Assembly language)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21</a:t>
            </a:fld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ctrTitle"/>
          </p:nvPr>
        </p:nvSpPr>
        <p:spPr>
          <a:xfrm flipH="1">
            <a:off x="660026" y="1723055"/>
            <a:ext cx="7543800" cy="202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Share Tech"/>
                <a:ea typeface="Share Tech"/>
                <a:cs typeface="Share Tech"/>
                <a:sym typeface="Share Tech"/>
              </a:rPr>
              <a:t>1.  Command Prompt</a:t>
            </a:r>
            <a:br>
              <a:rPr lang="en-US" sz="2000" b="1" dirty="0">
                <a:solidFill>
                  <a:schemeClr val="tx2">
                    <a:lumMod val="10000"/>
                  </a:schemeClr>
                </a:solidFill>
                <a:latin typeface="Share Tech"/>
                <a:ea typeface="Share Tech"/>
                <a:cs typeface="Share Tech"/>
                <a:sym typeface="Share Tech"/>
              </a:rPr>
            </a:b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Share Tech"/>
                <a:ea typeface="Share Tech"/>
                <a:cs typeface="Share Tech"/>
                <a:sym typeface="Share Tech"/>
              </a:rPr>
              <a:t>2.  Flex</a:t>
            </a:r>
            <a:br>
              <a:rPr lang="en-US" sz="2000" b="1" dirty="0">
                <a:solidFill>
                  <a:schemeClr val="tx2">
                    <a:lumMod val="10000"/>
                  </a:schemeClr>
                </a:solidFill>
                <a:latin typeface="Share Tech"/>
                <a:ea typeface="Share Tech"/>
                <a:cs typeface="Share Tech"/>
                <a:sym typeface="Share Tech"/>
              </a:rPr>
            </a:b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Share Tech"/>
                <a:ea typeface="Share Tech"/>
                <a:cs typeface="Share Tech"/>
                <a:sym typeface="Share Tech"/>
              </a:rPr>
              <a:t>3.  Bison</a:t>
            </a:r>
            <a:br>
              <a:rPr lang="en-US" sz="1600" dirty="0">
                <a:latin typeface="Share Tech"/>
                <a:ea typeface="Share Tech"/>
                <a:cs typeface="Share Tech"/>
                <a:sym typeface="Share Tech"/>
              </a:rPr>
            </a:br>
            <a:r>
              <a:rPr lang="en-US" sz="1600" dirty="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UBUNTU TERMINAL</a:t>
            </a:r>
            <a:br>
              <a:rPr lang="en-US" sz="1600" dirty="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r>
              <a:rPr lang="en-US" sz="1600" dirty="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MIPS ASSEMBLER and RUNTIME SIMULATOR(MARS)u</a:t>
            </a:r>
            <a:endParaRPr dirty="0"/>
          </a:p>
        </p:txBody>
      </p:sp>
      <p:sp>
        <p:nvSpPr>
          <p:cNvPr id="174" name="Google Shape;174;p21"/>
          <p:cNvSpPr txBox="1">
            <a:spLocks noGrp="1"/>
          </p:cNvSpPr>
          <p:nvPr>
            <p:ph type="subTitle" idx="1"/>
          </p:nvPr>
        </p:nvSpPr>
        <p:spPr>
          <a:xfrm>
            <a:off x="10744200" y="81915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660026" y="478582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00B0F0"/>
                </a:solidFill>
                <a:latin typeface="Bodoni"/>
                <a:ea typeface="Bodoni"/>
                <a:cs typeface="Bodoni"/>
                <a:sym typeface="Bodoni"/>
              </a:rPr>
              <a:t>SOFTWARE</a:t>
            </a:r>
            <a:r>
              <a:rPr lang="en-US" sz="2800" b="0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2800" b="0" i="0" u="none" strike="noStrike" cap="none" dirty="0">
                <a:solidFill>
                  <a:srgbClr val="00B0F0"/>
                </a:solidFill>
                <a:latin typeface="Bodoni"/>
                <a:ea typeface="Bodoni"/>
                <a:cs typeface="Bodoni"/>
                <a:sym typeface="Bodoni"/>
              </a:rPr>
              <a:t>S TO BE USED :-</a:t>
            </a:r>
            <a:endParaRPr sz="2800" b="0" i="0" u="none" strike="noStrike" cap="none" dirty="0">
              <a:solidFill>
                <a:srgbClr val="00B0F0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ctrTitle"/>
          </p:nvPr>
        </p:nvSpPr>
        <p:spPr>
          <a:xfrm>
            <a:off x="688368" y="241817"/>
            <a:ext cx="7152002" cy="116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B0F0"/>
                </a:solidFill>
                <a:latin typeface="Bodoni"/>
                <a:ea typeface="Bodoni"/>
                <a:cs typeface="Bodoni"/>
                <a:sym typeface="Bodoni"/>
              </a:rPr>
              <a:t>WHY FLEX :-</a:t>
            </a:r>
            <a:endParaRPr sz="3200" b="1" dirty="0">
              <a:solidFill>
                <a:srgbClr val="00B0F0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914399" y="1701657"/>
            <a:ext cx="7469313" cy="22833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Roboto Mono Regular"/>
              <a:cs typeface="Times New Roman" panose="02020603050405020304" pitchFamily="18" charset="0"/>
              <a:sym typeface="Roboto Mono Regula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chemeClr val="tx1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chemeClr val="tx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endParaRPr i="1" dirty="0">
              <a:solidFill>
                <a:schemeClr val="tx1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199" name="Google Shape;199;p24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22</a:t>
            </a:fld>
            <a:endParaRPr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EDCE6E3-4BC8-4AA8-9EBF-89DEDEBBB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88" y="1451419"/>
            <a:ext cx="7469314" cy="31290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Flex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 (fast lexical analyzer generator) is a free and open-source software alternative to lex.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 It is a computer program that generates lexical analyzers (also known as "scanners" or "lexers").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b="0" i="0" u="none" strike="noStrike" cap="none" normalizeH="0" baseline="3000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It is frequently used as the lex implementation together with Berkeley Yacc parser generator on BSD-derived operating systems (as both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lex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 and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yacc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 are part of POSIX),or together with GNU bison (a version of yacc) in *BSD ports and in Linux distributions.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 Unlike Bison, flex is not part of the GNU Project and is not released under the GNU General Public License, although a manual for Flex was produced and published by the Free Software Foundation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6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>
            <a:spLocks noGrp="1"/>
          </p:cNvSpPr>
          <p:nvPr>
            <p:ph type="ctrTitle"/>
          </p:nvPr>
        </p:nvSpPr>
        <p:spPr>
          <a:xfrm>
            <a:off x="513708" y="482885"/>
            <a:ext cx="7069895" cy="7911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B0F0"/>
                </a:solidFill>
                <a:latin typeface="Bodoni"/>
                <a:ea typeface="Bodoni"/>
                <a:cs typeface="Bodoni"/>
                <a:sym typeface="Bodoni"/>
              </a:rPr>
              <a:t>WHY BISON :-</a:t>
            </a:r>
            <a:endParaRPr sz="3200" b="1" dirty="0">
              <a:solidFill>
                <a:srgbClr val="00B0F0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205" name="Google Shape;205;p25"/>
          <p:cNvSpPr txBox="1">
            <a:spLocks noGrp="1"/>
          </p:cNvSpPr>
          <p:nvPr>
            <p:ph type="subTitle" idx="1"/>
          </p:nvPr>
        </p:nvSpPr>
        <p:spPr>
          <a:xfrm>
            <a:off x="575351" y="1397285"/>
            <a:ext cx="7890553" cy="2784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+mn-lt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1. GNU Bison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commonly known as Bison.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rPr>
              <a:t>2. It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is a </a:t>
            </a:r>
            <a:r>
              <a:rPr lang="en-US" b="0" i="0" u="none" strike="noStrike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parser generator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that is part of the </a:t>
            </a:r>
            <a:r>
              <a:rPr lang="en-US" b="0" i="0" u="none" strike="noStrike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GNU Project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 Bison reads a specification of a </a:t>
            </a:r>
            <a:r>
              <a:rPr lang="en-US" b="0" i="0" u="none" strike="noStrike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context-free language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warns about any </a:t>
            </a:r>
            <a:r>
              <a:rPr lang="en-US" b="0" i="0" u="none" strike="noStrike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parsing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ambiguities.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3. generates a parser (either in </a:t>
            </a:r>
            <a:r>
              <a:rPr lang="en-US" b="0" i="0" u="none" strike="noStrike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  <a:hlinkClick r:id="rId3" tooltip="C (programming languag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  <a:hlinkClick r:id="rId4" tooltip="C++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C++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or </a:t>
            </a:r>
            <a:r>
              <a:rPr lang="en-US" b="0" i="0" u="none" strike="noStrike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  <a:hlinkClick r:id="rId5" tooltip="Java (programming languag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) which reads sequences of </a:t>
            </a:r>
            <a:r>
              <a:rPr lang="en-US" b="0" i="0" u="none" strike="noStrike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tokens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and decides whether the sequence conforms to the syntax specified by the grammar.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rPr>
              <a:t>4.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The generated parsers are portable: they do not require any specific compilers. Bison by default generates </a:t>
            </a:r>
            <a:r>
              <a:rPr lang="en-US" b="0" i="0" u="none" strike="noStrike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LALR(1) parsers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but it can also generate </a:t>
            </a:r>
            <a:r>
              <a:rPr lang="en-US" b="0" i="0" u="none" strike="noStrike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canonical LR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IELR(1) and </a:t>
            </a:r>
            <a:r>
              <a:rPr lang="en-US" b="0" i="0" u="none" strike="noStrike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GLR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parsers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dirty="0">
              <a:solidFill>
                <a:schemeClr val="tx1"/>
              </a:solidFill>
              <a:latin typeface="+mn-lt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206" name="Google Shape;206;p25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740A-1124-45EC-8D50-68A6ACC3B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6324" y="233266"/>
            <a:ext cx="5843100" cy="1159800"/>
          </a:xfrm>
        </p:spPr>
        <p:txBody>
          <a:bodyPr/>
          <a:lstStyle/>
          <a:p>
            <a:r>
              <a:rPr lang="en-IN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odoni" panose="020B0604020202020204" charset="0"/>
              </a:rPr>
              <a:t>References 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EF0C3-F63C-436E-A3AB-558EB9AA0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513" y="1473958"/>
            <a:ext cx="6661037" cy="3091218"/>
          </a:xfrm>
        </p:spPr>
        <p:txBody>
          <a:bodyPr/>
          <a:lstStyle/>
          <a:p>
            <a:pPr algn="l"/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1.Lex</a:t>
            </a:r>
            <a:r>
              <a:rPr lang="en-IN" dirty="0">
                <a:solidFill>
                  <a:srgbClr val="002060"/>
                </a:solidFill>
                <a:latin typeface="+mj-lt"/>
              </a:rPr>
              <a:t>-</a:t>
            </a:r>
            <a:r>
              <a:rPr lang="en-IN" dirty="0">
                <a:solidFill>
                  <a:srgbClr val="002060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https://www.tutorialspoint.com/compiler_design/compiler_design_lexical_analysis.htm</a:t>
            </a:r>
            <a:endParaRPr lang="en-IN" dirty="0">
              <a:solidFill>
                <a:srgbClr val="002060"/>
              </a:solidFill>
              <a:latin typeface="+mj-lt"/>
            </a:endParaRPr>
          </a:p>
          <a:p>
            <a:pPr algn="l"/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2.Yacc</a:t>
            </a:r>
            <a:r>
              <a:rPr lang="en-IN" dirty="0">
                <a:solidFill>
                  <a:srgbClr val="002060"/>
                </a:solidFill>
                <a:latin typeface="+mj-lt"/>
              </a:rPr>
              <a:t>-</a:t>
            </a:r>
            <a:r>
              <a:rPr lang="en-IN" dirty="0">
                <a:solidFill>
                  <a:srgbClr val="505670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https://cse.iitkgp.ac.in/~</a:t>
            </a:r>
            <a:r>
              <a:rPr lang="en-IN" dirty="0" err="1">
                <a:solidFill>
                  <a:srgbClr val="505670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bivasm</a:t>
            </a:r>
            <a:r>
              <a:rPr lang="en-IN" dirty="0">
                <a:solidFill>
                  <a:srgbClr val="002060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/notes/LexAndYaccTutorial.pdf</a:t>
            </a:r>
            <a:endParaRPr lang="en-IN" dirty="0">
              <a:solidFill>
                <a:srgbClr val="002060"/>
              </a:solidFill>
              <a:latin typeface="+mj-lt"/>
            </a:endParaRPr>
          </a:p>
          <a:p>
            <a:pPr algn="l"/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3.MIPS- </a:t>
            </a:r>
            <a:r>
              <a:rPr lang="en-IN" dirty="0">
                <a:solidFill>
                  <a:srgbClr val="002060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https://www.cse.unsw.edu.au/~cs1521/18s2/notes/C/notes.html</a:t>
            </a:r>
            <a:endParaRPr lang="en-IN" dirty="0">
              <a:solidFill>
                <a:srgbClr val="002060"/>
              </a:solidFill>
              <a:latin typeface="+mj-lt"/>
            </a:endParaRPr>
          </a:p>
          <a:p>
            <a:pPr algn="l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57BE4-1A22-4C94-B3F1-84E9EAC43A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13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ctrTitle"/>
          </p:nvPr>
        </p:nvSpPr>
        <p:spPr>
          <a:xfrm>
            <a:off x="1630650" y="1991813"/>
            <a:ext cx="5882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</a:pPr>
            <a:r>
              <a:rPr lang="en-US">
                <a:latin typeface="Corsiva"/>
                <a:ea typeface="Corsiva"/>
                <a:cs typeface="Corsiva"/>
                <a:sym typeface="Corsiva"/>
              </a:rPr>
              <a:t>Thanks…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ctrTitle" idx="4294967295"/>
          </p:nvPr>
        </p:nvSpPr>
        <p:spPr>
          <a:xfrm>
            <a:off x="609600" y="418584"/>
            <a:ext cx="4961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</a:pPr>
            <a:r>
              <a:rPr lang="en-US" sz="4000" b="0" i="0" u="none" strike="noStrike" cap="none" dirty="0">
                <a:solidFill>
                  <a:schemeClr val="accent3"/>
                </a:solidFill>
                <a:latin typeface="Bodoni"/>
                <a:ea typeface="Bodoni"/>
                <a:cs typeface="Bodoni"/>
                <a:sym typeface="Bodoni"/>
              </a:rPr>
              <a:t>Contents</a:t>
            </a:r>
            <a:endParaRPr sz="4000" b="0" i="0" u="none" strike="noStrike" cap="none" dirty="0">
              <a:solidFill>
                <a:schemeClr val="accent3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4294967295"/>
          </p:nvPr>
        </p:nvSpPr>
        <p:spPr>
          <a:xfrm>
            <a:off x="609600" y="858740"/>
            <a:ext cx="7924800" cy="373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-152400"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lang="en-US" sz="16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Intro to LEX and YACC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  <a:sym typeface="Arial"/>
              </a:rPr>
              <a:t>  MIPS </a:t>
            </a:r>
            <a:endParaRPr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 Our Approach</a:t>
            </a:r>
            <a:endParaRPr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None/>
            </a:pPr>
            <a:r>
              <a:rPr lang="en-US" sz="16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   	1. Function call</a:t>
            </a:r>
            <a:endParaRPr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None/>
            </a:pPr>
            <a:r>
              <a:rPr lang="en-US" sz="16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	2. Declaration</a:t>
            </a:r>
            <a:endParaRPr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None/>
            </a:pPr>
            <a:r>
              <a:rPr lang="en-US" sz="16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	3. Constant Expression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</a:rPr>
              <a:t>Our Solution</a:t>
            </a:r>
          </a:p>
          <a:p>
            <a:pPr marL="285750" indent="-285750">
              <a:buSzPct val="120000"/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</a:rPr>
              <a:t>File structure of project </a:t>
            </a:r>
            <a:endParaRPr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 Software's Used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 References</a:t>
            </a:r>
            <a:endParaRPr sz="1600" b="0" i="0" u="none" strike="noStrike" cap="none" dirty="0">
              <a:solidFill>
                <a:schemeClr val="tx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3</a:t>
            </a:fld>
            <a:endParaRPr/>
          </a:p>
        </p:txBody>
      </p:sp>
      <p:grpSp>
        <p:nvGrpSpPr>
          <p:cNvPr id="47" name="Google Shape;47;p7"/>
          <p:cNvGrpSpPr/>
          <p:nvPr/>
        </p:nvGrpSpPr>
        <p:grpSpPr>
          <a:xfrm>
            <a:off x="5867399" y="666750"/>
            <a:ext cx="2362198" cy="1524000"/>
            <a:chOff x="6506504" y="937343"/>
            <a:chExt cx="744272" cy="793950"/>
          </a:xfrm>
        </p:grpSpPr>
        <p:sp>
          <p:nvSpPr>
            <p:cNvPr id="48" name="Google Shape;48;p7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" name="Google Shape;51;p7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52" name="Google Shape;52;p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4</a:t>
            </a:fld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1143000" y="1276350"/>
            <a:ext cx="5843100" cy="266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Using the compiler generation tools LEX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ans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YACC for generating MIPS code for the following language features</a:t>
            </a:r>
            <a:br>
              <a:rPr lang="en-US" sz="2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   Function call </a:t>
            </a:r>
            <a:br>
              <a:rPr lang="en-US" sz="2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   Declaration</a:t>
            </a:r>
            <a:br>
              <a:rPr lang="en-US" sz="2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   Constant Expression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10972800" y="2343150"/>
            <a:ext cx="5593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/>
          </a:p>
        </p:txBody>
      </p:sp>
      <p:sp>
        <p:nvSpPr>
          <p:cNvPr id="36" name="Google Shape;36;p6"/>
          <p:cNvSpPr txBox="1"/>
          <p:nvPr/>
        </p:nvSpPr>
        <p:spPr>
          <a:xfrm>
            <a:off x="838200" y="590550"/>
            <a:ext cx="5698199" cy="64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accent3"/>
                </a:solidFill>
                <a:latin typeface="Bodoni"/>
                <a:ea typeface="Bodoni"/>
                <a:cs typeface="Bodoni"/>
                <a:sym typeface="Bodoni"/>
              </a:rPr>
              <a:t>Problem Statement</a:t>
            </a: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1295399" y="2876550"/>
            <a:ext cx="180111" cy="152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B57D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1295400" y="3181350"/>
            <a:ext cx="180111" cy="152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B57D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1295400" y="3562350"/>
            <a:ext cx="180111" cy="152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B57D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5</a:t>
            </a:fld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ctrTitle"/>
          </p:nvPr>
        </p:nvSpPr>
        <p:spPr>
          <a:xfrm>
            <a:off x="10287000" y="0"/>
            <a:ext cx="1652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endParaRPr sz="2400"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68" name="Google Shape;68;p8"/>
          <p:cNvSpPr txBox="1">
            <a:spLocks noGrp="1"/>
          </p:cNvSpPr>
          <p:nvPr>
            <p:ph type="subTitle" idx="1"/>
          </p:nvPr>
        </p:nvSpPr>
        <p:spPr>
          <a:xfrm>
            <a:off x="685800" y="1200150"/>
            <a:ext cx="38862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lvl="0" indent="-28346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⚫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Whitespace must separate the defining term and the associated expression. </a:t>
            </a:r>
            <a:endParaRPr sz="1400" dirty="0"/>
          </a:p>
          <a:p>
            <a:pPr marL="365760" lvl="0" indent="-28346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⚫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in the definitions section is simply copied as-is to the top of the generated C file and must be bracketed with “%{“ and “%}” markers.</a:t>
            </a:r>
            <a:endParaRPr sz="1400" dirty="0"/>
          </a:p>
          <a:p>
            <a:pPr marL="365760" lvl="0" indent="-28346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⚫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substitutions in the rules section are surrounded by braces ({letter}) to distinguish them from literals.</a:t>
            </a:r>
            <a:endParaRPr sz="1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838200" y="590550"/>
            <a:ext cx="5698199" cy="64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accent3"/>
                </a:solidFill>
                <a:latin typeface="Bodoni"/>
                <a:ea typeface="Bodoni"/>
                <a:cs typeface="Bodoni"/>
                <a:sym typeface="Bodoni"/>
              </a:rPr>
              <a:t>Lex</a:t>
            </a:r>
            <a:endParaRPr sz="4400" b="0" i="0" u="none" strike="noStrike" cap="none">
              <a:solidFill>
                <a:schemeClr val="accent3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70" name="Google Shape;7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590550"/>
            <a:ext cx="36957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6800" y="2876550"/>
            <a:ext cx="36576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6</a:t>
            </a:fld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ctrTitle"/>
          </p:nvPr>
        </p:nvSpPr>
        <p:spPr>
          <a:xfrm>
            <a:off x="9982200" y="0"/>
            <a:ext cx="1042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endParaRPr sz="2400"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84" name="Google Shape;84;p10"/>
          <p:cNvSpPr txBox="1">
            <a:spLocks noGrp="1"/>
          </p:cNvSpPr>
          <p:nvPr>
            <p:ph type="subTitle" idx="1"/>
          </p:nvPr>
        </p:nvSpPr>
        <p:spPr>
          <a:xfrm>
            <a:off x="685800" y="1200150"/>
            <a:ext cx="38862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to yacc is divided into three sections. </a:t>
            </a:r>
            <a:endParaRPr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definitions ... </a:t>
            </a:r>
            <a:endParaRPr sz="1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%% </a:t>
            </a:r>
            <a:endParaRPr sz="1400" dirty="0"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rules ... </a:t>
            </a:r>
            <a:endParaRPr sz="1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%% </a:t>
            </a:r>
            <a:endParaRPr sz="1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subroutines ... </a:t>
            </a:r>
            <a:endParaRPr sz="1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The definitions section consists of:</a:t>
            </a:r>
            <a:endParaRPr sz="1400" dirty="0"/>
          </a:p>
          <a:p>
            <a:pPr marL="640080" lvl="1" indent="-2377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◦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token declarations .</a:t>
            </a:r>
            <a:endParaRPr sz="1400" dirty="0"/>
          </a:p>
          <a:p>
            <a:pPr marL="640080" lvl="1" indent="-2377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◦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 bracketed by </a:t>
            </a: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“%{“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“%}”. 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" lvl="1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Font typeface="Verdana"/>
              <a:buChar char="◦"/>
            </a:pP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rules section consists of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dirty="0"/>
          </a:p>
          <a:p>
            <a:pPr marL="612648" lvl="2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Font typeface="Noto Sans Symbols"/>
              <a:buChar char="●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BNF grammar 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the subroutines section 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consists of:</a:t>
            </a:r>
            <a:endParaRPr sz="1400" dirty="0"/>
          </a:p>
          <a:p>
            <a:pPr marL="640080" lvl="1" indent="-2377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◦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subroutines .</a:t>
            </a:r>
            <a:endParaRPr sz="1400" dirty="0"/>
          </a:p>
          <a:p>
            <a:pPr marL="640080" lvl="1" indent="-2377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"/>
          <p:cNvSpPr txBox="1"/>
          <p:nvPr/>
        </p:nvSpPr>
        <p:spPr>
          <a:xfrm>
            <a:off x="838200" y="590550"/>
            <a:ext cx="5698199" cy="64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chemeClr val="accent3"/>
                </a:solidFill>
                <a:latin typeface="Bodoni"/>
                <a:ea typeface="Bodoni"/>
                <a:cs typeface="Bodoni"/>
                <a:sym typeface="Bodoni"/>
              </a:rPr>
              <a:t>Yacc</a:t>
            </a:r>
            <a:endParaRPr sz="4400" b="0" i="0" u="none" strike="noStrike" cap="none" dirty="0">
              <a:solidFill>
                <a:schemeClr val="accent3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86" name="Google Shape;86;p10" descr="yacc-ex.bm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514350"/>
            <a:ext cx="36576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6800" y="2800350"/>
            <a:ext cx="37242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ctrTitle"/>
          </p:nvPr>
        </p:nvSpPr>
        <p:spPr>
          <a:xfrm>
            <a:off x="1270305" y="4438435"/>
            <a:ext cx="5843100" cy="547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Output of AST(abstract syntax tree)</a:t>
            </a:r>
            <a:endParaRPr sz="200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9" name="Google Shape;99;p12"/>
          <p:cNvSpPr txBox="1">
            <a:spLocks noGrp="1"/>
          </p:cNvSpPr>
          <p:nvPr>
            <p:ph type="subTitle" idx="1"/>
          </p:nvPr>
        </p:nvSpPr>
        <p:spPr>
          <a:xfrm>
            <a:off x="1650450" y="2629294"/>
            <a:ext cx="584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endParaRPr/>
          </a:p>
        </p:txBody>
      </p:sp>
      <p:pic>
        <p:nvPicPr>
          <p:cNvPr id="101" name="Google Shape;10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4344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8</a:t>
            </a:fld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ctrTitle"/>
          </p:nvPr>
        </p:nvSpPr>
        <p:spPr>
          <a:xfrm>
            <a:off x="9982200" y="0"/>
            <a:ext cx="1042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endParaRPr sz="2400"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685800" y="1200150"/>
            <a:ext cx="36576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5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282B38"/>
                </a:solidFill>
                <a:latin typeface="Arial"/>
                <a:ea typeface="Arial"/>
                <a:cs typeface="Arial"/>
                <a:sym typeface="Arial"/>
              </a:rPr>
              <a:t>MIPS is an assembly language which employs a </a:t>
            </a:r>
            <a:r>
              <a:rPr lang="en-US" sz="1600" i="1">
                <a:solidFill>
                  <a:srgbClr val="282B38"/>
                </a:solidFill>
                <a:latin typeface="Arial"/>
                <a:ea typeface="Arial"/>
                <a:cs typeface="Arial"/>
                <a:sym typeface="Arial"/>
              </a:rPr>
              <a:t>convention</a:t>
            </a:r>
            <a:r>
              <a:rPr lang="en-US" sz="1600">
                <a:solidFill>
                  <a:srgbClr val="282B38"/>
                </a:solidFill>
                <a:latin typeface="Arial"/>
                <a:ea typeface="Arial"/>
                <a:cs typeface="Arial"/>
                <a:sym typeface="Arial"/>
              </a:rPr>
              <a:t> for use of registers. This convention is not enforced by the assembler or the hardware, but it </a:t>
            </a:r>
            <a:r>
              <a:rPr lang="en-US" sz="1600" i="1">
                <a:solidFill>
                  <a:srgbClr val="282B38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lang="en-US" sz="1600">
                <a:solidFill>
                  <a:srgbClr val="282B38"/>
                </a:solidFill>
                <a:latin typeface="Arial"/>
                <a:ea typeface="Arial"/>
                <a:cs typeface="Arial"/>
                <a:sym typeface="Arial"/>
              </a:rPr>
              <a:t> be followed by all MIPS assembly language programmers in order to avoid unexpected behaviour of modules written by different people.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endParaRPr sz="1600">
              <a:solidFill>
                <a:srgbClr val="282B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838200" y="590550"/>
            <a:ext cx="5698199" cy="64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B0F0"/>
                </a:solidFill>
                <a:latin typeface="Bodoni"/>
                <a:ea typeface="Bodoni"/>
                <a:cs typeface="Bodoni"/>
                <a:sym typeface="Bodoni"/>
              </a:rPr>
              <a:t>WHAT IS MIPS</a:t>
            </a:r>
            <a:endParaRPr sz="3200" b="0" i="0" u="none" strike="noStrike" cap="none">
              <a:solidFill>
                <a:srgbClr val="00B0F0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110" name="Google Shape;110;p13"/>
          <p:cNvPicPr preferRelativeResize="0"/>
          <p:nvPr/>
        </p:nvPicPr>
        <p:blipFill rotWithShape="1">
          <a:blip r:embed="rId3">
            <a:alphaModFix/>
          </a:blip>
          <a:srcRect l="17565" t="11055" r="2732"/>
          <a:stretch/>
        </p:blipFill>
        <p:spPr>
          <a:xfrm>
            <a:off x="4572000" y="590550"/>
            <a:ext cx="38862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ctrTitle"/>
          </p:nvPr>
        </p:nvSpPr>
        <p:spPr>
          <a:xfrm>
            <a:off x="1650450" y="1524982"/>
            <a:ext cx="584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1"/>
          </p:nvPr>
        </p:nvSpPr>
        <p:spPr>
          <a:xfrm>
            <a:off x="1650450" y="2629294"/>
            <a:ext cx="584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9</a:t>
            </a:fld>
            <a:endParaRPr/>
          </a:p>
        </p:txBody>
      </p:sp>
      <p:pic>
        <p:nvPicPr>
          <p:cNvPr id="126" name="Google Shape;12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44988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8;p12"/>
          <p:cNvSpPr txBox="1">
            <a:spLocks/>
          </p:cNvSpPr>
          <p:nvPr/>
        </p:nvSpPr>
        <p:spPr>
          <a:xfrm>
            <a:off x="1270305" y="4438435"/>
            <a:ext cx="5843100" cy="54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Shadows Into Light"/>
                <a:cs typeface="Shadows Into Light"/>
                <a:sym typeface="Shadows Into Light"/>
              </a:rPr>
              <a:t>Output of generated MIPS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Shadows Into Light"/>
                <a:cs typeface="Shadows Into Light"/>
                <a:sym typeface="Shadows Into Light"/>
              </a:rPr>
              <a:t> code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inculo template">
  <a:themeElements>
    <a:clrScheme name="Custom 347">
      <a:dk1>
        <a:srgbClr val="505670"/>
      </a:dk1>
      <a:lt1>
        <a:srgbClr val="FFFFFF"/>
      </a:lt1>
      <a:dk2>
        <a:srgbClr val="979CB8"/>
      </a:dk2>
      <a:lt2>
        <a:srgbClr val="EFF0F4"/>
      </a:lt2>
      <a:accent1>
        <a:srgbClr val="F9AC08"/>
      </a:accent1>
      <a:accent2>
        <a:srgbClr val="C48706"/>
      </a:accent2>
      <a:accent3>
        <a:srgbClr val="01ABCF"/>
      </a:accent3>
      <a:accent4>
        <a:srgbClr val="00839F"/>
      </a:accent4>
      <a:accent5>
        <a:srgbClr val="AACF20"/>
      </a:accent5>
      <a:accent6>
        <a:srgbClr val="EA3A68"/>
      </a:accent6>
      <a:hlink>
        <a:srgbClr val="50567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1600</Words>
  <Application>Microsoft Office PowerPoint</Application>
  <PresentationFormat>On-screen Show (16:9)</PresentationFormat>
  <Paragraphs>174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Corsiva</vt:lpstr>
      <vt:lpstr>Arial</vt:lpstr>
      <vt:lpstr>Shadows Into Light</vt:lpstr>
      <vt:lpstr>Times New Roman</vt:lpstr>
      <vt:lpstr>Calibri</vt:lpstr>
      <vt:lpstr>Bodoni</vt:lpstr>
      <vt:lpstr>Wingdings</vt:lpstr>
      <vt:lpstr>Roboto Mono Regular</vt:lpstr>
      <vt:lpstr>Varela Round</vt:lpstr>
      <vt:lpstr>Share Tech</vt:lpstr>
      <vt:lpstr>Verdana</vt:lpstr>
      <vt:lpstr>Noto Sans Symbols</vt:lpstr>
      <vt:lpstr>Trinculo template</vt:lpstr>
      <vt:lpstr>COMPILER DESIGN PROJECT GROUP 2  TEAM MENTOR: Prof. Gagan Vishwakarma </vt:lpstr>
      <vt:lpstr>Group Members:-</vt:lpstr>
      <vt:lpstr>Contents</vt:lpstr>
      <vt:lpstr>Using the compiler generation tools LEX ans YACC for generating MIPS code for the following language features     Function call      Declaration     Constant Expression</vt:lpstr>
      <vt:lpstr>PowerPoint Presentation</vt:lpstr>
      <vt:lpstr>PowerPoint Presentation</vt:lpstr>
      <vt:lpstr>Output of AST(abstract syntax tree)</vt:lpstr>
      <vt:lpstr>PowerPoint Presentation</vt:lpstr>
      <vt:lpstr>PowerPoint Presentation</vt:lpstr>
      <vt:lpstr>Function call in C  Invoking a function changes the control flow of a program twice.     1. Calling the function     2. Returning from the function   In this example the main function calls fact twice, and fact returns twice—but to         different locations in main.   Each time fact is called, the CPU has to remember the appropriate return address.   Notice that main itself is also a function! It is called by the operating system when you     run the program. </vt:lpstr>
      <vt:lpstr>1. MIPS uses the jump-and-link instruction jal to call functions.        — The jal saves the return address (the address of the next                instruction) in the dedicated register $ra, before jumping to the              function.       — jal is the only MIPS instruction that can access the value of the                  program counter, so it can store the return address PC+4 in $ra.                                               jal Fact 2. To transfer control back to the caller, the function just has to jump           to the address that was stored in $ra.                                                jr $ra 3. Let’s now add the jal and jr instructions that are necessary for our      factorial example.</vt:lpstr>
      <vt:lpstr>Example:-</vt:lpstr>
      <vt:lpstr>A declaration is a C language construct that introduces one or more identifiers into the program and specifies their meaning and properties. Declarations may appear in any scope. Each declaration ends with a semicolon (just like a statement) and consists of two distinct parts .  Variable Declarations : Placed in section of program identified with assembler directive . Data declares variable names used in program . Storage allocated in main memory (RAM) .                                 Ex- float a,b,c; // variable declaration                                             int a[12]; // array declaration</vt:lpstr>
      <vt:lpstr>Example:-</vt:lpstr>
      <vt:lpstr>Example:-</vt:lpstr>
      <vt:lpstr>Example:-</vt:lpstr>
      <vt:lpstr>A constant expression can be evaluated at compile time.  That means it has no variables in it.                       For example:  5 + 7 / 3  is a constant expression.   Something like:                      5 + some Number / 3   is not,  assuming some Number is a variable ( ie ,  not itself a compile-time constant).</vt:lpstr>
      <vt:lpstr>Example:-</vt:lpstr>
      <vt:lpstr>Our Solution </vt:lpstr>
      <vt:lpstr>FILE STRUCTURE OF PROJECT :- </vt:lpstr>
      <vt:lpstr>1.  Command Prompt 2.  Flex 3.  Bison UBUNTU TERMINAL MIPS ASSEMBLER and RUNTIME SIMULATOR(MARS)u</vt:lpstr>
      <vt:lpstr>WHY FLEX :-</vt:lpstr>
      <vt:lpstr>WHY BISON :-</vt:lpstr>
      <vt:lpstr>References :-</vt:lpstr>
      <vt:lpstr>Thanks…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 PROJECT GROUP 2 CSE-1</dc:title>
  <cp:lastModifiedBy>raj tomar</cp:lastModifiedBy>
  <cp:revision>37</cp:revision>
  <dcterms:modified xsi:type="dcterms:W3CDTF">2020-11-18T05:10:18Z</dcterms:modified>
</cp:coreProperties>
</file>