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448" r:id="rId5"/>
    <p:sldId id="2462" r:id="rId6"/>
    <p:sldId id="2450" r:id="rId7"/>
    <p:sldId id="259" r:id="rId8"/>
    <p:sldId id="2451" r:id="rId9"/>
    <p:sldId id="2457" r:id="rId10"/>
    <p:sldId id="2456" r:id="rId11"/>
    <p:sldId id="243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86" d="100"/>
          <a:sy n="86" d="100"/>
        </p:scale>
        <p:origin x="562" y="67"/>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4/12/2021</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4/12/2021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a:t>
            </a:fld>
            <a:endParaRPr lang="en-US" dirty="0"/>
          </a:p>
        </p:txBody>
      </p:sp>
    </p:spTree>
    <p:extLst>
      <p:ext uri="{BB962C8B-B14F-4D97-AF65-F5344CB8AC3E}">
        <p14:creationId xmlns:p14="http://schemas.microsoft.com/office/powerpoint/2010/main" val="163294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hyperlink" Target="https://analyticsindiamag.com/hands-on-guide-to-implement-deep-autoencoder-in-pytorch-for-image-reconstruction/" TargetMode="External"/><Relationship Id="rId4" Type="http://schemas.openxmlformats.org/officeDocument/2006/relationships/hyperlink" Target="https://analyticsindiamag.com/looking-beyond-self-driving-cars-how-ai-is-transforming-the-automotive-industry/"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4.wdp"/></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microsoft.com/office/2007/relationships/hdphoto" Target="../media/hdphoto6.wdp"/></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350836" y="1726543"/>
            <a:ext cx="11490325" cy="823913"/>
          </a:xfrm>
        </p:spPr>
        <p:txBody>
          <a:bodyPr/>
          <a:lstStyle/>
          <a:p>
            <a:r>
              <a:rPr lang="en-US" dirty="0"/>
              <a:t>Cam-stylus</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4038600" y="2889421"/>
            <a:ext cx="4114800" cy="518795"/>
          </a:xfrm>
        </p:spPr>
        <p:txBody>
          <a:bodyPr/>
          <a:lstStyle/>
          <a:p>
            <a:r>
              <a:rPr lang="en-US" dirty="0"/>
              <a:t>Minor project</a:t>
            </a:r>
          </a:p>
        </p:txBody>
      </p:sp>
      <p:sp>
        <p:nvSpPr>
          <p:cNvPr id="6" name="Text Placeholder 2">
            <a:extLst>
              <a:ext uri="{FF2B5EF4-FFF2-40B4-BE49-F238E27FC236}">
                <a16:creationId xmlns:a16="http://schemas.microsoft.com/office/drawing/2014/main" id="{02479FAF-592B-4D30-BEC9-B05DCE5CD8A1}"/>
              </a:ext>
            </a:extLst>
          </p:cNvPr>
          <p:cNvSpPr txBox="1">
            <a:spLocks/>
          </p:cNvSpPr>
          <p:nvPr/>
        </p:nvSpPr>
        <p:spPr>
          <a:xfrm>
            <a:off x="210443" y="6157215"/>
            <a:ext cx="11783289" cy="518794"/>
          </a:xfrm>
          <a:prstGeom prst="rect">
            <a:avLst/>
          </a:prstGeom>
        </p:spPr>
        <p:txBody>
          <a:bodyPr vert="horz" lIns="91440" tIns="45720" rIns="91440" bIns="45720" rtlCol="0">
            <a:noAutofit/>
          </a:bodyPr>
          <a:lstStyle>
            <a:lvl1pPr marL="0" indent="0" algn="ctr" defTabSz="914400" rtl="0" eaLnBrk="1" latinLnBrk="0" hangingPunct="1">
              <a:lnSpc>
                <a:spcPct val="150000"/>
              </a:lnSpc>
              <a:spcBef>
                <a:spcPts val="1000"/>
              </a:spcBef>
              <a:buFont typeface="Arial" panose="020B0604020202020204" pitchFamily="34" charset="0"/>
              <a:buNone/>
              <a:defRPr sz="1800" kern="1200" spc="300">
                <a:solidFill>
                  <a:schemeClr val="tx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en-US" sz="1600" dirty="0"/>
              <a:t>2020</a:t>
            </a:r>
          </a:p>
        </p:txBody>
      </p:sp>
    </p:spTree>
    <p:extLst>
      <p:ext uri="{BB962C8B-B14F-4D97-AF65-F5344CB8AC3E}">
        <p14:creationId xmlns:p14="http://schemas.microsoft.com/office/powerpoint/2010/main" val="3927832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p:txBody>
          <a:bodyPr/>
          <a:lstStyle/>
          <a:p>
            <a:r>
              <a:rPr lang="en-US" dirty="0"/>
              <a:t>Agenda</a:t>
            </a:r>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p:txBody>
          <a:bodyPr/>
          <a:lstStyle/>
          <a:p>
            <a:r>
              <a:rPr lang="en-US" sz="1800" dirty="0">
                <a:effectLst/>
                <a:latin typeface="Times New Roman" panose="02020603050405020304" pitchFamily="18" charset="0"/>
                <a:ea typeface="Times New Roman" panose="02020603050405020304" pitchFamily="18" charset="0"/>
              </a:rPr>
              <a:t>Exploring</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possibility</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computer vision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both</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interesting</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from</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scientific</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point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view and something that could be beneficial to virtual graphics industry .</a:t>
            </a:r>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4038600" y="5299596"/>
            <a:ext cx="4114800" cy="421480"/>
          </a:xfrm>
        </p:spPr>
        <p:txBody>
          <a:bodyPr>
            <a:normAutofit/>
          </a:bodyPr>
          <a:lstStyle/>
          <a:p>
            <a:r>
              <a:rPr lang="en-US" dirty="0"/>
              <a:t> Motivation</a:t>
            </a: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1478756" y="1569719"/>
            <a:ext cx="9234488" cy="2762584"/>
          </a:xfrm>
        </p:spPr>
        <p:txBody>
          <a:bodyPr/>
          <a:lstStyle/>
          <a:p>
            <a:pPr algn="l"/>
            <a:r>
              <a:rPr lang="en-US" sz="1700" b="0" i="0" dirty="0">
                <a:effectLst/>
                <a:latin typeface="EB Garamond"/>
              </a:rPr>
              <a:t>Computer vision is a science of teaching computers to see. With the state of the art algorithms, this technology is behind many applications like </a:t>
            </a:r>
            <a:r>
              <a:rPr lang="en-US" sz="1700" b="0" i="0" u="sng" dirty="0">
                <a:effectLst/>
                <a:latin typeface="EB Garamond"/>
                <a:hlinkClick r:id="rId4">
                  <a:extLst>
                    <a:ext uri="{A12FA001-AC4F-418D-AE19-62706E023703}">
                      <ahyp:hlinkClr xmlns:ahyp="http://schemas.microsoft.com/office/drawing/2018/hyperlinkcolor" val="tx"/>
                    </a:ext>
                  </a:extLst>
                </a:hlinkClick>
              </a:rPr>
              <a:t>self-driving cars</a:t>
            </a:r>
            <a:r>
              <a:rPr lang="en-US" sz="1700" b="0" i="0" dirty="0">
                <a:effectLst/>
                <a:latin typeface="EB Garamond"/>
              </a:rPr>
              <a:t>, </a:t>
            </a:r>
            <a:r>
              <a:rPr lang="en-US" sz="1700" b="0" i="0" u="sng" dirty="0">
                <a:effectLst/>
                <a:latin typeface="EB Garamond"/>
                <a:hlinkClick r:id="rId5">
                  <a:extLst>
                    <a:ext uri="{A12FA001-AC4F-418D-AE19-62706E023703}">
                      <ahyp:hlinkClr xmlns:ahyp="http://schemas.microsoft.com/office/drawing/2018/hyperlinkcolor" val="tx"/>
                    </a:ext>
                  </a:extLst>
                </a:hlinkClick>
              </a:rPr>
              <a:t>image recognition,</a:t>
            </a:r>
            <a:r>
              <a:rPr lang="en-US" sz="1700" b="0" i="0" dirty="0">
                <a:effectLst/>
                <a:latin typeface="EB Garamond"/>
              </a:rPr>
              <a:t> medical diagnosis etc. The best part of computer vision is these techniques are used for detecting cancerous cells which helps in saving lives by adding filters to your face to entertain you. Similarly, it has a wide variety of interesting and useful applications. In this project, we will do hands-on implementation on how to create a virtual painting app without touching the keyboard, and just by drawing on-air that will be displayed on the screen.</a:t>
            </a:r>
          </a:p>
          <a:p>
            <a:br>
              <a:rPr lang="en-US" sz="1200" dirty="0"/>
            </a:br>
            <a:endParaRPr lang="en-US" sz="3600" dirty="0"/>
          </a:p>
        </p:txBody>
      </p:sp>
    </p:spTree>
    <p:extLst>
      <p:ext uri="{BB962C8B-B14F-4D97-AF65-F5344CB8AC3E}">
        <p14:creationId xmlns:p14="http://schemas.microsoft.com/office/powerpoint/2010/main" val="839779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p:txBody>
          <a:bodyPr/>
          <a:lstStyle/>
          <a:p>
            <a:r>
              <a:rPr lang="en-US" dirty="0"/>
              <a:t>INTRODUCTION</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6095999" y="1550248"/>
            <a:ext cx="3017520" cy="464871"/>
          </a:xfrm>
        </p:spPr>
        <p:txBody>
          <a:bodyPr/>
          <a:lstStyle/>
          <a:p>
            <a:r>
              <a:rPr lang="en-US" dirty="0"/>
              <a:t>Approach</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4</a:t>
            </a:fld>
            <a:endParaRPr lang="en-US" dirty="0"/>
          </a:p>
        </p:txBody>
      </p:sp>
      <p:sp>
        <p:nvSpPr>
          <p:cNvPr id="7" name="Text Placeholder 5">
            <a:extLst>
              <a:ext uri="{FF2B5EF4-FFF2-40B4-BE49-F238E27FC236}">
                <a16:creationId xmlns:a16="http://schemas.microsoft.com/office/drawing/2014/main" id="{B2BEAE5F-141F-42FC-9B56-CA2CEFF7E86D}"/>
              </a:ext>
            </a:extLst>
          </p:cNvPr>
          <p:cNvSpPr txBox="1">
            <a:spLocks/>
          </p:cNvSpPr>
          <p:nvPr/>
        </p:nvSpPr>
        <p:spPr>
          <a:xfrm>
            <a:off x="5944262" y="2432303"/>
            <a:ext cx="5897218" cy="4035999"/>
          </a:xfrm>
          <a:prstGeom prst="rect">
            <a:avLst/>
          </a:prstGeom>
        </p:spPr>
        <p:txBody>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00000"/>
              </a:lnSpc>
              <a:buNone/>
            </a:pPr>
            <a:r>
              <a:rPr lang="en-GB" sz="1400" i="0" u="none" strike="noStrike" spc="300" baseline="0" dirty="0">
                <a:solidFill>
                  <a:srgbClr val="000000"/>
                </a:solidFill>
                <a:latin typeface="Times New Roman" panose="02020603050405020304" pitchFamily="18" charset="0"/>
                <a:cs typeface="Times New Roman" panose="02020603050405020304" pitchFamily="18" charset="0"/>
              </a:rPr>
              <a:t>In this project, </a:t>
            </a:r>
            <a:r>
              <a:rPr lang="en-US" sz="1400" spc="10" dirty="0">
                <a:solidFill>
                  <a:srgbClr val="000000"/>
                </a:solidFill>
                <a:effectLst/>
                <a:latin typeface="Times New Roman" panose="02020603050405020304" pitchFamily="18" charset="0"/>
                <a:ea typeface="Times New Roman" panose="02020603050405020304" pitchFamily="18" charset="0"/>
              </a:rPr>
              <a:t>We will be using the computer vision techniques of </a:t>
            </a:r>
            <a:r>
              <a:rPr lang="en-US" sz="1400" b="1" spc="10" dirty="0">
                <a:solidFill>
                  <a:srgbClr val="000000"/>
                </a:solidFill>
                <a:effectLst/>
                <a:latin typeface="Times New Roman" panose="02020603050405020304" pitchFamily="18" charset="0"/>
                <a:ea typeface="Times New Roman" panose="02020603050405020304" pitchFamily="18" charset="0"/>
              </a:rPr>
              <a:t>OpenCV</a:t>
            </a:r>
            <a:r>
              <a:rPr lang="en-US" sz="1400" spc="10" dirty="0">
                <a:solidFill>
                  <a:srgbClr val="000000"/>
                </a:solidFill>
                <a:effectLst/>
                <a:latin typeface="Times New Roman" panose="02020603050405020304" pitchFamily="18" charset="0"/>
                <a:ea typeface="Times New Roman" panose="02020603050405020304" pitchFamily="18" charset="0"/>
              </a:rPr>
              <a:t> to build this project. </a:t>
            </a:r>
            <a:r>
              <a:rPr lang="en-GB" sz="1400" i="0" u="none" strike="noStrike" spc="300" baseline="0" dirty="0">
                <a:solidFill>
                  <a:srgbClr val="000000"/>
                </a:solidFill>
                <a:latin typeface="Times New Roman" panose="02020603050405020304" pitchFamily="18" charset="0"/>
                <a:cs typeface="Times New Roman" panose="02020603050405020304" pitchFamily="18" charset="0"/>
              </a:rPr>
              <a:t>. </a:t>
            </a:r>
            <a:r>
              <a:rPr lang="en-US" sz="1400" spc="10" dirty="0">
                <a:solidFill>
                  <a:srgbClr val="000000"/>
                </a:solidFill>
                <a:effectLst/>
                <a:latin typeface="Times New Roman" panose="02020603050405020304" pitchFamily="18" charset="0"/>
                <a:ea typeface="Times New Roman" panose="02020603050405020304" pitchFamily="18" charset="0"/>
              </a:rPr>
              <a:t>The preferred language is Python due to its exhaustive libraries. Here Color Detection and tracking are used in order to achieve the objective. The color marker is detected and a mask is produced. It includes the further steps of morphological operations on the mask produced which are Erosion and Dilation. </a:t>
            </a:r>
            <a:r>
              <a:rPr lang="en-US" sz="1400" spc="-5" dirty="0">
                <a:solidFill>
                  <a:srgbClr val="000000"/>
                </a:solidFill>
                <a:effectLst/>
                <a:latin typeface="Times New Roman" panose="02020603050405020304" pitchFamily="18" charset="0"/>
                <a:ea typeface="Times New Roman" panose="02020603050405020304" pitchFamily="18" charset="0"/>
              </a:rPr>
              <a:t>To perform video tracking, an algorithm analyzes sequential video frames and outputs the movement of targets between the frames.</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5373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096000" y="1215306"/>
            <a:ext cx="5251450" cy="1661297"/>
          </a:xfrm>
        </p:spPr>
        <p:txBody>
          <a:bodyPr>
            <a:normAutofit fontScale="90000"/>
          </a:bodyPr>
          <a:lstStyle/>
          <a:p>
            <a:r>
              <a:rPr lang="en-US" dirty="0"/>
              <a:t>Technology used</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5621904" y="3981398"/>
            <a:ext cx="6095999" cy="2117561"/>
          </a:xfrm>
        </p:spPr>
        <p:txBody>
          <a:bodyPr/>
          <a:lstStyle/>
          <a:p>
            <a:r>
              <a:rPr lang="en-US" dirty="0"/>
              <a:t>Python libraries to implement machine learning models-pandas, </a:t>
            </a:r>
            <a:r>
              <a:rPr lang="en-US" dirty="0" err="1"/>
              <a:t>Numpy</a:t>
            </a:r>
            <a:r>
              <a:rPr lang="en-US" dirty="0"/>
              <a:t>, scikit learn, </a:t>
            </a:r>
            <a:r>
              <a:rPr lang="en-US" dirty="0" err="1"/>
              <a:t>opencv</a:t>
            </a:r>
            <a:r>
              <a:rPr lang="en-US" dirty="0"/>
              <a:t>, </a:t>
            </a:r>
            <a:r>
              <a:rPr lang="en-US" dirty="0" err="1"/>
              <a:t>jupyter</a:t>
            </a:r>
            <a:r>
              <a:rPr lang="en-US" dirty="0"/>
              <a:t> notebook, collections, matplotlib</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5</a:t>
            </a:fld>
            <a:endParaRPr lang="en-US" dirty="0"/>
          </a:p>
        </p:txBody>
      </p:sp>
    </p:spTree>
    <p:extLst>
      <p:ext uri="{BB962C8B-B14F-4D97-AF65-F5344CB8AC3E}">
        <p14:creationId xmlns:p14="http://schemas.microsoft.com/office/powerpoint/2010/main" val="2944765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096000" y="96718"/>
            <a:ext cx="5251450" cy="1661297"/>
          </a:xfrm>
        </p:spPr>
        <p:txBody>
          <a:bodyPr>
            <a:normAutofit/>
          </a:bodyPr>
          <a:lstStyle/>
          <a:p>
            <a:r>
              <a:rPr lang="en-US" dirty="0"/>
              <a:t>What’s next</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6096000" y="1778703"/>
            <a:ext cx="2377440" cy="365125"/>
          </a:xfrm>
        </p:spPr>
        <p:txBody>
          <a:bodyPr/>
          <a:lstStyle/>
          <a:p>
            <a:r>
              <a:rPr lang="en-US" spc="300" dirty="0"/>
              <a:t>LOOKING AHEAD</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6</a:t>
            </a:fld>
            <a:endParaRPr lang="en-US" dirty="0"/>
          </a:p>
        </p:txBody>
      </p:sp>
      <p:sp>
        <p:nvSpPr>
          <p:cNvPr id="6" name="Title 2">
            <a:extLst>
              <a:ext uri="{FF2B5EF4-FFF2-40B4-BE49-F238E27FC236}">
                <a16:creationId xmlns:a16="http://schemas.microsoft.com/office/drawing/2014/main" id="{AD0419B3-C0D5-431B-A43F-571A46CA39CC}"/>
              </a:ext>
            </a:extLst>
          </p:cNvPr>
          <p:cNvSpPr txBox="1">
            <a:spLocks/>
          </p:cNvSpPr>
          <p:nvPr/>
        </p:nvSpPr>
        <p:spPr>
          <a:xfrm>
            <a:off x="6095999" y="2547890"/>
            <a:ext cx="5897217" cy="3920413"/>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6000" kern="1200" cap="all" spc="300" baseline="0">
                <a:solidFill>
                  <a:schemeClr val="tx1"/>
                </a:solidFill>
                <a:latin typeface="+mj-lt"/>
                <a:ea typeface="+mj-ea"/>
                <a:cs typeface="+mj-cs"/>
              </a:defRPr>
            </a:lvl1pPr>
          </a:lstStyle>
          <a:p>
            <a:pPr marL="64135" marR="521335" indent="0" algn="just">
              <a:lnSpc>
                <a:spcPct val="150000"/>
              </a:lnSpc>
              <a:spcBef>
                <a:spcPts val="0"/>
              </a:spcBef>
              <a:spcAft>
                <a:spcPts val="0"/>
              </a:spcAft>
              <a:tabLst>
                <a:tab pos="495935" algn="l"/>
              </a:tabLst>
            </a:pPr>
            <a:r>
              <a:rPr lang="en-US" sz="1000" dirty="0">
                <a:solidFill>
                  <a:srgbClr val="353535"/>
                </a:solidFill>
                <a:effectLst/>
                <a:latin typeface="Times New Roman" panose="02020603050405020304" pitchFamily="18" charset="0"/>
                <a:ea typeface="Times New Roman" panose="02020603050405020304" pitchFamily="18" charset="0"/>
              </a:rPr>
              <a:t>OpenCV is the most popular open source computer vision library in the world. It implements over 2500 optimized algorithms, works on all major operating systems, is available in multiple languages and is free for commercial use. This talk will primarily provide a technical update on OpenCV: What’s new in OpenCV 4.0? What is the Graph API? Why are we so excited about the Deep Neural Network (DNN) module in OpenCV? (Short answer: It is one of the fastest inference engines on the CPU.) We will also briefly share info on the new Open Source Vision Foundation (OSVF), and on OpenCV’s sister organizations, CARLA and Open3D, and some of the initiatives planned by these organizations.</a:t>
            </a:r>
            <a:r>
              <a:rPr lang="en-US" sz="1000" dirty="0">
                <a:effectLst/>
                <a:latin typeface="Times New Roman" panose="02020603050405020304" pitchFamily="18" charset="0"/>
                <a:ea typeface="Times New Roman" panose="02020603050405020304" pitchFamily="18" charset="0"/>
              </a:rPr>
              <a:t> </a:t>
            </a:r>
            <a:endParaRPr lang="en-IN" sz="1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64405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p:txBody>
          <a:bodyPr/>
          <a:lstStyle/>
          <a:p>
            <a:r>
              <a:rPr lang="en-US" dirty="0"/>
              <a:t>SUMMARY</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5999" y="1660945"/>
            <a:ext cx="5669280" cy="4208346"/>
          </a:xfrm>
        </p:spPr>
        <p:txBody>
          <a:bodyPr>
            <a:normAutofit fontScale="92500" lnSpcReduction="10000"/>
          </a:bodyPr>
          <a:lstStyle/>
          <a:p>
            <a:pPr marL="0" marR="51943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This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project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relevant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Virtual Developers and Artificial Intelligence.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OpenCV is at work in robotics systems—picking let‐</a:t>
            </a:r>
            <a:r>
              <a:rPr lang="en-US" sz="1800" dirty="0" err="1">
                <a:effectLst/>
                <a:latin typeface="Times New Roman" panose="02020603050405020304" pitchFamily="18" charset="0"/>
                <a:ea typeface="Times New Roman" panose="02020603050405020304" pitchFamily="18" charset="0"/>
              </a:rPr>
              <a:t>tuce</a:t>
            </a:r>
            <a:r>
              <a:rPr lang="en-US" sz="1800" dirty="0">
                <a:effectLst/>
                <a:latin typeface="Times New Roman" panose="02020603050405020304" pitchFamily="18" charset="0"/>
                <a:ea typeface="Times New Roman" panose="02020603050405020304" pitchFamily="18" charset="0"/>
              </a:rPr>
              <a:t>, recognizing items on conveyor belts, helping self-driving cars see, flying quadrotors, doing tracking and mapping in virtual and augmented reality systems, helping unload trucks and pallets in distribution centers, and more—and is built into the Robotics Operating System (ROS). It is used in applications that promote mine safety, prevent swimming pool drownings, process Google Maps and </a:t>
            </a:r>
            <a:r>
              <a:rPr lang="en-US" sz="1800" dirty="0" err="1">
                <a:effectLst/>
                <a:latin typeface="Times New Roman" panose="02020603050405020304" pitchFamily="18" charset="0"/>
                <a:ea typeface="Times New Roman" panose="02020603050405020304" pitchFamily="18" charset="0"/>
              </a:rPr>
              <a:t>streetview</a:t>
            </a:r>
            <a:r>
              <a:rPr lang="en-US" sz="1800" dirty="0">
                <a:effectLst/>
                <a:latin typeface="Times New Roman" panose="02020603050405020304" pitchFamily="18" charset="0"/>
                <a:ea typeface="Times New Roman" panose="02020603050405020304" pitchFamily="18" charset="0"/>
              </a:rPr>
              <a:t> imagery, and implement Google X robotics .</a:t>
            </a:r>
            <a:endParaRPr lang="en-IN" sz="1800" dirty="0">
              <a:effectLst/>
              <a:latin typeface="Times New Roman" panose="02020603050405020304" pitchFamily="18" charset="0"/>
              <a:ea typeface="Times New Roman" panose="02020603050405020304" pitchFamily="18" charset="0"/>
            </a:endParaRPr>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7</a:t>
            </a:fld>
            <a:endParaRPr lang="en-US" dirty="0"/>
          </a:p>
        </p:txBody>
      </p:sp>
    </p:spTree>
    <p:extLst>
      <p:ext uri="{BB962C8B-B14F-4D97-AF65-F5344CB8AC3E}">
        <p14:creationId xmlns:p14="http://schemas.microsoft.com/office/powerpoint/2010/main" val="3516891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a:normAutofit/>
          </a:bodyPr>
          <a:lstStyle/>
          <a:p>
            <a:r>
              <a:rPr lang="en-US" sz="4000" spc="300" dirty="0"/>
              <a:t>THANK YOU</a:t>
            </a:r>
          </a:p>
        </p:txBody>
      </p:sp>
      <p:pic>
        <p:nvPicPr>
          <p:cNvPr id="24" name="Online Image Placeholder 23" descr="User">
            <a:extLst>
              <a:ext uri="{FF2B5EF4-FFF2-40B4-BE49-F238E27FC236}">
                <a16:creationId xmlns:a16="http://schemas.microsoft.com/office/drawing/2014/main" id="{E896B487-8C07-495F-95BF-B8F4960E1E8D}"/>
              </a:ext>
            </a:extLst>
          </p:cNvPr>
          <p:cNvPicPr>
            <a:picLocks noGrp="1" noChangeAspect="1"/>
          </p:cNvPicPr>
          <p:nvPr>
            <p:ph type="clipArt" sz="quarter" idx="19"/>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p:pic>
      <p:pic>
        <p:nvPicPr>
          <p:cNvPr id="28" name="Online Image Placeholder 27" descr="Envelope">
            <a:extLst>
              <a:ext uri="{FF2B5EF4-FFF2-40B4-BE49-F238E27FC236}">
                <a16:creationId xmlns:a16="http://schemas.microsoft.com/office/drawing/2014/main" id="{D4D09222-33EB-4F99-9A89-51E2E1E97584}"/>
              </a:ext>
            </a:extLst>
          </p:cNvPr>
          <p:cNvPicPr>
            <a:picLocks noGrp="1" noChangeAspect="1"/>
          </p:cNvPicPr>
          <p:nvPr>
            <p:ph type="clipArt" sz="quarter" idx="21"/>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582278" y="3171604"/>
            <a:ext cx="731520" cy="731520"/>
          </a:xfrm>
        </p:spPr>
      </p:pic>
      <p:sp>
        <p:nvSpPr>
          <p:cNvPr id="8" name="Text Placeholder 7">
            <a:extLst>
              <a:ext uri="{FF2B5EF4-FFF2-40B4-BE49-F238E27FC236}">
                <a16:creationId xmlns:a16="http://schemas.microsoft.com/office/drawing/2014/main" id="{0B070B25-2BBC-49AC-9CFA-1CD7195DF2D6}"/>
              </a:ext>
            </a:extLst>
          </p:cNvPr>
          <p:cNvSpPr>
            <a:spLocks noGrp="1"/>
          </p:cNvSpPr>
          <p:nvPr>
            <p:ph type="body" sz="quarter" idx="16"/>
          </p:nvPr>
        </p:nvSpPr>
        <p:spPr>
          <a:xfrm>
            <a:off x="588194" y="3903126"/>
            <a:ext cx="3064668" cy="2133690"/>
          </a:xfrm>
        </p:spPr>
        <p:txBody>
          <a:bodyPr/>
          <a:lstStyle/>
          <a:p>
            <a:pPr>
              <a:lnSpc>
                <a:spcPct val="100000"/>
              </a:lnSpc>
              <a:spcBef>
                <a:spcPts val="600"/>
              </a:spcBef>
            </a:pPr>
            <a:r>
              <a:rPr lang="en-US" u="sng" dirty="0"/>
              <a:t>MENTOR</a:t>
            </a:r>
          </a:p>
          <a:p>
            <a:pPr>
              <a:lnSpc>
                <a:spcPct val="100000"/>
              </a:lnSpc>
              <a:spcBef>
                <a:spcPts val="600"/>
              </a:spcBef>
            </a:pPr>
            <a:endParaRPr lang="en-US" dirty="0"/>
          </a:p>
          <a:p>
            <a:pPr>
              <a:lnSpc>
                <a:spcPct val="100000"/>
              </a:lnSpc>
              <a:spcBef>
                <a:spcPts val="600"/>
              </a:spcBef>
            </a:pPr>
            <a:r>
              <a:rPr lang="en-US" dirty="0"/>
              <a:t>MANSI GYANCHANDANI MA’AM</a:t>
            </a:r>
          </a:p>
        </p:txBody>
      </p:sp>
      <p:sp>
        <p:nvSpPr>
          <p:cNvPr id="9" name="Text Placeholder 8">
            <a:extLst>
              <a:ext uri="{FF2B5EF4-FFF2-40B4-BE49-F238E27FC236}">
                <a16:creationId xmlns:a16="http://schemas.microsoft.com/office/drawing/2014/main" id="{9E2524A0-105C-4170-BB48-CD0756FB3DFE}"/>
              </a:ext>
            </a:extLst>
          </p:cNvPr>
          <p:cNvSpPr>
            <a:spLocks noGrp="1"/>
          </p:cNvSpPr>
          <p:nvPr>
            <p:ph type="body" sz="quarter" idx="17"/>
          </p:nvPr>
        </p:nvSpPr>
        <p:spPr>
          <a:xfrm>
            <a:off x="3861785" y="3938636"/>
            <a:ext cx="4172505" cy="2133689"/>
          </a:xfrm>
        </p:spPr>
        <p:txBody>
          <a:bodyPr/>
          <a:lstStyle/>
          <a:p>
            <a:pPr>
              <a:lnSpc>
                <a:spcPct val="100000"/>
              </a:lnSpc>
            </a:pPr>
            <a:r>
              <a:rPr lang="en-US" u="sng" dirty="0"/>
              <a:t>MAIL</a:t>
            </a:r>
          </a:p>
          <a:p>
            <a:pPr>
              <a:lnSpc>
                <a:spcPct val="100000"/>
              </a:lnSpc>
            </a:pPr>
            <a:endParaRPr lang="en-US" sz="1400" dirty="0"/>
          </a:p>
          <a:p>
            <a:pPr>
              <a:lnSpc>
                <a:spcPct val="100000"/>
              </a:lnSpc>
            </a:pPr>
            <a:r>
              <a:rPr lang="en-US" sz="1400" dirty="0"/>
              <a:t>camstylus@gmail.com</a:t>
            </a:r>
          </a:p>
        </p:txBody>
      </p:sp>
      <p:sp>
        <p:nvSpPr>
          <p:cNvPr id="10" name="Text Placeholder 9">
            <a:extLst>
              <a:ext uri="{FF2B5EF4-FFF2-40B4-BE49-F238E27FC236}">
                <a16:creationId xmlns:a16="http://schemas.microsoft.com/office/drawing/2014/main" id="{6E57A531-5B0F-485D-A015-BC78AD089BA6}"/>
              </a:ext>
            </a:extLst>
          </p:cNvPr>
          <p:cNvSpPr>
            <a:spLocks noGrp="1"/>
          </p:cNvSpPr>
          <p:nvPr>
            <p:ph type="body" sz="quarter" idx="18"/>
          </p:nvPr>
        </p:nvSpPr>
        <p:spPr>
          <a:xfrm>
            <a:off x="8539138" y="3903125"/>
            <a:ext cx="3064668" cy="2524307"/>
          </a:xfrm>
        </p:spPr>
        <p:txBody>
          <a:bodyPr>
            <a:noAutofit/>
          </a:bodyPr>
          <a:lstStyle/>
          <a:p>
            <a:pPr>
              <a:lnSpc>
                <a:spcPct val="100000"/>
              </a:lnSpc>
              <a:spcBef>
                <a:spcPts val="600"/>
              </a:spcBef>
            </a:pPr>
            <a:r>
              <a:rPr lang="en-US" u="sng" dirty="0"/>
              <a:t>MENTEE</a:t>
            </a:r>
          </a:p>
          <a:p>
            <a:pPr>
              <a:lnSpc>
                <a:spcPct val="100000"/>
              </a:lnSpc>
              <a:spcBef>
                <a:spcPts val="600"/>
              </a:spcBef>
            </a:pPr>
            <a:endParaRPr lang="en-US" dirty="0"/>
          </a:p>
          <a:p>
            <a:pPr>
              <a:lnSpc>
                <a:spcPct val="100000"/>
              </a:lnSpc>
              <a:spcBef>
                <a:spcPts val="600"/>
              </a:spcBef>
            </a:pPr>
            <a:r>
              <a:rPr lang="en-US" dirty="0"/>
              <a:t>SHASHANK SINGH</a:t>
            </a:r>
          </a:p>
          <a:p>
            <a:pPr>
              <a:lnSpc>
                <a:spcPct val="100000"/>
              </a:lnSpc>
              <a:spcBef>
                <a:spcPts val="600"/>
              </a:spcBef>
            </a:pPr>
            <a:r>
              <a:rPr lang="en-US" dirty="0"/>
              <a:t>ANKIT KUMAR</a:t>
            </a:r>
          </a:p>
          <a:p>
            <a:pPr>
              <a:lnSpc>
                <a:spcPct val="100000"/>
              </a:lnSpc>
              <a:spcBef>
                <a:spcPts val="600"/>
              </a:spcBef>
            </a:pPr>
            <a:r>
              <a:rPr lang="en-US" dirty="0"/>
              <a:t>KANISHK SINGH</a:t>
            </a:r>
          </a:p>
          <a:p>
            <a:pPr>
              <a:lnSpc>
                <a:spcPct val="100000"/>
              </a:lnSpc>
              <a:spcBef>
                <a:spcPts val="600"/>
              </a:spcBef>
            </a:pPr>
            <a:r>
              <a:rPr lang="en-US" dirty="0"/>
              <a:t>VIKAS SAO</a:t>
            </a:r>
          </a:p>
          <a:p>
            <a:endParaRPr lang="en-US" dirty="0"/>
          </a:p>
        </p:txBody>
      </p:sp>
      <p:pic>
        <p:nvPicPr>
          <p:cNvPr id="13" name="Online Image Placeholder 23" descr="User">
            <a:extLst>
              <a:ext uri="{FF2B5EF4-FFF2-40B4-BE49-F238E27FC236}">
                <a16:creationId xmlns:a16="http://schemas.microsoft.com/office/drawing/2014/main" id="{FBFCA1C0-634E-472F-8E10-B9290FEBA254}"/>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674396" y="3161810"/>
            <a:ext cx="731520" cy="731520"/>
          </a:xfrm>
          <a:prstGeom prst="rect">
            <a:avLst/>
          </a:prstGeom>
        </p:spPr>
      </p:pic>
    </p:spTree>
    <p:extLst>
      <p:ext uri="{BB962C8B-B14F-4D97-AF65-F5344CB8AC3E}">
        <p14:creationId xmlns:p14="http://schemas.microsoft.com/office/powerpoint/2010/main" val="927727573"/>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2.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presentation</Template>
  <TotalTime>146</TotalTime>
  <Words>533</Words>
  <Application>Microsoft Office PowerPoint</Application>
  <PresentationFormat>Widescreen</PresentationFormat>
  <Paragraphs>38</Paragraphs>
  <Slides>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EB Garamond</vt:lpstr>
      <vt:lpstr>Times New Roman</vt:lpstr>
      <vt:lpstr>Wingdings</vt:lpstr>
      <vt:lpstr>Office Theme</vt:lpstr>
      <vt:lpstr>Cam-stylus</vt:lpstr>
      <vt:lpstr>Agenda</vt:lpstr>
      <vt:lpstr> Motivation</vt:lpstr>
      <vt:lpstr>INTRODUCTION</vt:lpstr>
      <vt:lpstr>Technology used</vt:lpstr>
      <vt:lpstr>What’s next</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trending</dc:title>
  <dc:creator>un vieux</dc:creator>
  <cp:lastModifiedBy>ANKIT KUMAR</cp:lastModifiedBy>
  <cp:revision>12</cp:revision>
  <dcterms:created xsi:type="dcterms:W3CDTF">2020-11-12T15:01:56Z</dcterms:created>
  <dcterms:modified xsi:type="dcterms:W3CDTF">2021-04-12T15:39:31Z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