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0" r:id="rId1"/>
  </p:sldMasterIdLst>
  <p:notesMasterIdLst>
    <p:notesMasterId r:id="rId23"/>
  </p:notesMasterIdLst>
  <p:handoutMasterIdLst>
    <p:handoutMasterId r:id="rId24"/>
  </p:handoutMasterIdLst>
  <p:sldIdLst>
    <p:sldId id="304" r:id="rId2"/>
    <p:sldId id="388" r:id="rId3"/>
    <p:sldId id="398" r:id="rId4"/>
    <p:sldId id="399" r:id="rId5"/>
    <p:sldId id="400" r:id="rId6"/>
    <p:sldId id="401" r:id="rId7"/>
    <p:sldId id="402" r:id="rId8"/>
    <p:sldId id="403" r:id="rId9"/>
    <p:sldId id="404" r:id="rId10"/>
    <p:sldId id="405" r:id="rId11"/>
    <p:sldId id="407" r:id="rId12"/>
    <p:sldId id="394" r:id="rId13"/>
    <p:sldId id="397" r:id="rId14"/>
    <p:sldId id="380" r:id="rId15"/>
    <p:sldId id="389" r:id="rId16"/>
    <p:sldId id="383" r:id="rId17"/>
    <p:sldId id="385" r:id="rId18"/>
    <p:sldId id="386" r:id="rId19"/>
    <p:sldId id="406" r:id="rId20"/>
    <p:sldId id="408" r:id="rId21"/>
    <p:sldId id="409"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00CC"/>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p:cViewPr varScale="1">
        <p:scale>
          <a:sx n="74" d="100"/>
          <a:sy n="74"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TW"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zh-TW"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zh-TW"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AB124037-9AEB-4E1A-9242-8A3E9213A859}" type="slidenum">
              <a:rPr lang="zh-TW" altLang="en-US"/>
              <a:pPr/>
              <a:t>‹#›</a:t>
            </a:fld>
            <a:endParaRPr lang="zh-TW" altLang="en-US"/>
          </a:p>
        </p:txBody>
      </p:sp>
    </p:spTree>
    <p:extLst>
      <p:ext uri="{BB962C8B-B14F-4D97-AF65-F5344CB8AC3E}">
        <p14:creationId xmlns:p14="http://schemas.microsoft.com/office/powerpoint/2010/main" val="1828709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TW" alt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zh-TW" alt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zh-TW"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047B050D-0279-4D3C-99A7-EDD3662E54B3}" type="slidenum">
              <a:rPr lang="zh-TW" altLang="en-US"/>
              <a:pPr/>
              <a:t>‹#›</a:t>
            </a:fld>
            <a:endParaRPr lang="zh-TW" altLang="en-US"/>
          </a:p>
        </p:txBody>
      </p:sp>
    </p:spTree>
    <p:extLst>
      <p:ext uri="{BB962C8B-B14F-4D97-AF65-F5344CB8AC3E}">
        <p14:creationId xmlns:p14="http://schemas.microsoft.com/office/powerpoint/2010/main" val="2090233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新細明體" charset="-12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新細明體" charset="-12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新細明體" charset="-12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新細明體" charset="-12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B050D-0279-4D3C-99A7-EDD3662E54B3}" type="slidenum">
              <a:rPr lang="zh-TW" altLang="en-US" smtClean="0"/>
              <a:pPr/>
              <a:t>2</a:t>
            </a:fld>
            <a:endParaRPr lang="zh-TW" altLang="en-US"/>
          </a:p>
        </p:txBody>
      </p:sp>
    </p:spTree>
    <p:extLst>
      <p:ext uri="{BB962C8B-B14F-4D97-AF65-F5344CB8AC3E}">
        <p14:creationId xmlns:p14="http://schemas.microsoft.com/office/powerpoint/2010/main" val="338777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228EC823-DEFE-439F-B8BC-4ADFDD15E913}" type="datetime1">
              <a:rPr lang="zh-TW" altLang="en-US" sz="1200"/>
              <a:pPr/>
              <a:t>2018/10/13</a:t>
            </a:fld>
            <a:endParaRPr lang="en-US" altLang="zh-TW" sz="1200"/>
          </a:p>
        </p:txBody>
      </p:sp>
      <p:sp>
        <p:nvSpPr>
          <p:cNvPr id="10243"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71966B53-BE05-48A2-BB33-D78303848AE1}" type="slidenum">
              <a:rPr lang="en-US" altLang="zh-TW" sz="1200"/>
              <a:pPr/>
              <a:t>14</a:t>
            </a:fld>
            <a:endParaRPr lang="en-US" altLang="zh-TW" sz="1200"/>
          </a:p>
        </p:txBody>
      </p:sp>
      <p:sp>
        <p:nvSpPr>
          <p:cNvPr id="10244" name="Rectangle 2"/>
          <p:cNvSpPr>
            <a:spLocks noGrp="1" noRot="1" noChangeAspect="1" noChangeArrowheads="1" noTextEdit="1"/>
          </p:cNvSpPr>
          <p:nvPr>
            <p:ph type="sldImg"/>
          </p:nvPr>
        </p:nvSpPr>
        <p:spPr>
          <a:xfrm>
            <a:off x="1143000" y="687388"/>
            <a:ext cx="4570413" cy="3427412"/>
          </a:xfrm>
          <a:ln cap="flat"/>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4068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5E43F290-D34C-4509-B2E3-77A617FBF386}" type="datetime1">
              <a:rPr lang="zh-TW" altLang="en-US" sz="1200"/>
              <a:pPr/>
              <a:t>2018/10/13</a:t>
            </a:fld>
            <a:endParaRPr lang="en-US" altLang="zh-TW" sz="1200"/>
          </a:p>
        </p:txBody>
      </p:sp>
      <p:sp>
        <p:nvSpPr>
          <p:cNvPr id="12291"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E1BC4F6E-798F-4914-AA47-A5913C1D7214}" type="slidenum">
              <a:rPr lang="en-US" altLang="zh-TW" sz="1200"/>
              <a:pPr/>
              <a:t>15</a:t>
            </a:fld>
            <a:endParaRPr lang="en-US" altLang="zh-TW" sz="1200"/>
          </a:p>
        </p:txBody>
      </p:sp>
      <p:sp>
        <p:nvSpPr>
          <p:cNvPr id="12292" name="Rectangle 2"/>
          <p:cNvSpPr>
            <a:spLocks noGrp="1" noRot="1" noChangeAspect="1" noChangeArrowheads="1" noTextEdit="1"/>
          </p:cNvSpPr>
          <p:nvPr>
            <p:ph type="sldImg"/>
          </p:nvPr>
        </p:nvSpPr>
        <p:spPr>
          <a:xfrm>
            <a:off x="1143000" y="687388"/>
            <a:ext cx="4570413" cy="3427412"/>
          </a:xfrm>
          <a:ln cap="flat"/>
        </p:spPr>
      </p:sp>
      <p:sp>
        <p:nvSpPr>
          <p:cNvPr id="12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8309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0DB1473C-DBDE-47FB-8C27-4DFFD93A5C49}" type="datetime1">
              <a:rPr lang="zh-TW" altLang="en-US" sz="1200"/>
              <a:pPr/>
              <a:t>2018/10/13</a:t>
            </a:fld>
            <a:endParaRPr lang="en-US" altLang="zh-TW" sz="1200"/>
          </a:p>
        </p:txBody>
      </p:sp>
      <p:sp>
        <p:nvSpPr>
          <p:cNvPr id="24579"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257A5FEA-19E2-4ADD-85BA-18DDD20322C8}" type="slidenum">
              <a:rPr lang="en-US" altLang="zh-TW" sz="1200"/>
              <a:pPr/>
              <a:t>16</a:t>
            </a:fld>
            <a:endParaRPr lang="en-US" altLang="zh-TW" sz="1200"/>
          </a:p>
        </p:txBody>
      </p:sp>
      <p:sp>
        <p:nvSpPr>
          <p:cNvPr id="24580" name="Rectangle 2"/>
          <p:cNvSpPr>
            <a:spLocks noGrp="1" noRot="1" noChangeAspect="1" noChangeArrowheads="1" noTextEdit="1"/>
          </p:cNvSpPr>
          <p:nvPr>
            <p:ph type="sldImg"/>
          </p:nvPr>
        </p:nvSpPr>
        <p:spPr>
          <a:xfrm>
            <a:off x="1143000" y="687388"/>
            <a:ext cx="4570413" cy="3427412"/>
          </a:xfrm>
          <a:ln cap="flat"/>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351224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96C98C4F-E762-4F60-9844-90C2AF7A0810}" type="datetime1">
              <a:rPr lang="zh-TW" altLang="en-US" sz="1200"/>
              <a:pPr/>
              <a:t>2018/10/13</a:t>
            </a:fld>
            <a:endParaRPr lang="en-US" altLang="zh-TW" sz="1200"/>
          </a:p>
        </p:txBody>
      </p:sp>
      <p:sp>
        <p:nvSpPr>
          <p:cNvPr id="31747"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DC9C660C-60E5-4BF7-908F-E017E6E92FAE}" type="slidenum">
              <a:rPr lang="en-US" altLang="zh-TW" sz="1200"/>
              <a:pPr/>
              <a:t>17</a:t>
            </a:fld>
            <a:endParaRPr lang="en-US" altLang="zh-TW" sz="1200"/>
          </a:p>
        </p:txBody>
      </p:sp>
      <p:sp>
        <p:nvSpPr>
          <p:cNvPr id="31748" name="Rectangle 2"/>
          <p:cNvSpPr>
            <a:spLocks noGrp="1" noRot="1" noChangeAspect="1" noChangeArrowheads="1" noTextEdit="1"/>
          </p:cNvSpPr>
          <p:nvPr>
            <p:ph type="sldImg"/>
          </p:nvPr>
        </p:nvSpPr>
        <p:spPr>
          <a:xfrm>
            <a:off x="1143000" y="687388"/>
            <a:ext cx="4570413" cy="3427412"/>
          </a:xfrm>
          <a:ln cap="flat"/>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136019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E623711E-7F0D-4A9E-88F7-C8C848AB54ED}" type="datetime1">
              <a:rPr lang="zh-TW" altLang="en-US" sz="1200"/>
              <a:pPr/>
              <a:t>2018/10/13</a:t>
            </a:fld>
            <a:endParaRPr lang="en-US" altLang="zh-TW" sz="1200"/>
          </a:p>
        </p:txBody>
      </p:sp>
      <p:sp>
        <p:nvSpPr>
          <p:cNvPr id="33795"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fld id="{1FDADA54-7B22-4DA7-A598-2D9173A3559B}" type="slidenum">
              <a:rPr lang="en-US" altLang="zh-TW" sz="1200"/>
              <a:pPr/>
              <a:t>18</a:t>
            </a:fld>
            <a:endParaRPr lang="en-US" altLang="zh-TW" sz="1200"/>
          </a:p>
        </p:txBody>
      </p:sp>
      <p:sp>
        <p:nvSpPr>
          <p:cNvPr id="33796" name="Rectangle 2"/>
          <p:cNvSpPr>
            <a:spLocks noGrp="1" noRot="1" noChangeAspect="1" noChangeArrowheads="1" noTextEdit="1"/>
          </p:cNvSpPr>
          <p:nvPr>
            <p:ph type="sldImg"/>
          </p:nvPr>
        </p:nvSpPr>
        <p:spPr>
          <a:xfrm>
            <a:off x="1143000" y="687388"/>
            <a:ext cx="4570413" cy="3427412"/>
          </a:xfrm>
          <a:ln cap="flat"/>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26864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B050D-0279-4D3C-99A7-EDD3662E54B3}" type="slidenum">
              <a:rPr lang="zh-TW" altLang="en-US" smtClean="0"/>
              <a:pPr/>
              <a:t>19</a:t>
            </a:fld>
            <a:endParaRPr lang="zh-TW" altLang="en-US"/>
          </a:p>
        </p:txBody>
      </p:sp>
    </p:spTree>
    <p:extLst>
      <p:ext uri="{BB962C8B-B14F-4D97-AF65-F5344CB8AC3E}">
        <p14:creationId xmlns:p14="http://schemas.microsoft.com/office/powerpoint/2010/main" val="231313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FC87D8-85D7-4680-8E29-F21546A102E0}" type="datetime1">
              <a:rPr lang="en-US" smtClean="0"/>
              <a:t>10/13/2018</a:t>
            </a:fld>
            <a:endParaRPr lang="en-US" dirty="0"/>
          </a:p>
        </p:txBody>
      </p:sp>
      <p:sp>
        <p:nvSpPr>
          <p:cNvPr id="5" name="Footer Placeholder 4"/>
          <p:cNvSpPr>
            <a:spLocks noGrp="1"/>
          </p:cNvSpPr>
          <p:nvPr>
            <p:ph type="ftr" sz="quarter" idx="11"/>
          </p:nvPr>
        </p:nvSpPr>
        <p:spPr/>
        <p:txBody>
          <a:bodyPr/>
          <a:lstStyle/>
          <a:p>
            <a:r>
              <a:rPr lang="en-US" smtClean="0"/>
              <a:t>Dimensionality Reduction Using PCA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01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9049E-9F4F-4D98-8254-32D0C21F45A5}" type="datetime1">
              <a:rPr lang="en-US" smtClean="0"/>
              <a:t>10/13/2018</a:t>
            </a:fld>
            <a:endParaRPr lang="en-US" dirty="0"/>
          </a:p>
        </p:txBody>
      </p:sp>
      <p:sp>
        <p:nvSpPr>
          <p:cNvPr id="5" name="Footer Placeholder 4"/>
          <p:cNvSpPr>
            <a:spLocks noGrp="1"/>
          </p:cNvSpPr>
          <p:nvPr>
            <p:ph type="ftr" sz="quarter" idx="11"/>
          </p:nvPr>
        </p:nvSpPr>
        <p:spPr/>
        <p:txBody>
          <a:bodyPr/>
          <a:lstStyle/>
          <a:p>
            <a:r>
              <a:rPr lang="en-US" smtClean="0"/>
              <a:t>Dimensionality Reduction Using PCA</a:t>
            </a:r>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4224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EA1CF2-6D00-408E-BA85-839F6A962263}" type="datetime1">
              <a:rPr lang="en-US" smtClean="0"/>
              <a:t>10/13/2018</a:t>
            </a:fld>
            <a:endParaRPr lang="en-US" dirty="0"/>
          </a:p>
        </p:txBody>
      </p:sp>
      <p:sp>
        <p:nvSpPr>
          <p:cNvPr id="5" name="Footer Placeholder 4"/>
          <p:cNvSpPr>
            <a:spLocks noGrp="1"/>
          </p:cNvSpPr>
          <p:nvPr>
            <p:ph type="ftr" sz="quarter" idx="11"/>
          </p:nvPr>
        </p:nvSpPr>
        <p:spPr/>
        <p:txBody>
          <a:bodyPr/>
          <a:lstStyle/>
          <a:p>
            <a:r>
              <a:rPr lang="en-US" smtClean="0"/>
              <a:t>Dimensionality Reduction Using PCA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4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99ADB-CD4B-4316-9BD0-263EB60E4708}" type="datetime1">
              <a:rPr lang="en-US" smtClean="0"/>
              <a:t>10/13/2018</a:t>
            </a:fld>
            <a:endParaRPr lang="en-US" dirty="0"/>
          </a:p>
        </p:txBody>
      </p:sp>
      <p:sp>
        <p:nvSpPr>
          <p:cNvPr id="5" name="Footer Placeholder 4"/>
          <p:cNvSpPr>
            <a:spLocks noGrp="1"/>
          </p:cNvSpPr>
          <p:nvPr>
            <p:ph type="ftr" sz="quarter" idx="11"/>
          </p:nvPr>
        </p:nvSpPr>
        <p:spPr/>
        <p:txBody>
          <a:bodyPr/>
          <a:lstStyle/>
          <a:p>
            <a:r>
              <a:rPr lang="en-US" smtClean="0"/>
              <a:t>Dimensionality Reduction Using PCA</a:t>
            </a:r>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64343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07723-2752-439C-86BA-0BF18E20450D}" type="datetime1">
              <a:rPr lang="en-US" smtClean="0"/>
              <a:t>10/13/2018</a:t>
            </a:fld>
            <a:endParaRPr lang="en-US" dirty="0"/>
          </a:p>
        </p:txBody>
      </p:sp>
      <p:sp>
        <p:nvSpPr>
          <p:cNvPr id="5" name="Footer Placeholder 4"/>
          <p:cNvSpPr>
            <a:spLocks noGrp="1"/>
          </p:cNvSpPr>
          <p:nvPr>
            <p:ph type="ftr" sz="quarter" idx="11"/>
          </p:nvPr>
        </p:nvSpPr>
        <p:spPr/>
        <p:txBody>
          <a:bodyPr/>
          <a:lstStyle/>
          <a:p>
            <a:r>
              <a:rPr lang="en-US" smtClean="0"/>
              <a:t>Dimensionality Reduction Using PCA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26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E66A27-71FC-4470-9741-C93C77FB4234}" type="datetime1">
              <a:rPr lang="en-US" smtClean="0"/>
              <a:t>10/13/2018</a:t>
            </a:fld>
            <a:endParaRPr lang="en-US" dirty="0"/>
          </a:p>
        </p:txBody>
      </p:sp>
      <p:sp>
        <p:nvSpPr>
          <p:cNvPr id="6" name="Footer Placeholder 5"/>
          <p:cNvSpPr>
            <a:spLocks noGrp="1"/>
          </p:cNvSpPr>
          <p:nvPr>
            <p:ph type="ftr" sz="quarter" idx="11"/>
          </p:nvPr>
        </p:nvSpPr>
        <p:spPr/>
        <p:txBody>
          <a:bodyPr/>
          <a:lstStyle/>
          <a:p>
            <a:r>
              <a:rPr lang="en-US" smtClean="0"/>
              <a:t>Dimensionality Reduction Using PCA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874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685FD7-E7D6-4102-90FB-C3E136010FEB}" type="datetime1">
              <a:rPr lang="en-US" smtClean="0"/>
              <a:t>10/13/2018</a:t>
            </a:fld>
            <a:endParaRPr lang="en-US" dirty="0"/>
          </a:p>
        </p:txBody>
      </p:sp>
      <p:sp>
        <p:nvSpPr>
          <p:cNvPr id="8" name="Footer Placeholder 7"/>
          <p:cNvSpPr>
            <a:spLocks noGrp="1"/>
          </p:cNvSpPr>
          <p:nvPr>
            <p:ph type="ftr" sz="quarter" idx="11"/>
          </p:nvPr>
        </p:nvSpPr>
        <p:spPr/>
        <p:txBody>
          <a:bodyPr/>
          <a:lstStyle/>
          <a:p>
            <a:r>
              <a:rPr lang="en-US" smtClean="0"/>
              <a:t>Dimensionality Reduction Using PCA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41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FBFE62-1D4F-4430-AF94-7613CFB4659B}" type="datetime1">
              <a:rPr lang="en-US" smtClean="0"/>
              <a:t>10/13/2018</a:t>
            </a:fld>
            <a:endParaRPr lang="en-US" dirty="0"/>
          </a:p>
        </p:txBody>
      </p:sp>
      <p:sp>
        <p:nvSpPr>
          <p:cNvPr id="4" name="Footer Placeholder 3"/>
          <p:cNvSpPr>
            <a:spLocks noGrp="1"/>
          </p:cNvSpPr>
          <p:nvPr>
            <p:ph type="ftr" sz="quarter" idx="11"/>
          </p:nvPr>
        </p:nvSpPr>
        <p:spPr/>
        <p:txBody>
          <a:bodyPr/>
          <a:lstStyle/>
          <a:p>
            <a:r>
              <a:rPr lang="en-US" smtClean="0"/>
              <a:t>Dimensionality Reduction Using PCA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89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91CB67-0344-48D6-AD09-B924C63FF746}" type="datetime1">
              <a:rPr lang="en-US" smtClean="0"/>
              <a:t>10/13/2018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Dimensionality Reduction Using PCA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74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0C62D93-C71E-4DF0-9044-C827A7BA7326}" type="datetime1">
              <a:rPr lang="en-US" smtClean="0"/>
              <a:t>10/13/2018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Dimensionality Reduction Using PCA</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333891-D5E7-4C7B-BF1D-E855E53CB5A8}" type="slidenum">
              <a:rPr lang="en-US" smtClean="0"/>
              <a:t>‹#›</a:t>
            </a:fld>
            <a:endParaRPr lang="en-US" dirty="0"/>
          </a:p>
        </p:txBody>
      </p:sp>
    </p:spTree>
    <p:extLst>
      <p:ext uri="{BB962C8B-B14F-4D97-AF65-F5344CB8AC3E}">
        <p14:creationId xmlns:p14="http://schemas.microsoft.com/office/powerpoint/2010/main" val="31561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1791D-0FBF-441B-90B8-332F5CEF0738}" type="datetime1">
              <a:rPr lang="en-US" smtClean="0"/>
              <a:t>10/13/2018</a:t>
            </a:fld>
            <a:endParaRPr lang="en-US" dirty="0"/>
          </a:p>
        </p:txBody>
      </p:sp>
      <p:sp>
        <p:nvSpPr>
          <p:cNvPr id="6" name="Footer Placeholder 5"/>
          <p:cNvSpPr>
            <a:spLocks noGrp="1"/>
          </p:cNvSpPr>
          <p:nvPr>
            <p:ph type="ftr" sz="quarter" idx="11"/>
          </p:nvPr>
        </p:nvSpPr>
        <p:spPr/>
        <p:txBody>
          <a:bodyPr/>
          <a:lstStyle/>
          <a:p>
            <a:r>
              <a:rPr lang="en-US" smtClean="0"/>
              <a:t>Dimensionality Reduction Using PCA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04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7D5D6B9-5EFE-4052-9900-DD67476BCA71}" type="datetime1">
              <a:rPr lang="en-US" smtClean="0"/>
              <a:t>10/13/2018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Dimensionality Reduction Using PCA</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5344"/>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oleObject" Target="../embeddings/oleObject7.bin"/><Relationship Id="rId3" Type="http://schemas.openxmlformats.org/officeDocument/2006/relationships/notesSlide" Target="../notesSlides/notesSlide3.xml"/><Relationship Id="rId7" Type="http://schemas.openxmlformats.org/officeDocument/2006/relationships/image" Target="../media/image17.wmf"/><Relationship Id="rId12"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16.wmf"/><Relationship Id="rId10" Type="http://schemas.openxmlformats.org/officeDocument/2006/relationships/image" Target="../media/image18.wmf"/><Relationship Id="rId4" Type="http://schemas.openxmlformats.org/officeDocument/2006/relationships/oleObject" Target="../embeddings/oleObject3.bin"/><Relationship Id="rId9" Type="http://schemas.openxmlformats.org/officeDocument/2006/relationships/oleObject" Target="../embeddings/oleObject5.bin"/><Relationship Id="rId1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6.wmf"/><Relationship Id="rId3" Type="http://schemas.openxmlformats.org/officeDocument/2006/relationships/notesSlide" Target="../notesSlides/notesSlide4.xml"/><Relationship Id="rId7" Type="http://schemas.openxmlformats.org/officeDocument/2006/relationships/image" Target="../media/image23.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4.wmf"/><Relationship Id="rId1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7544" y="1772816"/>
            <a:ext cx="8382000" cy="1143000"/>
          </a:xfrm>
        </p:spPr>
        <p:txBody>
          <a:bodyPr>
            <a:normAutofit fontScale="90000"/>
          </a:bodyPr>
          <a:lstStyle/>
          <a:p>
            <a:pPr algn="ctr" eaLnBrk="1" hangingPunct="1"/>
            <a:r>
              <a:rPr lang="en-US" altLang="zh-TW" dirty="0" smtClean="0">
                <a:latin typeface="Arial Narrow" panose="020B0606020202030204" pitchFamily="34" charset="0"/>
                <a:ea typeface="標楷體" panose="03000509000000000000" pitchFamily="65" charset="-120"/>
              </a:rPr>
              <a:t>Principal Component Analysis (PCA)</a:t>
            </a:r>
            <a:endParaRPr lang="zh-TW" altLang="en-US" dirty="0" smtClean="0">
              <a:latin typeface="Arial Narrow" panose="020B0606020202030204" pitchFamily="34" charset="0"/>
              <a:ea typeface="標楷體" panose="03000509000000000000" pitchFamily="65" charset="-120"/>
            </a:endParaRPr>
          </a:p>
        </p:txBody>
      </p: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0" name="Picture 8" descr="Image result for h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01441" y="2016135"/>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170643" y="2060848"/>
            <a:ext cx="6750496" cy="2554545"/>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rgbClr val="242729"/>
                </a:solidFill>
                <a:latin typeface="+mj-lt"/>
              </a:rPr>
              <a:t>PCA will find the "best" line according to two different criteria of what is the "best". </a:t>
            </a:r>
            <a:endParaRPr lang="en-US" sz="1600" b="1" dirty="0" smtClean="0">
              <a:solidFill>
                <a:srgbClr val="242729"/>
              </a:solidFill>
              <a:latin typeface="+mj-lt"/>
            </a:endParaRPr>
          </a:p>
          <a:p>
            <a:pPr marL="285750" indent="-285750" algn="just">
              <a:buFont typeface="Arial" panose="020B0604020202020204" pitchFamily="34" charset="0"/>
              <a:buChar char="•"/>
            </a:pPr>
            <a:r>
              <a:rPr lang="en-US" sz="1600" b="1" dirty="0">
                <a:solidFill>
                  <a:srgbClr val="242729"/>
                </a:solidFill>
                <a:latin typeface="+mj-lt"/>
              </a:rPr>
              <a:t>First, the variation of values along this line should be maximal. Pay attention to how the "spread" (we call it "variance") of the red dots changes while the line rotates; can you see when it reaches maximum? </a:t>
            </a:r>
            <a:endParaRPr lang="en-US" sz="1600" b="1" dirty="0" smtClean="0">
              <a:solidFill>
                <a:srgbClr val="242729"/>
              </a:solidFill>
              <a:latin typeface="+mj-lt"/>
            </a:endParaRPr>
          </a:p>
          <a:p>
            <a:pPr marL="285750" indent="-285750" algn="just">
              <a:buFont typeface="Arial" panose="020B0604020202020204" pitchFamily="34" charset="0"/>
              <a:buChar char="•"/>
            </a:pPr>
            <a:r>
              <a:rPr lang="en-US" sz="1600" b="1" dirty="0">
                <a:solidFill>
                  <a:srgbClr val="242729"/>
                </a:solidFill>
                <a:latin typeface="+mj-lt"/>
              </a:rPr>
              <a:t>Second, if we reconstruct the original two characteristics (position of a blue dot) from the new one (position of a red dot), the reconstruction error will be given by the length of the connecting red line. Observe how the length of these red lines changes while the line rotates; can you see when the total length reaches minimum?</a:t>
            </a:r>
            <a:endParaRPr lang="en-US" sz="1600" b="1" i="0" dirty="0" smtClean="0">
              <a:solidFill>
                <a:srgbClr val="242729"/>
              </a:solidFill>
              <a:effectLst/>
              <a:latin typeface="+mj-lt"/>
            </a:endParaRPr>
          </a:p>
        </p:txBody>
      </p:sp>
      <p:cxnSp>
        <p:nvCxnSpPr>
          <p:cNvPr id="15" name="Straight Arrow Connector 14"/>
          <p:cNvCxnSpPr>
            <a:endCxn id="14" idx="1"/>
          </p:cNvCxnSpPr>
          <p:nvPr/>
        </p:nvCxnSpPr>
        <p:spPr>
          <a:xfrm>
            <a:off x="1882611" y="2476349"/>
            <a:ext cx="288032" cy="86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579" name="Picture 3" descr="https://i.stack.imgur.com/Q7HIP.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4725144"/>
            <a:ext cx="3423420" cy="1369368"/>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descr="Image result for icon for b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711" y="3068960"/>
            <a:ext cx="1374900" cy="1374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23312" y="4766897"/>
            <a:ext cx="3485043" cy="1323439"/>
          </a:xfrm>
          <a:prstGeom prst="rect">
            <a:avLst/>
          </a:prstGeom>
        </p:spPr>
        <p:txBody>
          <a:bodyPr wrap="square">
            <a:spAutoFit/>
          </a:bodyPr>
          <a:lstStyle/>
          <a:p>
            <a:r>
              <a:rPr lang="en-US" sz="1600" dirty="0">
                <a:latin typeface="+mj-lt"/>
              </a:rPr>
              <a:t>If you stare at this animation for some time, you will notice that "the maximum variance" and "the minimum error" are reached at the same time, namely when the line points to the magenta ticks</a:t>
            </a:r>
          </a:p>
        </p:txBody>
      </p:sp>
      <p:sp>
        <p:nvSpPr>
          <p:cNvPr id="5" name="Rectangle 4"/>
          <p:cNvSpPr/>
          <p:nvPr/>
        </p:nvSpPr>
        <p:spPr>
          <a:xfrm>
            <a:off x="399966" y="5197783"/>
            <a:ext cx="3541354" cy="461665"/>
          </a:xfrm>
          <a:prstGeom prst="rect">
            <a:avLst/>
          </a:prstGeom>
        </p:spPr>
        <p:txBody>
          <a:bodyPr wrap="none">
            <a:spAutoFit/>
          </a:bodyPr>
          <a:lstStyle/>
          <a:p>
            <a:r>
              <a:rPr lang="en-US" dirty="0"/>
              <a:t>"first principal component"</a:t>
            </a:r>
          </a:p>
        </p:txBody>
      </p: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6750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ppt_x"/>
                                          </p:val>
                                        </p:tav>
                                        <p:tav tm="100000">
                                          <p:val>
                                            <p:strVal val="#ppt_x"/>
                                          </p:val>
                                        </p:tav>
                                      </p:tavLst>
                                    </p:anim>
                                    <p:anim calcmode="lin" valueType="num">
                                      <p:cBhvr additive="base">
                                        <p:cTn id="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gtEl>
                                        <p:attrNameLst>
                                          <p:attrName>style.visibility</p:attrName>
                                        </p:attrNameLst>
                                      </p:cBhvr>
                                      <p:to>
                                        <p:strVal val="visible"/>
                                      </p:to>
                                    </p:set>
                                    <p:anim calcmode="lin" valueType="num">
                                      <p:cBhvr additive="base">
                                        <p:cTn id="19" dur="500" fill="hold"/>
                                        <p:tgtEl>
                                          <p:spTgt spid="24579"/>
                                        </p:tgtEl>
                                        <p:attrNameLst>
                                          <p:attrName>ppt_x</p:attrName>
                                        </p:attrNameLst>
                                      </p:cBhvr>
                                      <p:tavLst>
                                        <p:tav tm="0">
                                          <p:val>
                                            <p:strVal val="#ppt_x"/>
                                          </p:val>
                                        </p:tav>
                                        <p:tav tm="100000">
                                          <p:val>
                                            <p:strVal val="#ppt_x"/>
                                          </p:val>
                                        </p:tav>
                                      </p:tavLst>
                                    </p:anim>
                                    <p:anim calcmode="lin" valueType="num">
                                      <p:cBhvr additive="base">
                                        <p:cTn id="20"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 calcmode="lin" valueType="num">
                                      <p:cBhvr additive="base">
                                        <p:cTn id="3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5602"/>
                                        </p:tgtEl>
                                        <p:attrNameLst>
                                          <p:attrName>style.visibility</p:attrName>
                                        </p:attrNameLst>
                                      </p:cBhvr>
                                      <p:to>
                                        <p:strVal val="visible"/>
                                      </p:to>
                                    </p:set>
                                    <p:animEffect transition="in" filter="fade">
                                      <p:cBhvr>
                                        <p:cTn id="37" dur="1000"/>
                                        <p:tgtEl>
                                          <p:spTgt spid="25602"/>
                                        </p:tgtEl>
                                      </p:cBhvr>
                                    </p:animEffect>
                                    <p:anim calcmode="lin" valueType="num">
                                      <p:cBhvr>
                                        <p:cTn id="38" dur="1000" fill="hold"/>
                                        <p:tgtEl>
                                          <p:spTgt spid="25602"/>
                                        </p:tgtEl>
                                        <p:attrNameLst>
                                          <p:attrName>ppt_x</p:attrName>
                                        </p:attrNameLst>
                                      </p:cBhvr>
                                      <p:tavLst>
                                        <p:tav tm="0">
                                          <p:val>
                                            <p:strVal val="#ppt_x"/>
                                          </p:val>
                                        </p:tav>
                                        <p:tav tm="100000">
                                          <p:val>
                                            <p:strVal val="#ppt_x"/>
                                          </p:val>
                                        </p:tav>
                                      </p:tavLst>
                                    </p:anim>
                                    <p:anim calcmode="lin" valueType="num">
                                      <p:cBhvr>
                                        <p:cTn id="39"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4">
                                            <p:txEl>
                                              <p:pRg st="1" end="1"/>
                                            </p:txEl>
                                          </p:spTgt>
                                        </p:tgtEl>
                                        <p:attrNameLst>
                                          <p:attrName>style.visibility</p:attrName>
                                        </p:attrNameLst>
                                      </p:cBhvr>
                                      <p:to>
                                        <p:strVal val="visible"/>
                                      </p:to>
                                    </p:set>
                                    <p:anim calcmode="lin" valueType="num">
                                      <p:cBhvr additive="base">
                                        <p:cTn id="4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xEl>
                                              <p:pRg st="2" end="2"/>
                                            </p:txEl>
                                          </p:spTgt>
                                        </p:tgtEl>
                                        <p:attrNameLst>
                                          <p:attrName>style.visibility</p:attrName>
                                        </p:attrNameLst>
                                      </p:cBhvr>
                                      <p:to>
                                        <p:strVal val="visible"/>
                                      </p:to>
                                    </p:set>
                                    <p:anim calcmode="lin" valueType="num">
                                      <p:cBhvr additive="base">
                                        <p:cTn id="50"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9184" y="1896770"/>
            <a:ext cx="6750496" cy="584775"/>
          </a:xfrm>
          <a:prstGeom prst="rect">
            <a:avLst/>
          </a:prstGeom>
        </p:spPr>
        <p:txBody>
          <a:bodyPr wrap="square">
            <a:spAutoFit/>
          </a:bodyPr>
          <a:lstStyle/>
          <a:p>
            <a:pPr algn="just"/>
            <a:r>
              <a:rPr lang="en-US" sz="1600" b="1" dirty="0">
                <a:solidFill>
                  <a:srgbClr val="242729"/>
                </a:solidFill>
                <a:latin typeface="+mj-lt"/>
              </a:rPr>
              <a:t>Very nice, papa! I think I can see why the two goals yield the same result: it is essentially because of the Pythagoras theorem, isn't it? </a:t>
            </a:r>
            <a:endParaRPr lang="en-US" sz="1600" dirty="0">
              <a:latin typeface="+mj-lt"/>
            </a:endParaRPr>
          </a:p>
        </p:txBody>
      </p:sp>
      <p:cxnSp>
        <p:nvCxnSpPr>
          <p:cNvPr id="9" name="Straight Arrow Connector 8"/>
          <p:cNvCxnSpPr>
            <a:endCxn id="7" idx="1"/>
          </p:cNvCxnSpPr>
          <p:nvPr/>
        </p:nvCxnSpPr>
        <p:spPr>
          <a:xfrm flipV="1">
            <a:off x="1771152" y="2189158"/>
            <a:ext cx="288032" cy="12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20" name="Picture 8" descr="Image result for h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89834" y="3068960"/>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092736" y="3094031"/>
            <a:ext cx="6750496" cy="2893100"/>
          </a:xfrm>
          <a:prstGeom prst="rect">
            <a:avLst/>
          </a:prstGeom>
        </p:spPr>
        <p:txBody>
          <a:bodyPr wrap="square">
            <a:spAutoFit/>
          </a:bodyPr>
          <a:lstStyle/>
          <a:p>
            <a:pPr marL="285750" indent="-285750" algn="just">
              <a:buFont typeface="Arial" panose="020B0604020202020204" pitchFamily="34" charset="0"/>
              <a:buChar char="•"/>
            </a:pPr>
            <a:r>
              <a:rPr lang="en-US" sz="1400" b="1" dirty="0">
                <a:solidFill>
                  <a:srgbClr val="242729"/>
                </a:solidFill>
                <a:latin typeface="+mj-lt"/>
              </a:rPr>
              <a:t>Mathematically, the spread of the red dots is measured as the average squared distance from the center of the wine cloud to each red </a:t>
            </a:r>
            <a:r>
              <a:rPr lang="en-US" sz="1400" b="1" dirty="0" smtClean="0">
                <a:solidFill>
                  <a:srgbClr val="242729"/>
                </a:solidFill>
                <a:latin typeface="+mj-lt"/>
              </a:rPr>
              <a:t>dot - as </a:t>
            </a:r>
            <a:r>
              <a:rPr lang="en-US" sz="1400" b="1" dirty="0">
                <a:solidFill>
                  <a:srgbClr val="242729"/>
                </a:solidFill>
                <a:latin typeface="+mj-lt"/>
              </a:rPr>
              <a:t>you know, it is called the variance. </a:t>
            </a:r>
            <a:endParaRPr lang="en-US" sz="1400" b="1" dirty="0" smtClean="0">
              <a:solidFill>
                <a:srgbClr val="242729"/>
              </a:solidFill>
              <a:latin typeface="+mj-lt"/>
            </a:endParaRPr>
          </a:p>
          <a:p>
            <a:pPr marL="285750" indent="-285750" algn="just">
              <a:buFont typeface="Arial" panose="020B0604020202020204" pitchFamily="34" charset="0"/>
              <a:buChar char="•"/>
            </a:pPr>
            <a:r>
              <a:rPr lang="en-US" sz="1400" b="1" dirty="0" smtClean="0">
                <a:solidFill>
                  <a:srgbClr val="242729"/>
                </a:solidFill>
                <a:latin typeface="+mj-lt"/>
              </a:rPr>
              <a:t>On </a:t>
            </a:r>
            <a:r>
              <a:rPr lang="en-US" sz="1400" b="1" dirty="0">
                <a:solidFill>
                  <a:srgbClr val="242729"/>
                </a:solidFill>
                <a:latin typeface="+mj-lt"/>
              </a:rPr>
              <a:t>the other hand, the total reconstruction error is measured as the average squared length of the corresponding red lines. But as the angle between red lines and the black line is always 90∘, the sum of these two quantities is equal to the average squared distance between the center of the wine cloud and each blue dot; this is precisely Pythagoras theorem. </a:t>
            </a:r>
            <a:endParaRPr lang="en-US" sz="1400" b="1" dirty="0" smtClean="0">
              <a:solidFill>
                <a:srgbClr val="242729"/>
              </a:solidFill>
              <a:latin typeface="+mj-lt"/>
            </a:endParaRPr>
          </a:p>
          <a:p>
            <a:pPr marL="285750" indent="-285750" algn="just">
              <a:buFont typeface="Arial" panose="020B0604020202020204" pitchFamily="34" charset="0"/>
              <a:buChar char="•"/>
            </a:pPr>
            <a:r>
              <a:rPr lang="en-US" sz="1400" b="1" dirty="0" smtClean="0">
                <a:solidFill>
                  <a:srgbClr val="242729"/>
                </a:solidFill>
                <a:latin typeface="+mj-lt"/>
              </a:rPr>
              <a:t>Of </a:t>
            </a:r>
            <a:r>
              <a:rPr lang="en-US" sz="1400" b="1" dirty="0">
                <a:solidFill>
                  <a:srgbClr val="242729"/>
                </a:solidFill>
                <a:latin typeface="+mj-lt"/>
              </a:rPr>
              <a:t>course this average distance does not depend on the orientation of the black line, so the higher the variance the lower the error (because their sum is constant). </a:t>
            </a:r>
          </a:p>
          <a:p>
            <a:pPr marL="285750" indent="-285750" algn="just">
              <a:buFont typeface="Arial" panose="020B0604020202020204" pitchFamily="34" charset="0"/>
              <a:buChar char="•"/>
            </a:pPr>
            <a:r>
              <a:rPr lang="en-US" sz="1400" b="1" dirty="0">
                <a:solidFill>
                  <a:srgbClr val="242729"/>
                </a:solidFill>
                <a:latin typeface="+mj-lt"/>
              </a:rPr>
              <a:t>By the way, you can imagine that the black line is a solid rod and each red line is a </a:t>
            </a:r>
            <a:r>
              <a:rPr lang="en-US" sz="1400" b="1" dirty="0" smtClean="0">
                <a:solidFill>
                  <a:srgbClr val="242729"/>
                </a:solidFill>
                <a:latin typeface="+mj-lt"/>
              </a:rPr>
              <a:t>spring.</a:t>
            </a:r>
          </a:p>
          <a:p>
            <a:pPr marL="285750" indent="-285750" algn="just">
              <a:buFont typeface="Arial" panose="020B0604020202020204" pitchFamily="34" charset="0"/>
              <a:buChar char="•"/>
            </a:pPr>
            <a:r>
              <a:rPr lang="en-US" sz="1400" b="1" dirty="0" smtClean="0">
                <a:solidFill>
                  <a:srgbClr val="242729"/>
                </a:solidFill>
                <a:latin typeface="+mj-lt"/>
              </a:rPr>
              <a:t>The </a:t>
            </a:r>
            <a:r>
              <a:rPr lang="en-US" sz="1400" b="1" dirty="0">
                <a:solidFill>
                  <a:srgbClr val="242729"/>
                </a:solidFill>
                <a:latin typeface="+mj-lt"/>
              </a:rPr>
              <a:t>energy of the spring is proportional to its squared length (this is known in physics as the Hooke's law), so the rod will orient itself such as to minimize the sum of these squared distances. </a:t>
            </a:r>
            <a:endParaRPr lang="en-US" sz="1400" b="1" i="0" dirty="0" smtClean="0">
              <a:solidFill>
                <a:srgbClr val="242729"/>
              </a:solidFill>
              <a:effectLst/>
              <a:latin typeface="+mj-lt"/>
            </a:endParaRPr>
          </a:p>
        </p:txBody>
      </p:sp>
      <p:cxnSp>
        <p:nvCxnSpPr>
          <p:cNvPr id="15" name="Straight Arrow Connector 14"/>
          <p:cNvCxnSpPr>
            <a:endCxn id="14" idx="1"/>
          </p:cNvCxnSpPr>
          <p:nvPr/>
        </p:nvCxnSpPr>
        <p:spPr>
          <a:xfrm>
            <a:off x="1804704" y="3509531"/>
            <a:ext cx="288032" cy="103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626" name="Picture 2" descr="Image result for daught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154" y="2047011"/>
            <a:ext cx="887501" cy="887501"/>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PCA animation: pendulum"/>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0" y="4540581"/>
            <a:ext cx="2163716" cy="172940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68735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 calcmode="lin" valueType="num">
                                      <p:cBhvr additive="base">
                                        <p:cTn id="25" dur="500" fill="hold"/>
                                        <p:tgtEl>
                                          <p:spTgt spid="38920"/>
                                        </p:tgtEl>
                                        <p:attrNameLst>
                                          <p:attrName>ppt_x</p:attrName>
                                        </p:attrNameLst>
                                      </p:cBhvr>
                                      <p:tavLst>
                                        <p:tav tm="0">
                                          <p:val>
                                            <p:strVal val="#ppt_x"/>
                                          </p:val>
                                        </p:tav>
                                        <p:tav tm="100000">
                                          <p:val>
                                            <p:strVal val="#ppt_x"/>
                                          </p:val>
                                        </p:tav>
                                      </p:tavLst>
                                    </p:anim>
                                    <p:anim calcmode="lin" valueType="num">
                                      <p:cBhvr additive="base">
                                        <p:cTn id="26"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28"/>
                                        </p:tgtEl>
                                        <p:attrNameLst>
                                          <p:attrName>style.visibility</p:attrName>
                                        </p:attrNameLst>
                                      </p:cBhvr>
                                      <p:to>
                                        <p:strVal val="visible"/>
                                      </p:to>
                                    </p:set>
                                    <p:anim calcmode="lin" valueType="num">
                                      <p:cBhvr additive="base">
                                        <p:cTn id="43" dur="500" fill="hold"/>
                                        <p:tgtEl>
                                          <p:spTgt spid="26628"/>
                                        </p:tgtEl>
                                        <p:attrNameLst>
                                          <p:attrName>ppt_x</p:attrName>
                                        </p:attrNameLst>
                                      </p:cBhvr>
                                      <p:tavLst>
                                        <p:tav tm="0">
                                          <p:val>
                                            <p:strVal val="#ppt_x"/>
                                          </p:val>
                                        </p:tav>
                                        <p:tav tm="100000">
                                          <p:val>
                                            <p:strVal val="#ppt_x"/>
                                          </p:val>
                                        </p:tav>
                                      </p:tavLst>
                                    </p:anim>
                                    <p:anim calcmode="lin" valueType="num">
                                      <p:cBhvr additive="base">
                                        <p:cTn id="4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additive="base">
                                        <p:cTn id="4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anim calcmode="lin" valueType="num">
                                      <p:cBhvr additive="base">
                                        <p:cTn id="55"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xEl>
                                              <p:pRg st="2" end="2"/>
                                            </p:txEl>
                                          </p:spTgt>
                                        </p:tgtEl>
                                        <p:attrNameLst>
                                          <p:attrName>style.visibility</p:attrName>
                                        </p:attrNameLst>
                                      </p:cBhvr>
                                      <p:to>
                                        <p:strVal val="visible"/>
                                      </p:to>
                                    </p:set>
                                    <p:anim calcmode="lin" valueType="num">
                                      <p:cBhvr additive="base">
                                        <p:cTn id="6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xEl>
                                              <p:pRg st="3" end="3"/>
                                            </p:txEl>
                                          </p:spTgt>
                                        </p:tgtEl>
                                        <p:attrNameLst>
                                          <p:attrName>style.visibility</p:attrName>
                                        </p:attrNameLst>
                                      </p:cBhvr>
                                      <p:to>
                                        <p:strVal val="visible"/>
                                      </p:to>
                                    </p:set>
                                    <p:anim calcmode="lin" valueType="num">
                                      <p:cBhvr additive="base">
                                        <p:cTn id="6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4">
                                            <p:txEl>
                                              <p:pRg st="4" end="4"/>
                                            </p:txEl>
                                          </p:spTgt>
                                        </p:tgtEl>
                                        <p:attrNameLst>
                                          <p:attrName>style.visibility</p:attrName>
                                        </p:attrNameLst>
                                      </p:cBhvr>
                                      <p:to>
                                        <p:strVal val="visible"/>
                                      </p:to>
                                    </p:set>
                                    <p:anim calcmode="lin" valueType="num">
                                      <p:cBhvr additive="base">
                                        <p:cTn id="7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dirty="0" smtClean="0"/>
              <a:t/>
            </a:r>
            <a:br>
              <a:rPr lang="en-US" altLang="zh-TW" dirty="0" smtClean="0"/>
            </a:br>
            <a:r>
              <a:rPr lang="en-US" altLang="zh-TW" dirty="0" smtClean="0"/>
              <a:t>PCA</a:t>
            </a:r>
            <a:endParaRPr lang="zh-TW" altLang="en-US" dirty="0" smtClean="0"/>
          </a:p>
        </p:txBody>
      </p:sp>
      <p:sp>
        <p:nvSpPr>
          <p:cNvPr id="7171" name="內容版面配置區 2"/>
          <p:cNvSpPr>
            <a:spLocks noGrp="1"/>
          </p:cNvSpPr>
          <p:nvPr>
            <p:ph idx="1"/>
          </p:nvPr>
        </p:nvSpPr>
        <p:spPr/>
        <p:txBody>
          <a:bodyPr/>
          <a:lstStyle/>
          <a:p>
            <a:r>
              <a:rPr lang="en-US" altLang="zh-TW" dirty="0" smtClean="0"/>
              <a:t>Common goal: Reduction of unlabeled data</a:t>
            </a:r>
          </a:p>
          <a:p>
            <a:pPr lvl="1"/>
            <a:r>
              <a:rPr lang="en-US" altLang="zh-TW" dirty="0" smtClean="0"/>
              <a:t>PCA: dimensionality reduction</a:t>
            </a:r>
          </a:p>
          <a:p>
            <a:pPr lvl="2"/>
            <a:r>
              <a:rPr lang="en-US" altLang="zh-TW" dirty="0" smtClean="0"/>
              <a:t>Objective function: Variance ↑</a:t>
            </a:r>
          </a:p>
          <a:p>
            <a:endParaRPr lang="zh-TW" altLang="en-US" dirty="0" smtClean="0"/>
          </a:p>
        </p:txBody>
      </p:sp>
      <p:graphicFrame>
        <p:nvGraphicFramePr>
          <p:cNvPr id="7172" name="物件 4"/>
          <p:cNvGraphicFramePr>
            <a:graphicFrameLocks noChangeAspect="1"/>
          </p:cNvGraphicFramePr>
          <p:nvPr/>
        </p:nvGraphicFramePr>
        <p:xfrm>
          <a:off x="1116013" y="4652963"/>
          <a:ext cx="2016125" cy="1008062"/>
        </p:xfrm>
        <a:graphic>
          <a:graphicData uri="http://schemas.openxmlformats.org/presentationml/2006/ole">
            <mc:AlternateContent xmlns:mc="http://schemas.openxmlformats.org/markup-compatibility/2006">
              <mc:Choice xmlns:v="urn:schemas-microsoft-com:vml" Requires="v">
                <p:oleObj spid="_x0000_s7204" name="方程式" r:id="rId3" imgW="1422400" imgH="711200" progId="Equation.3">
                  <p:embed/>
                </p:oleObj>
              </mc:Choice>
              <mc:Fallback>
                <p:oleObj name="方程式" r:id="rId3" imgW="1422400" imgH="711200" progId="Equation.3">
                  <p:embed/>
                  <p:pic>
                    <p:nvPicPr>
                      <p:cNvPr id="0" name="物件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652963"/>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47333891-D5E7-4C7B-BF1D-E855E53CB5A8}" type="slidenum">
              <a:rPr lang="en-US" smtClean="0"/>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en-US" altLang="zh-TW" smtClean="0"/>
              <a:t>Examples of PCA Projections</a:t>
            </a:r>
            <a:endParaRPr lang="zh-TW" altLang="en-US" smtClean="0"/>
          </a:p>
        </p:txBody>
      </p:sp>
      <p:sp>
        <p:nvSpPr>
          <p:cNvPr id="8195" name="內容版面配置區 2"/>
          <p:cNvSpPr>
            <a:spLocks noGrp="1"/>
          </p:cNvSpPr>
          <p:nvPr>
            <p:ph idx="1"/>
          </p:nvPr>
        </p:nvSpPr>
        <p:spPr/>
        <p:txBody>
          <a:bodyPr/>
          <a:lstStyle/>
          <a:p>
            <a:r>
              <a:rPr lang="en-US" altLang="zh-TW" smtClean="0"/>
              <a:t>PCA projections</a:t>
            </a:r>
          </a:p>
          <a:p>
            <a:pPr lvl="1"/>
            <a:r>
              <a:rPr lang="en-US" altLang="zh-TW" smtClean="0"/>
              <a:t>2D </a:t>
            </a:r>
            <a:r>
              <a:rPr lang="en-US" altLang="zh-TW" smtClean="0">
                <a:sym typeface="Wingdings" panose="05000000000000000000" pitchFamily="2" charset="2"/>
              </a:rPr>
              <a:t> 1D</a:t>
            </a:r>
          </a:p>
          <a:p>
            <a:pPr lvl="1"/>
            <a:r>
              <a:rPr lang="en-US" altLang="zh-TW" smtClean="0">
                <a:sym typeface="Wingdings" panose="05000000000000000000" pitchFamily="2" charset="2"/>
              </a:rPr>
              <a:t>3D  2D</a:t>
            </a:r>
            <a:endParaRPr lang="zh-TW" altLang="en-US" smtClean="0"/>
          </a:p>
        </p:txBody>
      </p: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47333891-D5E7-4C7B-BF1D-E855E53CB5A8}" type="slidenum">
              <a:rPr lang="en-US" smtClean="0"/>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nSpc>
                <a:spcPct val="90000"/>
              </a:lnSpc>
            </a:pPr>
            <a:r>
              <a:rPr lang="en-US" altLang="zh-TW" smtClean="0"/>
              <a:t>Problem Definition</a:t>
            </a:r>
          </a:p>
        </p:txBody>
      </p:sp>
      <p:sp>
        <p:nvSpPr>
          <p:cNvPr id="9219" name="Rectangle 3">
            <a:hlinkClick r:id="" action="ppaction://hlinkshowjump?jump=lastslide"/>
          </p:cNvPr>
          <p:cNvSpPr>
            <a:spLocks noGrp="1" noChangeArrowheads="1"/>
          </p:cNvSpPr>
          <p:nvPr>
            <p:ph sz="half" idx="1"/>
          </p:nvPr>
        </p:nvSpPr>
        <p:spPr/>
        <p:txBody>
          <a:bodyPr/>
          <a:lstStyle/>
          <a:p>
            <a:pPr marL="0" indent="0">
              <a:lnSpc>
                <a:spcPct val="95000"/>
              </a:lnSpc>
            </a:pPr>
            <a:r>
              <a:rPr lang="en-US" altLang="zh-TW" smtClean="0"/>
              <a:t>Input</a:t>
            </a:r>
          </a:p>
          <a:p>
            <a:pPr lvl="1">
              <a:lnSpc>
                <a:spcPct val="90000"/>
              </a:lnSpc>
            </a:pPr>
            <a:r>
              <a:rPr lang="en-US" altLang="zh-TW" smtClean="0"/>
              <a:t>A dataset X of n d-dim points which are </a:t>
            </a:r>
            <a:r>
              <a:rPr lang="en-US" altLang="zh-TW" smtClean="0">
                <a:solidFill>
                  <a:srgbClr val="FF0000"/>
                </a:solidFill>
              </a:rPr>
              <a:t>zero justified</a:t>
            </a:r>
            <a:r>
              <a:rPr lang="en-US" altLang="zh-TW" smtClean="0"/>
              <a:t>:</a:t>
            </a:r>
          </a:p>
          <a:p>
            <a:pPr lvl="1">
              <a:lnSpc>
                <a:spcPct val="90000"/>
              </a:lnSpc>
            </a:pPr>
            <a:endParaRPr lang="en-US" altLang="zh-TW" smtClean="0"/>
          </a:p>
          <a:p>
            <a:pPr lvl="1">
              <a:lnSpc>
                <a:spcPct val="90000"/>
              </a:lnSpc>
              <a:buFont typeface="Monotype Sorts" pitchFamily="2" charset="2"/>
              <a:buNone/>
            </a:pPr>
            <a:r>
              <a:rPr lang="en-US" altLang="zh-TW" smtClean="0"/>
              <a:t> </a:t>
            </a:r>
          </a:p>
          <a:p>
            <a:pPr lvl="1">
              <a:lnSpc>
                <a:spcPct val="90000"/>
              </a:lnSpc>
            </a:pPr>
            <a:endParaRPr lang="en-US" altLang="zh-TW" smtClean="0"/>
          </a:p>
        </p:txBody>
      </p:sp>
      <p:sp>
        <p:nvSpPr>
          <p:cNvPr id="9220" name="內容版面配置區 1"/>
          <p:cNvSpPr>
            <a:spLocks noGrp="1"/>
          </p:cNvSpPr>
          <p:nvPr>
            <p:ph sz="half" idx="2"/>
          </p:nvPr>
        </p:nvSpPr>
        <p:spPr/>
        <p:txBody>
          <a:bodyPr/>
          <a:lstStyle/>
          <a:p>
            <a:r>
              <a:rPr lang="en-US" altLang="zh-TW" smtClean="0"/>
              <a:t>Output</a:t>
            </a:r>
          </a:p>
          <a:p>
            <a:pPr lvl="1"/>
            <a:r>
              <a:rPr lang="en-US" altLang="zh-TW" smtClean="0"/>
              <a:t>A unity vector </a:t>
            </a:r>
            <a:r>
              <a:rPr lang="en-US" altLang="zh-TW" b="1" smtClean="0"/>
              <a:t>u</a:t>
            </a:r>
            <a:r>
              <a:rPr lang="en-US" altLang="zh-TW" smtClean="0"/>
              <a:t> such that the square sum of the dataset’s projection onto </a:t>
            </a:r>
            <a:r>
              <a:rPr lang="en-US" altLang="zh-TW" b="1" smtClean="0"/>
              <a:t>u</a:t>
            </a:r>
            <a:r>
              <a:rPr lang="en-US" altLang="zh-TW" smtClean="0"/>
              <a:t> is maximized.</a:t>
            </a:r>
            <a:endParaRPr lang="zh-TW" altLang="en-US" smtClean="0"/>
          </a:p>
        </p:txBody>
      </p:sp>
      <p:sp>
        <p:nvSpPr>
          <p:cNvPr id="9222" name="投影片編號版面配置區 5"/>
          <p:cNvSpPr>
            <a:spLocks noGrp="1"/>
          </p:cNvSpPr>
          <p:nvPr>
            <p:ph type="sldNum" sz="quarter" idx="12"/>
          </p:nvPr>
        </p:nvSpPr>
        <p:spPr bwMode="auto">
          <a:xfrm>
            <a:off x="72390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defTabSz="76200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defTabSz="7620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722D0E01-DA37-4CC8-A38C-F5EC3B9E7C84}" type="slidenum">
              <a:rPr kumimoji="0" lang="en-US" altLang="zh-TW" sz="2400"/>
              <a:pPr>
                <a:spcBef>
                  <a:spcPct val="0"/>
                </a:spcBef>
                <a:buClrTx/>
                <a:buFontTx/>
                <a:buNone/>
              </a:pPr>
              <a:t>14</a:t>
            </a:fld>
            <a:endParaRPr kumimoji="0" lang="en-US" altLang="zh-TW" sz="2400"/>
          </a:p>
        </p:txBody>
      </p:sp>
      <p:pic>
        <p:nvPicPr>
          <p:cNvPr id="9223" name="Picture 4" descr="http://mirlab.org/jang/books/dcpr/example/output/pca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3908425"/>
            <a:ext cx="30083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24" name="物件 1"/>
          <p:cNvGraphicFramePr>
            <a:graphicFrameLocks noChangeAspect="1"/>
          </p:cNvGraphicFramePr>
          <p:nvPr/>
        </p:nvGraphicFramePr>
        <p:xfrm>
          <a:off x="1282700" y="3573463"/>
          <a:ext cx="2928938" cy="1162050"/>
        </p:xfrm>
        <a:graphic>
          <a:graphicData uri="http://schemas.openxmlformats.org/presentationml/2006/ole">
            <mc:AlternateContent xmlns:mc="http://schemas.openxmlformats.org/markup-compatibility/2006">
              <mc:Choice xmlns:v="urn:schemas-microsoft-com:vml" Requires="v">
                <p:oleObj spid="_x0000_s9257" name="方程式" r:id="rId5" imgW="1663560" imgH="660240" progId="Equation.3">
                  <p:embed/>
                </p:oleObj>
              </mc:Choice>
              <mc:Fallback>
                <p:oleObj name="方程式" r:id="rId5" imgW="1663560" imgH="660240" progId="Equation.3">
                  <p:embed/>
                  <p:pic>
                    <p:nvPicPr>
                      <p:cNvPr id="0" name="物件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3573463"/>
                        <a:ext cx="2928938" cy="1162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圓角矩形圖說文字 9"/>
          <p:cNvSpPr/>
          <p:nvPr/>
        </p:nvSpPr>
        <p:spPr>
          <a:xfrm>
            <a:off x="7883525" y="836613"/>
            <a:ext cx="649288" cy="360362"/>
          </a:xfrm>
          <a:prstGeom prst="wedgeRoundRectCallout">
            <a:avLst>
              <a:gd name="adj1" fmla="val -14060"/>
              <a:gd name="adj2" fmla="val -2220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sz="1200"/>
              <a:t>Quiz</a:t>
            </a:r>
            <a:r>
              <a:rPr lang="en-US" altLang="zh-TW" sz="1200">
                <a:sym typeface="Wingdings" panose="05000000000000000000" pitchFamily="2" charset="2"/>
              </a:rPr>
              <a:t>!</a:t>
            </a:r>
            <a:endParaRPr lang="zh-TW" altLang="en-US" sz="1200"/>
          </a:p>
        </p:txBody>
      </p: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nSpc>
                <a:spcPct val="90000"/>
              </a:lnSpc>
            </a:pPr>
            <a:r>
              <a:rPr lang="en-US" altLang="zh-TW" smtClean="0"/>
              <a:t>Projection</a:t>
            </a:r>
          </a:p>
        </p:txBody>
      </p:sp>
      <p:sp>
        <p:nvSpPr>
          <p:cNvPr id="11267" name="Rectangle 3">
            <a:hlinkClick r:id="" action="ppaction://hlinkshowjump?jump=lastslide"/>
          </p:cNvPr>
          <p:cNvSpPr>
            <a:spLocks noGrp="1" noChangeArrowheads="1"/>
          </p:cNvSpPr>
          <p:nvPr>
            <p:ph sz="half" idx="1"/>
          </p:nvPr>
        </p:nvSpPr>
        <p:spPr/>
        <p:txBody>
          <a:bodyPr/>
          <a:lstStyle/>
          <a:p>
            <a:pPr marL="0" indent="0">
              <a:lnSpc>
                <a:spcPct val="95000"/>
              </a:lnSpc>
            </a:pPr>
            <a:r>
              <a:rPr lang="en-US" altLang="zh-TW" smtClean="0"/>
              <a:t>Angle between vectors </a:t>
            </a:r>
          </a:p>
        </p:txBody>
      </p:sp>
      <p:sp>
        <p:nvSpPr>
          <p:cNvPr id="11268" name="內容版面配置區 1"/>
          <p:cNvSpPr>
            <a:spLocks noGrp="1"/>
          </p:cNvSpPr>
          <p:nvPr>
            <p:ph sz="half" idx="2"/>
          </p:nvPr>
        </p:nvSpPr>
        <p:spPr/>
        <p:txBody>
          <a:bodyPr/>
          <a:lstStyle/>
          <a:p>
            <a:r>
              <a:rPr lang="en-US" altLang="zh-TW" smtClean="0"/>
              <a:t>Projection of </a:t>
            </a:r>
            <a:r>
              <a:rPr lang="en-US" altLang="zh-TW" b="1" smtClean="0"/>
              <a:t>x</a:t>
            </a:r>
            <a:r>
              <a:rPr lang="en-US" altLang="zh-TW" smtClean="0"/>
              <a:t> onto </a:t>
            </a:r>
            <a:r>
              <a:rPr lang="en-US" altLang="zh-TW" b="1" smtClean="0"/>
              <a:t>u</a:t>
            </a:r>
          </a:p>
        </p:txBody>
      </p:sp>
      <p:sp>
        <p:nvSpPr>
          <p:cNvPr id="11270" name="投影片編號版面配置區 5"/>
          <p:cNvSpPr>
            <a:spLocks noGrp="1"/>
          </p:cNvSpPr>
          <p:nvPr>
            <p:ph type="sldNum" sz="quarter" idx="12"/>
          </p:nvPr>
        </p:nvSpPr>
        <p:spPr bwMode="auto">
          <a:xfrm>
            <a:off x="72390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defTabSz="76200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defTabSz="7620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C68933A9-01BE-4CE6-9D27-98F0F724C111}" type="slidenum">
              <a:rPr kumimoji="0" lang="en-US" altLang="zh-TW" sz="2400"/>
              <a:pPr>
                <a:spcBef>
                  <a:spcPct val="0"/>
                </a:spcBef>
                <a:buClrTx/>
                <a:buFontTx/>
                <a:buNone/>
              </a:pPr>
              <a:t>15</a:t>
            </a:fld>
            <a:endParaRPr kumimoji="0" lang="en-US" altLang="zh-TW" sz="2400"/>
          </a:p>
        </p:txBody>
      </p:sp>
      <p:graphicFrame>
        <p:nvGraphicFramePr>
          <p:cNvPr id="11271" name="物件 1"/>
          <p:cNvGraphicFramePr>
            <a:graphicFrameLocks noChangeAspect="1"/>
          </p:cNvGraphicFramePr>
          <p:nvPr/>
        </p:nvGraphicFramePr>
        <p:xfrm>
          <a:off x="1042988" y="2492375"/>
          <a:ext cx="1901825" cy="1050925"/>
        </p:xfrm>
        <a:graphic>
          <a:graphicData uri="http://schemas.openxmlformats.org/presentationml/2006/ole">
            <mc:AlternateContent xmlns:mc="http://schemas.openxmlformats.org/markup-compatibility/2006">
              <mc:Choice xmlns:v="urn:schemas-microsoft-com:vml" Requires="v">
                <p:oleObj spid="_x0000_s11434" name="方程式" r:id="rId4" imgW="850531" imgH="469696" progId="Equation.3">
                  <p:embed/>
                </p:oleObj>
              </mc:Choice>
              <mc:Fallback>
                <p:oleObj name="方程式" r:id="rId4" imgW="850531" imgH="469696" progId="Equation.3">
                  <p:embed/>
                  <p:pic>
                    <p:nvPicPr>
                      <p:cNvPr id="0" name="物件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492375"/>
                        <a:ext cx="1901825" cy="1050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物件 1"/>
          <p:cNvGraphicFramePr>
            <a:graphicFrameLocks noChangeAspect="1"/>
          </p:cNvGraphicFramePr>
          <p:nvPr/>
        </p:nvGraphicFramePr>
        <p:xfrm>
          <a:off x="4619625" y="2449513"/>
          <a:ext cx="4114800" cy="1050925"/>
        </p:xfrm>
        <a:graphic>
          <a:graphicData uri="http://schemas.openxmlformats.org/presentationml/2006/ole">
            <mc:AlternateContent xmlns:mc="http://schemas.openxmlformats.org/markup-compatibility/2006">
              <mc:Choice xmlns:v="urn:schemas-microsoft-com:vml" Requires="v">
                <p:oleObj spid="_x0000_s11435" name="方程式" r:id="rId6" imgW="1841500" imgH="469900" progId="Equation.3">
                  <p:embed/>
                </p:oleObj>
              </mc:Choice>
              <mc:Fallback>
                <p:oleObj name="方程式" r:id="rId6" imgW="1841500" imgH="469900" progId="Equation.3">
                  <p:embed/>
                  <p:pic>
                    <p:nvPicPr>
                      <p:cNvPr id="0" name="物件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625" y="2449513"/>
                        <a:ext cx="4114800" cy="1050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圓角矩形圖說文字 11"/>
          <p:cNvSpPr/>
          <p:nvPr/>
        </p:nvSpPr>
        <p:spPr>
          <a:xfrm>
            <a:off x="179388" y="3141663"/>
            <a:ext cx="649287" cy="360362"/>
          </a:xfrm>
          <a:prstGeom prst="wedgeRoundRectCallout">
            <a:avLst>
              <a:gd name="adj1" fmla="val 73245"/>
              <a:gd name="adj2" fmla="val -430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sz="1200"/>
              <a:t>Quiz</a:t>
            </a:r>
            <a:r>
              <a:rPr lang="en-US" altLang="zh-TW" sz="1200">
                <a:sym typeface="Wingdings" panose="05000000000000000000" pitchFamily="2" charset="2"/>
              </a:rPr>
              <a:t>!</a:t>
            </a:r>
            <a:endParaRPr lang="zh-TW" altLang="en-US" sz="1200"/>
          </a:p>
        </p:txBody>
      </p:sp>
      <p:sp>
        <p:nvSpPr>
          <p:cNvPr id="13" name="圓角矩形圖說文字 12"/>
          <p:cNvSpPr/>
          <p:nvPr/>
        </p:nvSpPr>
        <p:spPr>
          <a:xfrm>
            <a:off x="6072188" y="3925888"/>
            <a:ext cx="2873375" cy="511175"/>
          </a:xfrm>
          <a:prstGeom prst="wedgeRoundRectCallout">
            <a:avLst>
              <a:gd name="adj1" fmla="val 495"/>
              <a:gd name="adj2" fmla="val -11512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sz="1200"/>
              <a:t>Extension: What is the projection of </a:t>
            </a:r>
            <a:r>
              <a:rPr lang="en-US" altLang="zh-TW" sz="1200" b="1"/>
              <a:t>x</a:t>
            </a:r>
            <a:r>
              <a:rPr lang="en-US" altLang="zh-TW" sz="1200"/>
              <a:t> onto</a:t>
            </a:r>
          </a:p>
          <a:p>
            <a:pPr algn="ctr"/>
            <a:r>
              <a:rPr lang="en-US" altLang="zh-TW" sz="1200"/>
              <a:t>the subspace spanned by </a:t>
            </a:r>
            <a:r>
              <a:rPr lang="en-US" altLang="zh-TW" sz="1200" b="1"/>
              <a:t>u</a:t>
            </a:r>
            <a:r>
              <a:rPr lang="en-US" altLang="zh-TW" sz="1200" baseline="-25000"/>
              <a:t>1</a:t>
            </a:r>
            <a:r>
              <a:rPr lang="en-US" altLang="zh-TW" sz="1200"/>
              <a:t>, </a:t>
            </a:r>
            <a:r>
              <a:rPr lang="en-US" altLang="zh-TW" sz="1200" b="1"/>
              <a:t>u</a:t>
            </a:r>
            <a:r>
              <a:rPr lang="en-US" altLang="zh-TW" sz="1200" baseline="-25000"/>
              <a:t>2</a:t>
            </a:r>
            <a:r>
              <a:rPr lang="en-US" altLang="zh-TW" sz="1200"/>
              <a:t>, …, </a:t>
            </a:r>
            <a:r>
              <a:rPr lang="en-US" altLang="zh-TW" sz="1200" b="1"/>
              <a:t>u</a:t>
            </a:r>
            <a:r>
              <a:rPr lang="en-US" altLang="zh-TW" sz="1200" baseline="-25000"/>
              <a:t>m</a:t>
            </a:r>
            <a:r>
              <a:rPr lang="en-US" altLang="zh-TW" sz="1200"/>
              <a:t>?</a:t>
            </a:r>
            <a:endParaRPr lang="zh-TW" altLang="en-US" sz="1200"/>
          </a:p>
        </p:txBody>
      </p:sp>
      <p:pic>
        <p:nvPicPr>
          <p:cNvPr id="11275" name="Picture 14" descr="http://emweb.unl.edu/Math/mathweb/vectors/Image54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688" y="4156075"/>
            <a:ext cx="28575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6" name="物件 1"/>
          <p:cNvGraphicFramePr>
            <a:graphicFrameLocks noChangeAspect="1"/>
          </p:cNvGraphicFramePr>
          <p:nvPr/>
        </p:nvGraphicFramePr>
        <p:xfrm>
          <a:off x="2965450" y="4475163"/>
          <a:ext cx="230188" cy="252412"/>
        </p:xfrm>
        <a:graphic>
          <a:graphicData uri="http://schemas.openxmlformats.org/presentationml/2006/ole">
            <mc:AlternateContent xmlns:mc="http://schemas.openxmlformats.org/markup-compatibility/2006">
              <mc:Choice xmlns:v="urn:schemas-microsoft-com:vml" Requires="v">
                <p:oleObj spid="_x0000_s11436" name="方程式" r:id="rId9" imgW="126720" imgH="139680" progId="Equation.3">
                  <p:embed/>
                </p:oleObj>
              </mc:Choice>
              <mc:Fallback>
                <p:oleObj name="方程式" r:id="rId9" imgW="126720" imgH="139680" progId="Equation.3">
                  <p:embed/>
                  <p:pic>
                    <p:nvPicPr>
                      <p:cNvPr id="0" name="物件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5450" y="4475163"/>
                        <a:ext cx="230188" cy="25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7" name="物件 1"/>
          <p:cNvGraphicFramePr>
            <a:graphicFrameLocks noChangeAspect="1"/>
          </p:cNvGraphicFramePr>
          <p:nvPr/>
        </p:nvGraphicFramePr>
        <p:xfrm>
          <a:off x="1165225" y="4619625"/>
          <a:ext cx="230188" cy="230188"/>
        </p:xfrm>
        <a:graphic>
          <a:graphicData uri="http://schemas.openxmlformats.org/presentationml/2006/ole">
            <mc:AlternateContent xmlns:mc="http://schemas.openxmlformats.org/markup-compatibility/2006">
              <mc:Choice xmlns:v="urn:schemas-microsoft-com:vml" Requires="v">
                <p:oleObj spid="_x0000_s11437" name="方程式" r:id="rId11" imgW="126720" imgH="126720" progId="Equation.3">
                  <p:embed/>
                </p:oleObj>
              </mc:Choice>
              <mc:Fallback>
                <p:oleObj name="方程式" r:id="rId11" imgW="126720" imgH="126720" progId="Equation.3">
                  <p:embed/>
                  <p:pic>
                    <p:nvPicPr>
                      <p:cNvPr id="0" name="物件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5225" y="4619625"/>
                        <a:ext cx="230188" cy="230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8" name="物件 1"/>
          <p:cNvGraphicFramePr>
            <a:graphicFrameLocks noChangeAspect="1"/>
          </p:cNvGraphicFramePr>
          <p:nvPr/>
        </p:nvGraphicFramePr>
        <p:xfrm>
          <a:off x="1466850" y="5411788"/>
          <a:ext cx="2241550" cy="393700"/>
        </p:xfrm>
        <a:graphic>
          <a:graphicData uri="http://schemas.openxmlformats.org/presentationml/2006/ole">
            <mc:AlternateContent xmlns:mc="http://schemas.openxmlformats.org/markup-compatibility/2006">
              <mc:Choice xmlns:v="urn:schemas-microsoft-com:vml" Requires="v">
                <p:oleObj spid="_x0000_s11438" name="方程式" r:id="rId13" imgW="1447560" imgH="253800" progId="Equation.3">
                  <p:embed/>
                </p:oleObj>
              </mc:Choice>
              <mc:Fallback>
                <p:oleObj name="方程式" r:id="rId13" imgW="1447560" imgH="253800" progId="Equation.3">
                  <p:embed/>
                  <p:pic>
                    <p:nvPicPr>
                      <p:cNvPr id="0" name="物件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6850" y="5411788"/>
                        <a:ext cx="2241550" cy="39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a:lnSpc>
                <a:spcPct val="90000"/>
              </a:lnSpc>
            </a:pPr>
            <a:r>
              <a:rPr lang="en-US" altLang="zh-TW" smtClean="0"/>
              <a:t>Steps for PCA</a:t>
            </a:r>
          </a:p>
        </p:txBody>
      </p:sp>
      <p:sp>
        <p:nvSpPr>
          <p:cNvPr id="23557" name="Rectangle 3">
            <a:hlinkClick r:id="" action="ppaction://hlinkshowjump?jump=lastslide"/>
          </p:cNvPr>
          <p:cNvSpPr>
            <a:spLocks noGrp="1" noChangeArrowheads="1"/>
          </p:cNvSpPr>
          <p:nvPr>
            <p:ph idx="1"/>
          </p:nvPr>
        </p:nvSpPr>
        <p:spPr>
          <a:xfrm>
            <a:off x="822960" y="1935812"/>
            <a:ext cx="7658100" cy="4457700"/>
          </a:xfrm>
        </p:spPr>
        <p:txBody>
          <a:bodyPr/>
          <a:lstStyle/>
          <a:p>
            <a:pPr marL="514350" indent="-457200">
              <a:lnSpc>
                <a:spcPct val="90000"/>
              </a:lnSpc>
              <a:buFont typeface="Times New Roman" panose="02020603050405020304" pitchFamily="18" charset="0"/>
              <a:buAutoNum type="arabicPeriod"/>
            </a:pPr>
            <a:r>
              <a:rPr lang="en-US" altLang="zh-TW" dirty="0" smtClean="0"/>
              <a:t>Find the sample mean:</a:t>
            </a:r>
          </a:p>
          <a:p>
            <a:pPr marL="514350" indent="-457200">
              <a:lnSpc>
                <a:spcPct val="90000"/>
              </a:lnSpc>
              <a:buFont typeface="Times New Roman" panose="02020603050405020304" pitchFamily="18" charset="0"/>
              <a:buAutoNum type="arabicPeriod"/>
            </a:pPr>
            <a:r>
              <a:rPr lang="en-US" altLang="zh-TW" dirty="0" smtClean="0"/>
              <a:t>Compute the covariance matrix:</a:t>
            </a:r>
          </a:p>
          <a:p>
            <a:pPr marL="514350" indent="-457200">
              <a:lnSpc>
                <a:spcPct val="90000"/>
              </a:lnSpc>
              <a:buFont typeface="Times New Roman" panose="02020603050405020304" pitchFamily="18" charset="0"/>
              <a:buAutoNum type="arabicPeriod"/>
            </a:pPr>
            <a:endParaRPr lang="en-US" altLang="zh-TW" dirty="0" smtClean="0"/>
          </a:p>
          <a:p>
            <a:pPr marL="514350" indent="-457200">
              <a:lnSpc>
                <a:spcPct val="90000"/>
              </a:lnSpc>
              <a:buFont typeface="Times New Roman" panose="02020603050405020304" pitchFamily="18" charset="0"/>
              <a:buAutoNum type="arabicPeriod"/>
            </a:pPr>
            <a:r>
              <a:rPr lang="en-US" altLang="zh-TW" dirty="0" smtClean="0"/>
              <a:t>Find the eigenvalues of C and arrange them into descending order,                        with the corresponding eigenvectors</a:t>
            </a:r>
          </a:p>
          <a:p>
            <a:pPr marL="514350" indent="-457200">
              <a:lnSpc>
                <a:spcPct val="90000"/>
              </a:lnSpc>
              <a:buFont typeface="Times New Roman" panose="02020603050405020304" pitchFamily="18" charset="0"/>
              <a:buAutoNum type="arabicPeriod"/>
            </a:pPr>
            <a:r>
              <a:rPr lang="en-US" altLang="zh-TW" dirty="0" smtClean="0"/>
              <a:t>The transformation is                  , with                                 </a:t>
            </a:r>
          </a:p>
          <a:p>
            <a:pPr lvl="1">
              <a:lnSpc>
                <a:spcPct val="90000"/>
              </a:lnSpc>
              <a:buFont typeface="Monotype Sorts" pitchFamily="2" charset="2"/>
              <a:buNone/>
            </a:pPr>
            <a:endParaRPr lang="en-US" altLang="zh-TW" dirty="0" smtClean="0"/>
          </a:p>
          <a:p>
            <a:pPr lvl="2">
              <a:lnSpc>
                <a:spcPct val="90000"/>
              </a:lnSpc>
            </a:pPr>
            <a:endParaRPr lang="en-US" altLang="zh-TW" sz="1400" dirty="0" smtClean="0"/>
          </a:p>
        </p:txBody>
      </p:sp>
      <p:sp>
        <p:nvSpPr>
          <p:cNvPr id="23555" name="投影片編號版面配置區 5"/>
          <p:cNvSpPr>
            <a:spLocks noGrp="1"/>
          </p:cNvSpPr>
          <p:nvPr>
            <p:ph type="sldNum" sz="quarter" idx="12"/>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defTabSz="76200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defTabSz="7620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663FD2CF-EC46-4546-8B85-0D4164BE5839}" type="slidenum">
              <a:rPr kumimoji="0" lang="en-US" altLang="zh-TW" sz="2400"/>
              <a:pPr>
                <a:spcBef>
                  <a:spcPct val="0"/>
                </a:spcBef>
                <a:buClrTx/>
                <a:buFontTx/>
                <a:buNone/>
              </a:pPr>
              <a:t>16</a:t>
            </a:fld>
            <a:endParaRPr kumimoji="0" lang="en-US" altLang="zh-TW" sz="2400"/>
          </a:p>
        </p:txBody>
      </p:sp>
      <p:sp>
        <p:nvSpPr>
          <p:cNvPr id="235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6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6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6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6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6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graphicFrame>
        <p:nvGraphicFramePr>
          <p:cNvPr id="23565" name="Object 10"/>
          <p:cNvGraphicFramePr>
            <a:graphicFrameLocks noChangeAspect="1"/>
          </p:cNvGraphicFramePr>
          <p:nvPr>
            <p:extLst>
              <p:ext uri="{D42A27DB-BD31-4B8C-83A1-F6EECF244321}">
                <p14:modId xmlns:p14="http://schemas.microsoft.com/office/powerpoint/2010/main" val="2533787992"/>
              </p:ext>
            </p:extLst>
          </p:nvPr>
        </p:nvGraphicFramePr>
        <p:xfrm>
          <a:off x="8172400" y="3400852"/>
          <a:ext cx="971600" cy="244172"/>
        </p:xfrm>
        <a:graphic>
          <a:graphicData uri="http://schemas.openxmlformats.org/presentationml/2006/ole">
            <mc:AlternateContent xmlns:mc="http://schemas.openxmlformats.org/markup-compatibility/2006">
              <mc:Choice xmlns:v="urn:schemas-microsoft-com:vml" Requires="v">
                <p:oleObj spid="_x0000_s23763" name="Equation" r:id="rId4" imgW="1028700" imgH="228600" progId="Equation.DSMT4">
                  <p:embed/>
                </p:oleObj>
              </mc:Choice>
              <mc:Fallback>
                <p:oleObj name="Equation" r:id="rId4" imgW="102870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3400852"/>
                        <a:ext cx="971600" cy="244172"/>
                      </a:xfrm>
                      <a:prstGeom prst="rect">
                        <a:avLst/>
                      </a:prstGeom>
                      <a:solidFill>
                        <a:srgbClr val="FFFFFF"/>
                      </a:solidFill>
                      <a:ln>
                        <a:noFill/>
                      </a:ln>
                    </p:spPr>
                  </p:pic>
                </p:oleObj>
              </mc:Fallback>
            </mc:AlternateContent>
          </a:graphicData>
        </a:graphic>
      </p:graphicFrame>
      <p:sp>
        <p:nvSpPr>
          <p:cNvPr id="2356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graphicFrame>
        <p:nvGraphicFramePr>
          <p:cNvPr id="23567" name="Object 5"/>
          <p:cNvGraphicFramePr>
            <a:graphicFrameLocks noChangeAspect="1"/>
          </p:cNvGraphicFramePr>
          <p:nvPr>
            <p:extLst>
              <p:ext uri="{D42A27DB-BD31-4B8C-83A1-F6EECF244321}">
                <p14:modId xmlns:p14="http://schemas.microsoft.com/office/powerpoint/2010/main" val="3182269047"/>
              </p:ext>
            </p:extLst>
          </p:nvPr>
        </p:nvGraphicFramePr>
        <p:xfrm>
          <a:off x="4230839" y="1916437"/>
          <a:ext cx="826339" cy="470080"/>
        </p:xfrm>
        <a:graphic>
          <a:graphicData uri="http://schemas.openxmlformats.org/presentationml/2006/ole">
            <mc:AlternateContent xmlns:mc="http://schemas.openxmlformats.org/markup-compatibility/2006">
              <mc:Choice xmlns:v="urn:schemas-microsoft-com:vml" Requires="v">
                <p:oleObj spid="_x0000_s23764" name="Equation" r:id="rId6" imgW="748975" imgH="431613" progId="Equation.DSMT4">
                  <p:embed/>
                </p:oleObj>
              </mc:Choice>
              <mc:Fallback>
                <p:oleObj name="Equation" r:id="rId6" imgW="748975" imgH="431613"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0839" y="1916437"/>
                        <a:ext cx="826339" cy="470080"/>
                      </a:xfrm>
                      <a:prstGeom prst="rect">
                        <a:avLst/>
                      </a:prstGeom>
                      <a:solidFill>
                        <a:srgbClr val="FFFFFF"/>
                      </a:solidFill>
                      <a:ln>
                        <a:noFill/>
                      </a:ln>
                    </p:spPr>
                  </p:pic>
                </p:oleObj>
              </mc:Fallback>
            </mc:AlternateContent>
          </a:graphicData>
        </a:graphic>
      </p:graphicFrame>
      <p:sp>
        <p:nvSpPr>
          <p:cNvPr id="2356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graphicFrame>
        <p:nvGraphicFramePr>
          <p:cNvPr id="23569" name="Object 7"/>
          <p:cNvGraphicFramePr>
            <a:graphicFrameLocks noChangeAspect="1"/>
          </p:cNvGraphicFramePr>
          <p:nvPr>
            <p:extLst>
              <p:ext uri="{D42A27DB-BD31-4B8C-83A1-F6EECF244321}">
                <p14:modId xmlns:p14="http://schemas.microsoft.com/office/powerpoint/2010/main" val="2006224186"/>
              </p:ext>
            </p:extLst>
          </p:nvPr>
        </p:nvGraphicFramePr>
        <p:xfrm>
          <a:off x="1835151" y="2731794"/>
          <a:ext cx="2808858" cy="552743"/>
        </p:xfrm>
        <a:graphic>
          <a:graphicData uri="http://schemas.openxmlformats.org/presentationml/2006/ole">
            <mc:AlternateContent xmlns:mc="http://schemas.openxmlformats.org/markup-compatibility/2006">
              <mc:Choice xmlns:v="urn:schemas-microsoft-com:vml" Requires="v">
                <p:oleObj spid="_x0000_s23765" name="Equation" r:id="rId8" imgW="2171700" imgH="431800" progId="Equation.DSMT4">
                  <p:embed/>
                </p:oleObj>
              </mc:Choice>
              <mc:Fallback>
                <p:oleObj name="Equation" r:id="rId8" imgW="2171700" imgH="431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1" y="2731794"/>
                        <a:ext cx="2808858" cy="552743"/>
                      </a:xfrm>
                      <a:prstGeom prst="rect">
                        <a:avLst/>
                      </a:prstGeom>
                      <a:solidFill>
                        <a:srgbClr val="FFFFFF"/>
                      </a:solidFill>
                      <a:ln>
                        <a:noFill/>
                      </a:ln>
                    </p:spPr>
                  </p:pic>
                </p:oleObj>
              </mc:Fallback>
            </mc:AlternateContent>
          </a:graphicData>
        </a:graphic>
      </p:graphicFrame>
      <p:sp>
        <p:nvSpPr>
          <p:cNvPr id="2357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graphicFrame>
        <p:nvGraphicFramePr>
          <p:cNvPr id="23571" name="Object 9"/>
          <p:cNvGraphicFramePr>
            <a:graphicFrameLocks noChangeAspect="1"/>
          </p:cNvGraphicFramePr>
          <p:nvPr>
            <p:extLst>
              <p:ext uri="{D42A27DB-BD31-4B8C-83A1-F6EECF244321}">
                <p14:modId xmlns:p14="http://schemas.microsoft.com/office/powerpoint/2010/main" val="2644297223"/>
              </p:ext>
            </p:extLst>
          </p:nvPr>
        </p:nvGraphicFramePr>
        <p:xfrm>
          <a:off x="5184775" y="3650316"/>
          <a:ext cx="1187425" cy="298923"/>
        </p:xfrm>
        <a:graphic>
          <a:graphicData uri="http://schemas.openxmlformats.org/presentationml/2006/ole">
            <mc:AlternateContent xmlns:mc="http://schemas.openxmlformats.org/markup-compatibility/2006">
              <mc:Choice xmlns:v="urn:schemas-microsoft-com:vml" Requires="v">
                <p:oleObj spid="_x0000_s23766" name="Equation" r:id="rId10" imgW="901309" imgH="228501" progId="Equation.DSMT4">
                  <p:embed/>
                </p:oleObj>
              </mc:Choice>
              <mc:Fallback>
                <p:oleObj name="Equation" r:id="rId10" imgW="901309" imgH="228501"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4775" y="3650316"/>
                        <a:ext cx="1187425" cy="298923"/>
                      </a:xfrm>
                      <a:prstGeom prst="rect">
                        <a:avLst/>
                      </a:prstGeom>
                      <a:solidFill>
                        <a:srgbClr val="FFFFFF"/>
                      </a:solidFill>
                      <a:ln>
                        <a:noFill/>
                      </a:ln>
                    </p:spPr>
                  </p:pic>
                </p:oleObj>
              </mc:Fallback>
            </mc:AlternateContent>
          </a:graphicData>
        </a:graphic>
      </p:graphicFrame>
      <p:sp>
        <p:nvSpPr>
          <p:cNvPr id="23572"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2357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graphicFrame>
        <p:nvGraphicFramePr>
          <p:cNvPr id="23574" name="Object 13"/>
          <p:cNvGraphicFramePr>
            <a:graphicFrameLocks noChangeAspect="1"/>
          </p:cNvGraphicFramePr>
          <p:nvPr/>
        </p:nvGraphicFramePr>
        <p:xfrm>
          <a:off x="2771775" y="5084763"/>
          <a:ext cx="2003425" cy="1008062"/>
        </p:xfrm>
        <a:graphic>
          <a:graphicData uri="http://schemas.openxmlformats.org/presentationml/2006/ole">
            <mc:AlternateContent xmlns:mc="http://schemas.openxmlformats.org/markup-compatibility/2006">
              <mc:Choice xmlns:v="urn:schemas-microsoft-com:vml" Requires="v">
                <p:oleObj spid="_x0000_s23767" name="Equation" r:id="rId12" imgW="1422400" imgH="711200" progId="Equation.DSMT4">
                  <p:embed/>
                </p:oleObj>
              </mc:Choice>
              <mc:Fallback>
                <p:oleObj name="Equation" r:id="rId12" imgW="1422400" imgH="7112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1775" y="5084763"/>
                        <a:ext cx="2003425" cy="1008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5"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graphicFrame>
        <p:nvGraphicFramePr>
          <p:cNvPr id="23576" name="Object 15"/>
          <p:cNvGraphicFramePr>
            <a:graphicFrameLocks noChangeAspect="1"/>
          </p:cNvGraphicFramePr>
          <p:nvPr>
            <p:extLst>
              <p:ext uri="{D42A27DB-BD31-4B8C-83A1-F6EECF244321}">
                <p14:modId xmlns:p14="http://schemas.microsoft.com/office/powerpoint/2010/main" val="4226281004"/>
              </p:ext>
            </p:extLst>
          </p:nvPr>
        </p:nvGraphicFramePr>
        <p:xfrm>
          <a:off x="3707904" y="4036522"/>
          <a:ext cx="720080" cy="314342"/>
        </p:xfrm>
        <a:graphic>
          <a:graphicData uri="http://schemas.openxmlformats.org/presentationml/2006/ole">
            <mc:AlternateContent xmlns:mc="http://schemas.openxmlformats.org/markup-compatibility/2006">
              <mc:Choice xmlns:v="urn:schemas-microsoft-com:vml" Requires="v">
                <p:oleObj spid="_x0000_s23768" name="Equation" r:id="rId14" imgW="520700" imgH="228600" progId="Equation.DSMT4">
                  <p:embed/>
                </p:oleObj>
              </mc:Choice>
              <mc:Fallback>
                <p:oleObj name="Equation" r:id="rId14" imgW="520700" imgH="22860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7904" y="4036522"/>
                        <a:ext cx="720080" cy="314342"/>
                      </a:xfrm>
                      <a:prstGeom prst="rect">
                        <a:avLst/>
                      </a:prstGeom>
                      <a:solidFill>
                        <a:srgbClr val="FFFFFF"/>
                      </a:solidFill>
                      <a:ln>
                        <a:noFill/>
                      </a:ln>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a:lnSpc>
                <a:spcPct val="90000"/>
              </a:lnSpc>
            </a:pPr>
            <a:r>
              <a:rPr lang="en-US" altLang="zh-TW" smtClean="0"/>
              <a:t>Example of PCA</a:t>
            </a:r>
          </a:p>
        </p:txBody>
      </p:sp>
      <p:sp>
        <p:nvSpPr>
          <p:cNvPr id="30725" name="Rectangle 3"/>
          <p:cNvSpPr>
            <a:spLocks noGrp="1" noChangeArrowheads="1"/>
          </p:cNvSpPr>
          <p:nvPr>
            <p:ph idx="1"/>
          </p:nvPr>
        </p:nvSpPr>
        <p:spPr>
          <a:xfrm>
            <a:off x="608012" y="1851662"/>
            <a:ext cx="8382000" cy="4457700"/>
          </a:xfrm>
        </p:spPr>
        <p:txBody>
          <a:bodyPr/>
          <a:lstStyle/>
          <a:p>
            <a:pPr marL="0" indent="0">
              <a:lnSpc>
                <a:spcPct val="95000"/>
              </a:lnSpc>
            </a:pPr>
            <a:r>
              <a:rPr lang="en-US" altLang="zh-TW" sz="2200" dirty="0" smtClean="0"/>
              <a:t>IRIS dataset projection</a:t>
            </a:r>
            <a:endParaRPr lang="en-US" altLang="zh-TW" sz="1400" dirty="0" smtClean="0"/>
          </a:p>
        </p:txBody>
      </p:sp>
      <p:sp>
        <p:nvSpPr>
          <p:cNvPr id="30723" name="投影片編號版面配置區 5"/>
          <p:cNvSpPr>
            <a:spLocks noGrp="1"/>
          </p:cNvSpPr>
          <p:nvPr>
            <p:ph type="sldNum" sz="quarter" idx="12"/>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defTabSz="76200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defTabSz="7620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92C9EDAF-8B48-4252-ADCB-DAB9B76CEFFE}" type="slidenum">
              <a:rPr kumimoji="0" lang="en-US" altLang="zh-TW" sz="2400"/>
              <a:pPr>
                <a:spcBef>
                  <a:spcPct val="0"/>
                </a:spcBef>
                <a:buClrTx/>
                <a:buFontTx/>
                <a:buNone/>
              </a:pPr>
              <a:t>17</a:t>
            </a:fld>
            <a:endParaRPr kumimoji="0" lang="en-US" altLang="zh-TW" sz="2400"/>
          </a:p>
        </p:txBody>
      </p:sp>
      <p:pic>
        <p:nvPicPr>
          <p:cNvPr id="30726" name="Picture 10" descr="http://mirlab.org/jang/books/dcpr/example/output/pcaIri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205038"/>
            <a:ext cx="54959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altLang="zh-TW" smtClean="0"/>
              <a:t>Weakness of PCA for Classification</a:t>
            </a:r>
          </a:p>
        </p:txBody>
      </p:sp>
      <p:sp>
        <p:nvSpPr>
          <p:cNvPr id="32771" name="投影片編號版面配置區 5"/>
          <p:cNvSpPr>
            <a:spLocks noGrp="1"/>
          </p:cNvSpPr>
          <p:nvPr>
            <p:ph type="sldNum" sz="quarter" idx="12"/>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defTabSz="76200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defTabSz="7620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defTabSz="7620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defTabSz="7620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fld id="{CC9FA67A-858F-4A3B-945A-0769A914E34E}" type="slidenum">
              <a:rPr kumimoji="0" lang="en-US" altLang="zh-TW" sz="2400"/>
              <a:pPr>
                <a:spcBef>
                  <a:spcPct val="0"/>
                </a:spcBef>
                <a:buClrTx/>
                <a:buFontTx/>
                <a:buNone/>
              </a:pPr>
              <a:t>18</a:t>
            </a:fld>
            <a:endParaRPr kumimoji="0" lang="en-US" altLang="zh-TW" sz="2400"/>
          </a:p>
        </p:txBody>
      </p:sp>
      <p:sp>
        <p:nvSpPr>
          <p:cNvPr id="32773" name="Line 3"/>
          <p:cNvSpPr>
            <a:spLocks noChangeShapeType="1"/>
          </p:cNvSpPr>
          <p:nvPr/>
        </p:nvSpPr>
        <p:spPr bwMode="auto">
          <a:xfrm>
            <a:off x="1069975" y="5989638"/>
            <a:ext cx="3192463"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774" name="Line 4"/>
          <p:cNvSpPr>
            <a:spLocks noChangeShapeType="1"/>
          </p:cNvSpPr>
          <p:nvPr/>
        </p:nvSpPr>
        <p:spPr bwMode="auto">
          <a:xfrm flipV="1">
            <a:off x="1066800" y="2789238"/>
            <a:ext cx="0" cy="31924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5"/>
          <p:cNvSpPr>
            <a:spLocks noChangeShapeType="1"/>
          </p:cNvSpPr>
          <p:nvPr/>
        </p:nvSpPr>
        <p:spPr bwMode="auto">
          <a:xfrm>
            <a:off x="1460500" y="5240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6"/>
          <p:cNvSpPr>
            <a:spLocks noChangeShapeType="1"/>
          </p:cNvSpPr>
          <p:nvPr/>
        </p:nvSpPr>
        <p:spPr bwMode="auto">
          <a:xfrm flipH="1">
            <a:off x="1460500" y="5240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7"/>
          <p:cNvSpPr>
            <a:spLocks noChangeShapeType="1"/>
          </p:cNvSpPr>
          <p:nvPr/>
        </p:nvSpPr>
        <p:spPr bwMode="auto">
          <a:xfrm>
            <a:off x="2374900" y="494506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8"/>
          <p:cNvSpPr>
            <a:spLocks noChangeShapeType="1"/>
          </p:cNvSpPr>
          <p:nvPr/>
        </p:nvSpPr>
        <p:spPr bwMode="auto">
          <a:xfrm flipH="1">
            <a:off x="2374900" y="494506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9" name="Oval 9"/>
          <p:cNvSpPr>
            <a:spLocks noChangeArrowheads="1"/>
          </p:cNvSpPr>
          <p:nvPr/>
        </p:nvSpPr>
        <p:spPr bwMode="auto">
          <a:xfrm>
            <a:off x="4191000" y="3779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80" name="Oval 10"/>
          <p:cNvSpPr>
            <a:spLocks noChangeArrowheads="1"/>
          </p:cNvSpPr>
          <p:nvPr/>
        </p:nvSpPr>
        <p:spPr bwMode="auto">
          <a:xfrm>
            <a:off x="3302000" y="4922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81" name="Oval 11"/>
          <p:cNvSpPr>
            <a:spLocks noChangeArrowheads="1"/>
          </p:cNvSpPr>
          <p:nvPr/>
        </p:nvSpPr>
        <p:spPr bwMode="auto">
          <a:xfrm>
            <a:off x="3683000" y="4567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82" name="Oval 12"/>
          <p:cNvSpPr>
            <a:spLocks noChangeArrowheads="1"/>
          </p:cNvSpPr>
          <p:nvPr/>
        </p:nvSpPr>
        <p:spPr bwMode="auto">
          <a:xfrm>
            <a:off x="3225800" y="4567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83" name="Oval 13"/>
          <p:cNvSpPr>
            <a:spLocks noChangeArrowheads="1"/>
          </p:cNvSpPr>
          <p:nvPr/>
        </p:nvSpPr>
        <p:spPr bwMode="auto">
          <a:xfrm>
            <a:off x="2590800" y="42497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84" name="Line 14"/>
          <p:cNvSpPr>
            <a:spLocks noChangeShapeType="1"/>
          </p:cNvSpPr>
          <p:nvPr/>
        </p:nvSpPr>
        <p:spPr bwMode="auto">
          <a:xfrm>
            <a:off x="2593975" y="5468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5" name="Line 15"/>
          <p:cNvSpPr>
            <a:spLocks noChangeShapeType="1"/>
          </p:cNvSpPr>
          <p:nvPr/>
        </p:nvSpPr>
        <p:spPr bwMode="auto">
          <a:xfrm flipH="1">
            <a:off x="2593975" y="5468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6" name="Line 16"/>
          <p:cNvSpPr>
            <a:spLocks noChangeShapeType="1"/>
          </p:cNvSpPr>
          <p:nvPr/>
        </p:nvSpPr>
        <p:spPr bwMode="auto">
          <a:xfrm>
            <a:off x="2222500" y="5621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7" name="Line 17"/>
          <p:cNvSpPr>
            <a:spLocks noChangeShapeType="1"/>
          </p:cNvSpPr>
          <p:nvPr/>
        </p:nvSpPr>
        <p:spPr bwMode="auto">
          <a:xfrm flipH="1">
            <a:off x="2222500" y="5621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8" name="Oval 18"/>
          <p:cNvSpPr>
            <a:spLocks noChangeArrowheads="1"/>
          </p:cNvSpPr>
          <p:nvPr/>
        </p:nvSpPr>
        <p:spPr bwMode="auto">
          <a:xfrm>
            <a:off x="4140200" y="42624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89" name="Oval 19"/>
          <p:cNvSpPr>
            <a:spLocks noChangeArrowheads="1"/>
          </p:cNvSpPr>
          <p:nvPr/>
        </p:nvSpPr>
        <p:spPr bwMode="auto">
          <a:xfrm>
            <a:off x="3759200" y="38560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90" name="Line 20"/>
          <p:cNvSpPr>
            <a:spLocks noChangeShapeType="1"/>
          </p:cNvSpPr>
          <p:nvPr/>
        </p:nvSpPr>
        <p:spPr bwMode="auto">
          <a:xfrm>
            <a:off x="2136775" y="4706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1" name="Line 21"/>
          <p:cNvSpPr>
            <a:spLocks noChangeShapeType="1"/>
          </p:cNvSpPr>
          <p:nvPr/>
        </p:nvSpPr>
        <p:spPr bwMode="auto">
          <a:xfrm flipH="1">
            <a:off x="2136775" y="4706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2" name="Line 22"/>
          <p:cNvSpPr>
            <a:spLocks noChangeShapeType="1"/>
          </p:cNvSpPr>
          <p:nvPr/>
        </p:nvSpPr>
        <p:spPr bwMode="auto">
          <a:xfrm>
            <a:off x="1222375"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3" name="Line 23"/>
          <p:cNvSpPr>
            <a:spLocks noChangeShapeType="1"/>
          </p:cNvSpPr>
          <p:nvPr/>
        </p:nvSpPr>
        <p:spPr bwMode="auto">
          <a:xfrm flipH="1">
            <a:off x="1222375"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4" name="Line 24"/>
          <p:cNvSpPr>
            <a:spLocks noChangeShapeType="1"/>
          </p:cNvSpPr>
          <p:nvPr/>
        </p:nvSpPr>
        <p:spPr bwMode="auto">
          <a:xfrm>
            <a:off x="1689100"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5" name="Line 25"/>
          <p:cNvSpPr>
            <a:spLocks noChangeShapeType="1"/>
          </p:cNvSpPr>
          <p:nvPr/>
        </p:nvSpPr>
        <p:spPr bwMode="auto">
          <a:xfrm flipH="1">
            <a:off x="1689100"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6" name="Oval 26"/>
          <p:cNvSpPr>
            <a:spLocks noChangeArrowheads="1"/>
          </p:cNvSpPr>
          <p:nvPr/>
        </p:nvSpPr>
        <p:spPr bwMode="auto">
          <a:xfrm>
            <a:off x="2667000" y="3652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97" name="Oval 27"/>
          <p:cNvSpPr>
            <a:spLocks noChangeArrowheads="1"/>
          </p:cNvSpPr>
          <p:nvPr/>
        </p:nvSpPr>
        <p:spPr bwMode="auto">
          <a:xfrm>
            <a:off x="3454400" y="33353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98" name="Oval 28"/>
          <p:cNvSpPr>
            <a:spLocks noChangeArrowheads="1"/>
          </p:cNvSpPr>
          <p:nvPr/>
        </p:nvSpPr>
        <p:spPr bwMode="auto">
          <a:xfrm>
            <a:off x="2921000" y="47196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799" name="Oval 29"/>
          <p:cNvSpPr>
            <a:spLocks noChangeArrowheads="1"/>
          </p:cNvSpPr>
          <p:nvPr/>
        </p:nvSpPr>
        <p:spPr bwMode="auto">
          <a:xfrm>
            <a:off x="2921000" y="39449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0" name="Oval 30"/>
          <p:cNvSpPr>
            <a:spLocks noChangeArrowheads="1"/>
          </p:cNvSpPr>
          <p:nvPr/>
        </p:nvSpPr>
        <p:spPr bwMode="auto">
          <a:xfrm>
            <a:off x="3759200" y="33226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1" name="Oval 31"/>
          <p:cNvSpPr>
            <a:spLocks noChangeArrowheads="1"/>
          </p:cNvSpPr>
          <p:nvPr/>
        </p:nvSpPr>
        <p:spPr bwMode="auto">
          <a:xfrm>
            <a:off x="2514600" y="3932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2" name="Oval 32"/>
          <p:cNvSpPr>
            <a:spLocks noChangeArrowheads="1"/>
          </p:cNvSpPr>
          <p:nvPr/>
        </p:nvSpPr>
        <p:spPr bwMode="auto">
          <a:xfrm>
            <a:off x="3606800" y="4186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3" name="Oval 33"/>
          <p:cNvSpPr>
            <a:spLocks noChangeArrowheads="1"/>
          </p:cNvSpPr>
          <p:nvPr/>
        </p:nvSpPr>
        <p:spPr bwMode="auto">
          <a:xfrm>
            <a:off x="2997200" y="35639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4" name="Oval 34"/>
          <p:cNvSpPr>
            <a:spLocks noChangeArrowheads="1"/>
          </p:cNvSpPr>
          <p:nvPr/>
        </p:nvSpPr>
        <p:spPr bwMode="auto">
          <a:xfrm>
            <a:off x="3200400" y="41735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5" name="Oval 35"/>
          <p:cNvSpPr>
            <a:spLocks noChangeArrowheads="1"/>
          </p:cNvSpPr>
          <p:nvPr/>
        </p:nvSpPr>
        <p:spPr bwMode="auto">
          <a:xfrm>
            <a:off x="3429000" y="3779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06" name="Line 36"/>
          <p:cNvSpPr>
            <a:spLocks noChangeShapeType="1"/>
          </p:cNvSpPr>
          <p:nvPr/>
        </p:nvSpPr>
        <p:spPr bwMode="auto">
          <a:xfrm>
            <a:off x="2593975" y="5164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7" name="Line 37"/>
          <p:cNvSpPr>
            <a:spLocks noChangeShapeType="1"/>
          </p:cNvSpPr>
          <p:nvPr/>
        </p:nvSpPr>
        <p:spPr bwMode="auto">
          <a:xfrm flipH="1">
            <a:off x="2593975" y="5164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8" name="Line 38"/>
          <p:cNvSpPr>
            <a:spLocks noChangeShapeType="1"/>
          </p:cNvSpPr>
          <p:nvPr/>
        </p:nvSpPr>
        <p:spPr bwMode="auto">
          <a:xfrm>
            <a:off x="2908300" y="5240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9" name="Line 39"/>
          <p:cNvSpPr>
            <a:spLocks noChangeShapeType="1"/>
          </p:cNvSpPr>
          <p:nvPr/>
        </p:nvSpPr>
        <p:spPr bwMode="auto">
          <a:xfrm flipH="1">
            <a:off x="2908300" y="5240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0" name="Line 40"/>
          <p:cNvSpPr>
            <a:spLocks noChangeShapeType="1"/>
          </p:cNvSpPr>
          <p:nvPr/>
        </p:nvSpPr>
        <p:spPr bwMode="auto">
          <a:xfrm>
            <a:off x="1831975" y="4630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1" name="Line 41"/>
          <p:cNvSpPr>
            <a:spLocks noChangeShapeType="1"/>
          </p:cNvSpPr>
          <p:nvPr/>
        </p:nvSpPr>
        <p:spPr bwMode="auto">
          <a:xfrm flipH="1">
            <a:off x="1831975" y="4630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2" name="Line 42"/>
          <p:cNvSpPr>
            <a:spLocks noChangeShapeType="1"/>
          </p:cNvSpPr>
          <p:nvPr/>
        </p:nvSpPr>
        <p:spPr bwMode="auto">
          <a:xfrm>
            <a:off x="2136775" y="4402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3" name="Line 43"/>
          <p:cNvSpPr>
            <a:spLocks noChangeShapeType="1"/>
          </p:cNvSpPr>
          <p:nvPr/>
        </p:nvSpPr>
        <p:spPr bwMode="auto">
          <a:xfrm flipH="1">
            <a:off x="2136775" y="4402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4" name="Line 44"/>
          <p:cNvSpPr>
            <a:spLocks noChangeShapeType="1"/>
          </p:cNvSpPr>
          <p:nvPr/>
        </p:nvSpPr>
        <p:spPr bwMode="auto">
          <a:xfrm>
            <a:off x="2289175" y="53832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5" name="Line 45"/>
          <p:cNvSpPr>
            <a:spLocks noChangeShapeType="1"/>
          </p:cNvSpPr>
          <p:nvPr/>
        </p:nvSpPr>
        <p:spPr bwMode="auto">
          <a:xfrm flipH="1">
            <a:off x="2289175" y="53832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6" name="Line 46"/>
          <p:cNvSpPr>
            <a:spLocks noChangeShapeType="1"/>
          </p:cNvSpPr>
          <p:nvPr/>
        </p:nvSpPr>
        <p:spPr bwMode="auto">
          <a:xfrm>
            <a:off x="2517775" y="46974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7" name="Line 47"/>
          <p:cNvSpPr>
            <a:spLocks noChangeShapeType="1"/>
          </p:cNvSpPr>
          <p:nvPr/>
        </p:nvSpPr>
        <p:spPr bwMode="auto">
          <a:xfrm flipH="1">
            <a:off x="2517775" y="46974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8" name="Line 48"/>
          <p:cNvSpPr>
            <a:spLocks noChangeShapeType="1"/>
          </p:cNvSpPr>
          <p:nvPr/>
        </p:nvSpPr>
        <p:spPr bwMode="auto">
          <a:xfrm>
            <a:off x="1755775" y="4279900"/>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9" name="Line 49"/>
          <p:cNvSpPr>
            <a:spLocks noChangeShapeType="1"/>
          </p:cNvSpPr>
          <p:nvPr/>
        </p:nvSpPr>
        <p:spPr bwMode="auto">
          <a:xfrm flipH="1">
            <a:off x="1765300" y="4279900"/>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0" name="Line 50"/>
          <p:cNvSpPr>
            <a:spLocks noChangeShapeType="1"/>
          </p:cNvSpPr>
          <p:nvPr/>
        </p:nvSpPr>
        <p:spPr bwMode="auto">
          <a:xfrm>
            <a:off x="1917700" y="5468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1" name="Line 51"/>
          <p:cNvSpPr>
            <a:spLocks noChangeShapeType="1"/>
          </p:cNvSpPr>
          <p:nvPr/>
        </p:nvSpPr>
        <p:spPr bwMode="auto">
          <a:xfrm flipH="1">
            <a:off x="1917700" y="5468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2" name="Line 52"/>
          <p:cNvSpPr>
            <a:spLocks noChangeShapeType="1"/>
          </p:cNvSpPr>
          <p:nvPr/>
        </p:nvSpPr>
        <p:spPr bwMode="auto">
          <a:xfrm>
            <a:off x="1917700" y="5011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3" name="Line 53"/>
          <p:cNvSpPr>
            <a:spLocks noChangeShapeType="1"/>
          </p:cNvSpPr>
          <p:nvPr/>
        </p:nvSpPr>
        <p:spPr bwMode="auto">
          <a:xfrm flipH="1">
            <a:off x="1917700" y="5011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4" name="Line 54"/>
          <p:cNvSpPr>
            <a:spLocks noChangeShapeType="1"/>
          </p:cNvSpPr>
          <p:nvPr/>
        </p:nvSpPr>
        <p:spPr bwMode="auto">
          <a:xfrm flipV="1">
            <a:off x="2744788" y="3324225"/>
            <a:ext cx="1673225" cy="1292225"/>
          </a:xfrm>
          <a:prstGeom prst="line">
            <a:avLst/>
          </a:prstGeom>
          <a:noFill/>
          <a:ln w="25400">
            <a:solidFill>
              <a:srgbClr val="00B05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825" name="Line 55"/>
          <p:cNvSpPr>
            <a:spLocks noChangeShapeType="1"/>
          </p:cNvSpPr>
          <p:nvPr/>
        </p:nvSpPr>
        <p:spPr bwMode="auto">
          <a:xfrm flipH="1" flipV="1">
            <a:off x="2211388" y="3933825"/>
            <a:ext cx="530225" cy="682625"/>
          </a:xfrm>
          <a:prstGeom prst="line">
            <a:avLst/>
          </a:prstGeom>
          <a:noFill/>
          <a:ln w="25400">
            <a:solidFill>
              <a:srgbClr val="00B05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826" name="Line 56"/>
          <p:cNvSpPr>
            <a:spLocks noChangeShapeType="1"/>
          </p:cNvSpPr>
          <p:nvPr/>
        </p:nvSpPr>
        <p:spPr bwMode="auto">
          <a:xfrm>
            <a:off x="5184775" y="5989638"/>
            <a:ext cx="3192463"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827" name="Line 57"/>
          <p:cNvSpPr>
            <a:spLocks noChangeShapeType="1"/>
          </p:cNvSpPr>
          <p:nvPr/>
        </p:nvSpPr>
        <p:spPr bwMode="auto">
          <a:xfrm>
            <a:off x="5600700" y="5240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8" name="Line 58"/>
          <p:cNvSpPr>
            <a:spLocks noChangeShapeType="1"/>
          </p:cNvSpPr>
          <p:nvPr/>
        </p:nvSpPr>
        <p:spPr bwMode="auto">
          <a:xfrm flipH="1">
            <a:off x="5600700" y="5240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29" name="Line 59"/>
          <p:cNvSpPr>
            <a:spLocks noChangeShapeType="1"/>
          </p:cNvSpPr>
          <p:nvPr/>
        </p:nvSpPr>
        <p:spPr bwMode="auto">
          <a:xfrm>
            <a:off x="6515100" y="494506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30" name="Line 60"/>
          <p:cNvSpPr>
            <a:spLocks noChangeShapeType="1"/>
          </p:cNvSpPr>
          <p:nvPr/>
        </p:nvSpPr>
        <p:spPr bwMode="auto">
          <a:xfrm flipH="1">
            <a:off x="6515100" y="494506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31" name="Oval 61"/>
          <p:cNvSpPr>
            <a:spLocks noChangeArrowheads="1"/>
          </p:cNvSpPr>
          <p:nvPr/>
        </p:nvSpPr>
        <p:spPr bwMode="auto">
          <a:xfrm>
            <a:off x="8331200" y="3779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32" name="Oval 62"/>
          <p:cNvSpPr>
            <a:spLocks noChangeArrowheads="1"/>
          </p:cNvSpPr>
          <p:nvPr/>
        </p:nvSpPr>
        <p:spPr bwMode="auto">
          <a:xfrm>
            <a:off x="6883400" y="51006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33" name="Oval 63"/>
          <p:cNvSpPr>
            <a:spLocks noChangeArrowheads="1"/>
          </p:cNvSpPr>
          <p:nvPr/>
        </p:nvSpPr>
        <p:spPr bwMode="auto">
          <a:xfrm>
            <a:off x="7823200" y="4567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34" name="Oval 64"/>
          <p:cNvSpPr>
            <a:spLocks noChangeArrowheads="1"/>
          </p:cNvSpPr>
          <p:nvPr/>
        </p:nvSpPr>
        <p:spPr bwMode="auto">
          <a:xfrm>
            <a:off x="7366000" y="4567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35" name="Oval 65"/>
          <p:cNvSpPr>
            <a:spLocks noChangeArrowheads="1"/>
          </p:cNvSpPr>
          <p:nvPr/>
        </p:nvSpPr>
        <p:spPr bwMode="auto">
          <a:xfrm>
            <a:off x="7188200" y="5075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36" name="Line 66"/>
          <p:cNvSpPr>
            <a:spLocks noChangeShapeType="1"/>
          </p:cNvSpPr>
          <p:nvPr/>
        </p:nvSpPr>
        <p:spPr bwMode="auto">
          <a:xfrm>
            <a:off x="6784975" y="41640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37" name="Line 67"/>
          <p:cNvSpPr>
            <a:spLocks noChangeShapeType="1"/>
          </p:cNvSpPr>
          <p:nvPr/>
        </p:nvSpPr>
        <p:spPr bwMode="auto">
          <a:xfrm flipH="1">
            <a:off x="6784975" y="41640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38" name="Line 68"/>
          <p:cNvSpPr>
            <a:spLocks noChangeShapeType="1"/>
          </p:cNvSpPr>
          <p:nvPr/>
        </p:nvSpPr>
        <p:spPr bwMode="auto">
          <a:xfrm>
            <a:off x="6489700" y="52308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39" name="Line 69"/>
          <p:cNvSpPr>
            <a:spLocks noChangeShapeType="1"/>
          </p:cNvSpPr>
          <p:nvPr/>
        </p:nvSpPr>
        <p:spPr bwMode="auto">
          <a:xfrm flipH="1">
            <a:off x="6489700" y="52308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0" name="Oval 70"/>
          <p:cNvSpPr>
            <a:spLocks noChangeArrowheads="1"/>
          </p:cNvSpPr>
          <p:nvPr/>
        </p:nvSpPr>
        <p:spPr bwMode="auto">
          <a:xfrm>
            <a:off x="8280400" y="42624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41" name="Oval 71"/>
          <p:cNvSpPr>
            <a:spLocks noChangeArrowheads="1"/>
          </p:cNvSpPr>
          <p:nvPr/>
        </p:nvSpPr>
        <p:spPr bwMode="auto">
          <a:xfrm>
            <a:off x="7899400" y="38560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42" name="Line 72"/>
          <p:cNvSpPr>
            <a:spLocks noChangeShapeType="1"/>
          </p:cNvSpPr>
          <p:nvPr/>
        </p:nvSpPr>
        <p:spPr bwMode="auto">
          <a:xfrm>
            <a:off x="6276975" y="4706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3" name="Line 73"/>
          <p:cNvSpPr>
            <a:spLocks noChangeShapeType="1"/>
          </p:cNvSpPr>
          <p:nvPr/>
        </p:nvSpPr>
        <p:spPr bwMode="auto">
          <a:xfrm flipH="1">
            <a:off x="6276975" y="4706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4" name="Line 74"/>
          <p:cNvSpPr>
            <a:spLocks noChangeShapeType="1"/>
          </p:cNvSpPr>
          <p:nvPr/>
        </p:nvSpPr>
        <p:spPr bwMode="auto">
          <a:xfrm>
            <a:off x="5362575"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5" name="Line 75"/>
          <p:cNvSpPr>
            <a:spLocks noChangeShapeType="1"/>
          </p:cNvSpPr>
          <p:nvPr/>
        </p:nvSpPr>
        <p:spPr bwMode="auto">
          <a:xfrm flipH="1">
            <a:off x="5362575"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6" name="Line 76"/>
          <p:cNvSpPr>
            <a:spLocks noChangeShapeType="1"/>
          </p:cNvSpPr>
          <p:nvPr/>
        </p:nvSpPr>
        <p:spPr bwMode="auto">
          <a:xfrm>
            <a:off x="5829300"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7" name="Line 77"/>
          <p:cNvSpPr>
            <a:spLocks noChangeShapeType="1"/>
          </p:cNvSpPr>
          <p:nvPr/>
        </p:nvSpPr>
        <p:spPr bwMode="auto">
          <a:xfrm flipH="1">
            <a:off x="5829300" y="56975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48" name="Oval 78"/>
          <p:cNvSpPr>
            <a:spLocks noChangeArrowheads="1"/>
          </p:cNvSpPr>
          <p:nvPr/>
        </p:nvSpPr>
        <p:spPr bwMode="auto">
          <a:xfrm>
            <a:off x="7239000" y="3652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49" name="Oval 79"/>
          <p:cNvSpPr>
            <a:spLocks noChangeArrowheads="1"/>
          </p:cNvSpPr>
          <p:nvPr/>
        </p:nvSpPr>
        <p:spPr bwMode="auto">
          <a:xfrm>
            <a:off x="7721600" y="35004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0" name="Oval 80"/>
          <p:cNvSpPr>
            <a:spLocks noChangeArrowheads="1"/>
          </p:cNvSpPr>
          <p:nvPr/>
        </p:nvSpPr>
        <p:spPr bwMode="auto">
          <a:xfrm>
            <a:off x="7061200" y="47196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1" name="Oval 81"/>
          <p:cNvSpPr>
            <a:spLocks noChangeArrowheads="1"/>
          </p:cNvSpPr>
          <p:nvPr/>
        </p:nvSpPr>
        <p:spPr bwMode="auto">
          <a:xfrm>
            <a:off x="7264400" y="3932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2" name="Oval 82"/>
          <p:cNvSpPr>
            <a:spLocks noChangeArrowheads="1"/>
          </p:cNvSpPr>
          <p:nvPr/>
        </p:nvSpPr>
        <p:spPr bwMode="auto">
          <a:xfrm>
            <a:off x="6883400" y="54054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3" name="Oval 83"/>
          <p:cNvSpPr>
            <a:spLocks noChangeArrowheads="1"/>
          </p:cNvSpPr>
          <p:nvPr/>
        </p:nvSpPr>
        <p:spPr bwMode="auto">
          <a:xfrm>
            <a:off x="7086600" y="4313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4" name="Oval 84"/>
          <p:cNvSpPr>
            <a:spLocks noChangeArrowheads="1"/>
          </p:cNvSpPr>
          <p:nvPr/>
        </p:nvSpPr>
        <p:spPr bwMode="auto">
          <a:xfrm>
            <a:off x="7747000" y="41862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5" name="Oval 85"/>
          <p:cNvSpPr>
            <a:spLocks noChangeArrowheads="1"/>
          </p:cNvSpPr>
          <p:nvPr/>
        </p:nvSpPr>
        <p:spPr bwMode="auto">
          <a:xfrm>
            <a:off x="7467600" y="48466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6" name="Oval 86"/>
          <p:cNvSpPr>
            <a:spLocks noChangeArrowheads="1"/>
          </p:cNvSpPr>
          <p:nvPr/>
        </p:nvSpPr>
        <p:spPr bwMode="auto">
          <a:xfrm>
            <a:off x="7340600" y="41735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7" name="Oval 87"/>
          <p:cNvSpPr>
            <a:spLocks noChangeArrowheads="1"/>
          </p:cNvSpPr>
          <p:nvPr/>
        </p:nvSpPr>
        <p:spPr bwMode="auto">
          <a:xfrm>
            <a:off x="7569200" y="3779838"/>
            <a:ext cx="127000" cy="127000"/>
          </a:xfrm>
          <a:prstGeom prst="ellipse">
            <a:avLst/>
          </a:prstGeom>
          <a:noFill/>
          <a:ln w="25400">
            <a:solidFill>
              <a:srgbClr val="E60BEB"/>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endParaRPr kumimoji="0" lang="zh-TW" altLang="en-US" sz="2400"/>
          </a:p>
        </p:txBody>
      </p:sp>
      <p:sp>
        <p:nvSpPr>
          <p:cNvPr id="32858" name="Line 88"/>
          <p:cNvSpPr>
            <a:spLocks noChangeShapeType="1"/>
          </p:cNvSpPr>
          <p:nvPr/>
        </p:nvSpPr>
        <p:spPr bwMode="auto">
          <a:xfrm>
            <a:off x="6642100" y="3868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59" name="Line 89"/>
          <p:cNvSpPr>
            <a:spLocks noChangeShapeType="1"/>
          </p:cNvSpPr>
          <p:nvPr/>
        </p:nvSpPr>
        <p:spPr bwMode="auto">
          <a:xfrm flipH="1">
            <a:off x="6642100" y="3868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0" name="Line 90"/>
          <p:cNvSpPr>
            <a:spLocks noChangeShapeType="1"/>
          </p:cNvSpPr>
          <p:nvPr/>
        </p:nvSpPr>
        <p:spPr bwMode="auto">
          <a:xfrm>
            <a:off x="6870700" y="37830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1" name="Line 91"/>
          <p:cNvSpPr>
            <a:spLocks noChangeShapeType="1"/>
          </p:cNvSpPr>
          <p:nvPr/>
        </p:nvSpPr>
        <p:spPr bwMode="auto">
          <a:xfrm flipH="1">
            <a:off x="6870700" y="37830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2" name="Line 92"/>
          <p:cNvSpPr>
            <a:spLocks noChangeShapeType="1"/>
          </p:cNvSpPr>
          <p:nvPr/>
        </p:nvSpPr>
        <p:spPr bwMode="auto">
          <a:xfrm>
            <a:off x="5972175" y="4630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3" name="Line 93"/>
          <p:cNvSpPr>
            <a:spLocks noChangeShapeType="1"/>
          </p:cNvSpPr>
          <p:nvPr/>
        </p:nvSpPr>
        <p:spPr bwMode="auto">
          <a:xfrm flipH="1">
            <a:off x="5972175" y="4630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4" name="Line 94"/>
          <p:cNvSpPr>
            <a:spLocks noChangeShapeType="1"/>
          </p:cNvSpPr>
          <p:nvPr/>
        </p:nvSpPr>
        <p:spPr bwMode="auto">
          <a:xfrm>
            <a:off x="6276975" y="4402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5" name="Line 95"/>
          <p:cNvSpPr>
            <a:spLocks noChangeShapeType="1"/>
          </p:cNvSpPr>
          <p:nvPr/>
        </p:nvSpPr>
        <p:spPr bwMode="auto">
          <a:xfrm flipH="1">
            <a:off x="6276975" y="4402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6" name="Line 96"/>
          <p:cNvSpPr>
            <a:spLocks noChangeShapeType="1"/>
          </p:cNvSpPr>
          <p:nvPr/>
        </p:nvSpPr>
        <p:spPr bwMode="auto">
          <a:xfrm>
            <a:off x="6718300" y="44688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7" name="Line 97"/>
          <p:cNvSpPr>
            <a:spLocks noChangeShapeType="1"/>
          </p:cNvSpPr>
          <p:nvPr/>
        </p:nvSpPr>
        <p:spPr bwMode="auto">
          <a:xfrm flipH="1">
            <a:off x="6718300" y="4468813"/>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8" name="Line 98"/>
          <p:cNvSpPr>
            <a:spLocks noChangeShapeType="1"/>
          </p:cNvSpPr>
          <p:nvPr/>
        </p:nvSpPr>
        <p:spPr bwMode="auto">
          <a:xfrm>
            <a:off x="6403975" y="5545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69" name="Line 99"/>
          <p:cNvSpPr>
            <a:spLocks noChangeShapeType="1"/>
          </p:cNvSpPr>
          <p:nvPr/>
        </p:nvSpPr>
        <p:spPr bwMode="auto">
          <a:xfrm flipH="1">
            <a:off x="6403975" y="55451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0" name="Line 100"/>
          <p:cNvSpPr>
            <a:spLocks noChangeShapeType="1"/>
          </p:cNvSpPr>
          <p:nvPr/>
        </p:nvSpPr>
        <p:spPr bwMode="auto">
          <a:xfrm>
            <a:off x="6261100" y="4097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1" name="Line 101"/>
          <p:cNvSpPr>
            <a:spLocks noChangeShapeType="1"/>
          </p:cNvSpPr>
          <p:nvPr/>
        </p:nvSpPr>
        <p:spPr bwMode="auto">
          <a:xfrm flipH="1">
            <a:off x="6261100" y="40973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2" name="Line 102"/>
          <p:cNvSpPr>
            <a:spLocks noChangeShapeType="1"/>
          </p:cNvSpPr>
          <p:nvPr/>
        </p:nvSpPr>
        <p:spPr bwMode="auto">
          <a:xfrm>
            <a:off x="6057900" y="5468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3" name="Line 103"/>
          <p:cNvSpPr>
            <a:spLocks noChangeShapeType="1"/>
          </p:cNvSpPr>
          <p:nvPr/>
        </p:nvSpPr>
        <p:spPr bwMode="auto">
          <a:xfrm flipH="1">
            <a:off x="6057900" y="54689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4" name="Line 104"/>
          <p:cNvSpPr>
            <a:spLocks noChangeShapeType="1"/>
          </p:cNvSpPr>
          <p:nvPr/>
        </p:nvSpPr>
        <p:spPr bwMode="auto">
          <a:xfrm>
            <a:off x="6057900" y="5011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5" name="Line 105"/>
          <p:cNvSpPr>
            <a:spLocks noChangeShapeType="1"/>
          </p:cNvSpPr>
          <p:nvPr/>
        </p:nvSpPr>
        <p:spPr bwMode="auto">
          <a:xfrm flipH="1">
            <a:off x="6057900" y="5011738"/>
            <a:ext cx="139700" cy="139700"/>
          </a:xfrm>
          <a:prstGeom prst="line">
            <a:avLst/>
          </a:prstGeom>
          <a:noFill/>
          <a:ln w="2540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76" name="Line 106"/>
          <p:cNvSpPr>
            <a:spLocks noChangeShapeType="1"/>
          </p:cNvSpPr>
          <p:nvPr/>
        </p:nvSpPr>
        <p:spPr bwMode="auto">
          <a:xfrm flipV="1">
            <a:off x="5181600" y="2789238"/>
            <a:ext cx="0" cy="31924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877" name="Line 107"/>
          <p:cNvSpPr>
            <a:spLocks noChangeShapeType="1"/>
          </p:cNvSpPr>
          <p:nvPr/>
        </p:nvSpPr>
        <p:spPr bwMode="auto">
          <a:xfrm flipV="1">
            <a:off x="6935788" y="3324225"/>
            <a:ext cx="1673225" cy="1292225"/>
          </a:xfrm>
          <a:prstGeom prst="line">
            <a:avLst/>
          </a:prstGeom>
          <a:noFill/>
          <a:ln w="25400">
            <a:solidFill>
              <a:srgbClr val="00B05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878" name="Line 108"/>
          <p:cNvSpPr>
            <a:spLocks noChangeShapeType="1"/>
          </p:cNvSpPr>
          <p:nvPr/>
        </p:nvSpPr>
        <p:spPr bwMode="auto">
          <a:xfrm flipH="1" flipV="1">
            <a:off x="6402388" y="3933825"/>
            <a:ext cx="530225" cy="682625"/>
          </a:xfrm>
          <a:prstGeom prst="line">
            <a:avLst/>
          </a:prstGeom>
          <a:noFill/>
          <a:ln w="25400">
            <a:solidFill>
              <a:srgbClr val="00B05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879" name="Rectangle 109"/>
          <p:cNvSpPr>
            <a:spLocks noChangeArrowheads="1"/>
          </p:cNvSpPr>
          <p:nvPr/>
        </p:nvSpPr>
        <p:spPr bwMode="auto">
          <a:xfrm>
            <a:off x="893762" y="1731169"/>
            <a:ext cx="65103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r>
              <a:rPr kumimoji="0" lang="en-US" altLang="zh-TW" sz="2200" b="1" dirty="0"/>
              <a:t>Not designed for classification problem (with labeled</a:t>
            </a:r>
          </a:p>
          <a:p>
            <a:pPr>
              <a:spcBef>
                <a:spcPct val="0"/>
              </a:spcBef>
              <a:buClrTx/>
              <a:buFontTx/>
              <a:buNone/>
            </a:pPr>
            <a:r>
              <a:rPr kumimoji="0" lang="en-US" altLang="zh-TW" sz="2200" b="1" dirty="0"/>
              <a:t>training data)</a:t>
            </a:r>
          </a:p>
        </p:txBody>
      </p:sp>
      <p:sp>
        <p:nvSpPr>
          <p:cNvPr id="32880" name="Rectangle 110"/>
          <p:cNvSpPr>
            <a:spLocks noChangeArrowheads="1"/>
          </p:cNvSpPr>
          <p:nvPr/>
        </p:nvSpPr>
        <p:spPr bwMode="auto">
          <a:xfrm>
            <a:off x="1600200" y="2667000"/>
            <a:ext cx="1919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r>
              <a:rPr kumimoji="0" lang="en-US" altLang="zh-TW" sz="2200" b="1">
                <a:solidFill>
                  <a:srgbClr val="660066"/>
                </a:solidFill>
              </a:rPr>
              <a:t>Ideal situation</a:t>
            </a:r>
          </a:p>
        </p:txBody>
      </p:sp>
      <p:sp>
        <p:nvSpPr>
          <p:cNvPr id="32881" name="Rectangle 111"/>
          <p:cNvSpPr>
            <a:spLocks noChangeArrowheads="1"/>
          </p:cNvSpPr>
          <p:nvPr/>
        </p:nvSpPr>
        <p:spPr bwMode="auto">
          <a:xfrm>
            <a:off x="5627688" y="2667000"/>
            <a:ext cx="25765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2"/>
              </a:buClr>
              <a:buFont typeface="Monotype Sorts" pitchFamily="2" charset="2"/>
              <a:buChar char="z"/>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lr>
                <a:schemeClr val="accent2"/>
              </a:buClr>
              <a:buFont typeface="Monotype Sorts" pitchFamily="2" charset="2"/>
              <a:buChar char="y"/>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lr>
                <a:schemeClr val="accent2"/>
              </a:buClr>
              <a:buFont typeface="Monotype Sorts" pitchFamily="2" charset="2"/>
              <a:buChar char="x"/>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ClrTx/>
              <a:buFontTx/>
              <a:buNone/>
            </a:pPr>
            <a:r>
              <a:rPr kumimoji="0" lang="en-US" altLang="zh-TW" sz="2200" b="1">
                <a:solidFill>
                  <a:srgbClr val="660066"/>
                </a:solidFill>
              </a:rPr>
              <a:t>Adversary situation</a:t>
            </a:r>
          </a:p>
        </p:txBody>
      </p: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Is rotation necessary in PCA? If yes, Why? What will happen if you don’t rotate the components?</a:t>
            </a:r>
          </a:p>
        </p:txBody>
      </p:sp>
      <p:sp>
        <p:nvSpPr>
          <p:cNvPr id="3" name="Content Placeholder 2"/>
          <p:cNvSpPr>
            <a:spLocks noGrp="1"/>
          </p:cNvSpPr>
          <p:nvPr>
            <p:ph idx="1"/>
          </p:nvPr>
        </p:nvSpPr>
        <p:spPr/>
        <p:txBody>
          <a:bodyPr/>
          <a:lstStyle/>
          <a:p>
            <a:pPr algn="just"/>
            <a:r>
              <a:rPr lang="en-US" dirty="0"/>
              <a:t>Yes, rotation (orthogonal) is necessary because it maximizes the difference between variance captured by the component. This makes the components easier to interpret. Not to forget, that’s the motive of doing PCA where, we aim to select fewer components (than features) which can explain the maximum variance in the data set. By doing rotation, the relative location of the components doesn’t change, it only changes the actual coordinates of the points.</a:t>
            </a:r>
          </a:p>
          <a:p>
            <a:pPr algn="just"/>
            <a:endParaRPr lang="en-US" dirty="0"/>
          </a:p>
          <a:p>
            <a:pPr algn="just"/>
            <a:r>
              <a:rPr lang="en-US" dirty="0"/>
              <a:t>If we don’t rotate the components, the effect of PCA will diminish and we’ll have to select more number of components to explain variance in the data set.</a:t>
            </a:r>
          </a:p>
        </p:txBody>
      </p:sp>
      <p:sp>
        <p:nvSpPr>
          <p:cNvPr id="4" name="Footer Placeholder 3"/>
          <p:cNvSpPr>
            <a:spLocks noGrp="1"/>
          </p:cNvSpPr>
          <p:nvPr>
            <p:ph type="ftr" sz="quarter" idx="11"/>
          </p:nvPr>
        </p:nvSpPr>
        <p:spPr/>
        <p:txBody>
          <a:bodyPr/>
          <a:lstStyle/>
          <a:p>
            <a:r>
              <a:rPr lang="en-US" smtClean="0"/>
              <a:t>Dimensionality Reduction Using PCA</a:t>
            </a:r>
            <a:endParaRPr lang="en-US" dirty="0"/>
          </a:p>
        </p:txBody>
      </p:sp>
      <p:sp>
        <p:nvSpPr>
          <p:cNvPr id="5" name="Slide Number Placeholder 4"/>
          <p:cNvSpPr>
            <a:spLocks noGrp="1"/>
          </p:cNvSpPr>
          <p:nvPr>
            <p:ph type="sldNum" sz="quarter" idx="12"/>
          </p:nvPr>
        </p:nvSpPr>
        <p:spPr/>
        <p:txBody>
          <a:bodyPr/>
          <a:lstStyle/>
          <a:p>
            <a:fld id="{47333891-D5E7-4C7B-BF1D-E855E53CB5A8}" type="slidenum">
              <a:rPr lang="en-US" smtClean="0"/>
              <a:t>19</a:t>
            </a:fld>
            <a:endParaRPr lang="en-US" dirty="0"/>
          </a:p>
        </p:txBody>
      </p:sp>
    </p:spTree>
    <p:extLst>
      <p:ext uri="{BB962C8B-B14F-4D97-AF65-F5344CB8AC3E}">
        <p14:creationId xmlns:p14="http://schemas.microsoft.com/office/powerpoint/2010/main" val="1589406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smtClean="0"/>
              <a:t>Introduction to PCA</a:t>
            </a:r>
            <a:endParaRPr lang="zh-TW" altLang="en-US" smtClean="0"/>
          </a:p>
        </p:txBody>
      </p:sp>
      <p:sp>
        <p:nvSpPr>
          <p:cNvPr id="6147" name="內容版面配置區 2"/>
          <p:cNvSpPr>
            <a:spLocks noGrp="1"/>
          </p:cNvSpPr>
          <p:nvPr>
            <p:ph sz="half" idx="1"/>
          </p:nvPr>
        </p:nvSpPr>
        <p:spPr/>
        <p:txBody>
          <a:bodyPr/>
          <a:lstStyle/>
          <a:p>
            <a:r>
              <a:rPr lang="en-US" altLang="zh-TW" dirty="0" smtClean="0"/>
              <a:t>PCA (Principal Component Analysis)</a:t>
            </a:r>
          </a:p>
          <a:p>
            <a:pPr lvl="1"/>
            <a:r>
              <a:rPr lang="en-US" altLang="zh-TW" dirty="0" smtClean="0"/>
              <a:t>An effective method for reducing a dataset’s </a:t>
            </a:r>
            <a:r>
              <a:rPr lang="en-US" altLang="zh-TW" dirty="0" smtClean="0">
                <a:solidFill>
                  <a:srgbClr val="FF0000"/>
                </a:solidFill>
              </a:rPr>
              <a:t>dimensionality</a:t>
            </a:r>
            <a:r>
              <a:rPr lang="en-US" altLang="zh-TW" dirty="0" smtClean="0"/>
              <a:t> while keeping spatial characteristics as much as possible</a:t>
            </a:r>
          </a:p>
          <a:p>
            <a:endParaRPr lang="en-US" altLang="zh-TW" dirty="0" smtClean="0"/>
          </a:p>
          <a:p>
            <a:endParaRPr lang="zh-TW" altLang="en-US" dirty="0" smtClean="0"/>
          </a:p>
        </p:txBody>
      </p:sp>
      <p:sp>
        <p:nvSpPr>
          <p:cNvPr id="6148" name="內容版面配置區 3"/>
          <p:cNvSpPr>
            <a:spLocks noGrp="1"/>
          </p:cNvSpPr>
          <p:nvPr>
            <p:ph sz="half" idx="2"/>
          </p:nvPr>
        </p:nvSpPr>
        <p:spPr/>
        <p:txBody>
          <a:bodyPr/>
          <a:lstStyle/>
          <a:p>
            <a:r>
              <a:rPr lang="en-US" altLang="zh-TW" dirty="0" smtClean="0"/>
              <a:t>Characteristics:</a:t>
            </a:r>
          </a:p>
          <a:p>
            <a:pPr lvl="1"/>
            <a:r>
              <a:rPr lang="en-US" altLang="zh-TW" dirty="0" smtClean="0"/>
              <a:t>For unlabeled data</a:t>
            </a:r>
          </a:p>
          <a:p>
            <a:pPr lvl="1"/>
            <a:r>
              <a:rPr lang="en-US" altLang="zh-TW" dirty="0" smtClean="0"/>
              <a:t>A linear transform with solid mathematical foundation</a:t>
            </a:r>
          </a:p>
          <a:p>
            <a:r>
              <a:rPr lang="fr-FR" altLang="zh-TW" dirty="0" smtClean="0"/>
              <a:t>Applications</a:t>
            </a:r>
          </a:p>
          <a:p>
            <a:pPr lvl="1"/>
            <a:r>
              <a:rPr lang="fr-FR" altLang="zh-TW" dirty="0" smtClean="0"/>
              <a:t>Line/plane </a:t>
            </a:r>
            <a:r>
              <a:rPr lang="fr-FR" altLang="zh-TW" dirty="0" err="1" smtClean="0"/>
              <a:t>fitting</a:t>
            </a:r>
            <a:endParaRPr lang="fr-FR" altLang="zh-TW" dirty="0" smtClean="0"/>
          </a:p>
          <a:p>
            <a:pPr lvl="1"/>
            <a:r>
              <a:rPr lang="fr-FR" altLang="zh-TW" dirty="0" smtClean="0"/>
              <a:t>Face recognition</a:t>
            </a:r>
          </a:p>
          <a:p>
            <a:pPr lvl="1"/>
            <a:r>
              <a:rPr lang="fr-FR" altLang="zh-TW" dirty="0" smtClean="0"/>
              <a:t>Machine </a:t>
            </a:r>
            <a:r>
              <a:rPr lang="fr-FR" altLang="zh-TW" dirty="0" err="1" smtClean="0"/>
              <a:t>learning</a:t>
            </a:r>
            <a:endParaRPr lang="fr-FR" altLang="zh-TW" dirty="0" smtClean="0"/>
          </a:p>
          <a:p>
            <a:pPr lvl="1"/>
            <a:r>
              <a:rPr lang="fr-FR" altLang="zh-TW" dirty="0" smtClean="0"/>
              <a:t>...</a:t>
            </a:r>
            <a:endParaRPr lang="en-US" altLang="zh-TW" dirty="0" smtClean="0"/>
          </a:p>
          <a:p>
            <a:endParaRPr lang="zh-TW" altLang="en-US" dirty="0" smtClean="0"/>
          </a:p>
        </p:txBody>
      </p: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descr="https://exceldesigntechnologies.com/wp-content/uploads/2017/08/thank-you-animated-gif-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04864"/>
            <a:ext cx="4745373" cy="3559030"/>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Animated 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3471796"/>
            <a:ext cx="1824137" cy="102516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dirty="0" smtClean="0"/>
              <a:t>Dimensionality Reduction Using PCA</a:t>
            </a:r>
            <a:endParaRPr lang="en-US" dirty="0"/>
          </a:p>
        </p:txBody>
      </p:sp>
      <p:sp>
        <p:nvSpPr>
          <p:cNvPr id="3" name="Slide Number Placeholder 2"/>
          <p:cNvSpPr>
            <a:spLocks noGrp="1"/>
          </p:cNvSpPr>
          <p:nvPr>
            <p:ph type="sldNum" sz="quarter" idx="12"/>
          </p:nvPr>
        </p:nvSpPr>
        <p:spPr/>
        <p:txBody>
          <a:bodyPr/>
          <a:lstStyle/>
          <a:p>
            <a:fld id="{47333891-D5E7-4C7B-BF1D-E855E53CB5A8}" type="slidenum">
              <a:rPr lang="en-US" smtClean="0"/>
              <a:t>20</a:t>
            </a:fld>
            <a:endParaRPr lang="en-US" dirty="0"/>
          </a:p>
        </p:txBody>
      </p:sp>
    </p:spTree>
    <p:extLst>
      <p:ext uri="{BB962C8B-B14F-4D97-AF65-F5344CB8AC3E}">
        <p14:creationId xmlns:p14="http://schemas.microsoft.com/office/powerpoint/2010/main" val="2321731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Related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564904"/>
            <a:ext cx="3657600" cy="27432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47333891-D5E7-4C7B-BF1D-E855E53CB5A8}" type="slidenum">
              <a:rPr lang="en-US" smtClean="0"/>
              <a:t>21</a:t>
            </a:fld>
            <a:endParaRPr lang="en-US" dirty="0"/>
          </a:p>
        </p:txBody>
      </p:sp>
    </p:spTree>
    <p:extLst>
      <p:ext uri="{BB962C8B-B14F-4D97-AF65-F5344CB8AC3E}">
        <p14:creationId xmlns:p14="http://schemas.microsoft.com/office/powerpoint/2010/main" val="874108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pic>
        <p:nvPicPr>
          <p:cNvPr id="37890" name="Picture 2" descr="Image result for family sitting in dining table"/>
          <p:cNvPicPr>
            <a:picLocks noChangeAspect="1" noChangeArrowheads="1"/>
          </p:cNvPicPr>
          <p:nvPr/>
        </p:nvPicPr>
        <p:blipFill rotWithShape="1">
          <a:blip r:embed="rId2">
            <a:extLst>
              <a:ext uri="{28A0092B-C50C-407E-A947-70E740481C1C}">
                <a14:useLocalDpi xmlns:a14="http://schemas.microsoft.com/office/drawing/2010/main" val="0"/>
              </a:ext>
            </a:extLst>
          </a:blip>
          <a:srcRect b="7698"/>
          <a:stretch/>
        </p:blipFill>
        <p:spPr bwMode="auto">
          <a:xfrm>
            <a:off x="1475656" y="1916833"/>
            <a:ext cx="5832648" cy="381642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Dimensionality Reduction Using PCA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48425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1720" y="2047011"/>
            <a:ext cx="6750496" cy="830997"/>
          </a:xfrm>
          <a:prstGeom prst="rect">
            <a:avLst/>
          </a:prstGeom>
        </p:spPr>
        <p:txBody>
          <a:bodyPr wrap="square">
            <a:spAutoFit/>
          </a:bodyPr>
          <a:lstStyle/>
          <a:p>
            <a:r>
              <a:rPr lang="en-US" b="1" i="0" dirty="0" smtClean="0">
                <a:solidFill>
                  <a:srgbClr val="242729"/>
                </a:solidFill>
                <a:effectLst/>
                <a:latin typeface="+mj-lt"/>
              </a:rPr>
              <a:t> I heard you are studying "Pee-See-Ay". I wonder what that is...</a:t>
            </a:r>
            <a:endParaRPr lang="en-US" dirty="0">
              <a:latin typeface="+mj-lt"/>
            </a:endParaRPr>
          </a:p>
        </p:txBody>
      </p:sp>
      <p:cxnSp>
        <p:nvCxnSpPr>
          <p:cNvPr id="9" name="Straight Arrow Connector 8"/>
          <p:cNvCxnSpPr>
            <a:endCxn id="7" idx="1"/>
          </p:cNvCxnSpPr>
          <p:nvPr/>
        </p:nvCxnSpPr>
        <p:spPr>
          <a:xfrm>
            <a:off x="1763688" y="2462509"/>
            <a:ext cx="288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18" name="Picture 6" descr="Image result for grandmother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872"/>
          <a:stretch/>
        </p:blipFill>
        <p:spPr bwMode="auto">
          <a:xfrm>
            <a:off x="884706" y="1987859"/>
            <a:ext cx="878982" cy="865078"/>
          </a:xfrm>
          <a:prstGeom prst="rect">
            <a:avLst/>
          </a:prstGeom>
          <a:noFill/>
          <a:extLst>
            <a:ext uri="{909E8E84-426E-40DD-AFC4-6F175D3DCCD1}">
              <a14:hiddenFill xmlns:a14="http://schemas.microsoft.com/office/drawing/2010/main">
                <a:solidFill>
                  <a:srgbClr val="FFFFFF"/>
                </a:solidFill>
              </a14:hiddenFill>
            </a:ext>
          </a:extLst>
        </p:spPr>
      </p:pic>
      <p:pic>
        <p:nvPicPr>
          <p:cNvPr id="38920" name="Picture 8" descr="Image result for her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9834" y="3068960"/>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3817840" cy="830997"/>
          </a:xfrm>
          <a:prstGeom prst="rect">
            <a:avLst/>
          </a:prstGeom>
        </p:spPr>
        <p:txBody>
          <a:bodyPr wrap="none">
            <a:spAutoFit/>
          </a:bodyPr>
          <a:lstStyle/>
          <a:p>
            <a:r>
              <a:rPr lang="en-US" sz="4800" dirty="0" smtClean="0">
                <a:latin typeface="+mj-lt"/>
              </a:rPr>
              <a:t>Story  Starts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092736" y="3094031"/>
            <a:ext cx="6750496" cy="2062103"/>
          </a:xfrm>
          <a:prstGeom prst="rect">
            <a:avLst/>
          </a:prstGeom>
        </p:spPr>
        <p:txBody>
          <a:bodyPr wrap="square">
            <a:spAutoFit/>
          </a:bodyPr>
          <a:lstStyle/>
          <a:p>
            <a:r>
              <a:rPr lang="en-US" sz="1600" b="1" i="0" dirty="0" smtClean="0">
                <a:solidFill>
                  <a:srgbClr val="242729"/>
                </a:solidFill>
                <a:effectLst/>
                <a:latin typeface="+mj-lt"/>
              </a:rPr>
              <a:t>Ah, it's just a method of summarizing some data.</a:t>
            </a:r>
          </a:p>
          <a:p>
            <a:pPr marL="285750" indent="-285750">
              <a:buFont typeface="Arial" panose="020B0604020202020204" pitchFamily="34" charset="0"/>
              <a:buChar char="•"/>
            </a:pPr>
            <a:r>
              <a:rPr lang="en-US" sz="1600" b="1" i="0" dirty="0" smtClean="0">
                <a:solidFill>
                  <a:srgbClr val="242729"/>
                </a:solidFill>
                <a:effectLst/>
                <a:latin typeface="+mj-lt"/>
              </a:rPr>
              <a:t>Look, we have some wine bottles standing here on the table. We can describe each wine by its </a:t>
            </a:r>
            <a:r>
              <a:rPr lang="en-US" sz="1600" b="1" i="0" dirty="0" err="1" smtClean="0">
                <a:solidFill>
                  <a:srgbClr val="242729"/>
                </a:solidFill>
                <a:effectLst/>
                <a:latin typeface="+mj-lt"/>
              </a:rPr>
              <a:t>colour</a:t>
            </a:r>
            <a:r>
              <a:rPr lang="en-US" sz="1600" b="1" i="0" dirty="0" smtClean="0">
                <a:solidFill>
                  <a:srgbClr val="242729"/>
                </a:solidFill>
                <a:effectLst/>
                <a:latin typeface="+mj-lt"/>
              </a:rPr>
              <a:t>, by how strong it is, by how old it is</a:t>
            </a:r>
          </a:p>
          <a:p>
            <a:pPr marL="285750" indent="-285750">
              <a:buFont typeface="Arial" panose="020B0604020202020204" pitchFamily="34" charset="0"/>
              <a:buChar char="•"/>
            </a:pPr>
            <a:r>
              <a:rPr lang="en-US" sz="1600" b="1" i="0" dirty="0" smtClean="0">
                <a:solidFill>
                  <a:srgbClr val="242729"/>
                </a:solidFill>
                <a:effectLst/>
                <a:latin typeface="+mj-lt"/>
              </a:rPr>
              <a:t>We can compose a whole list of different characteristics of each wine in our cellar. </a:t>
            </a:r>
          </a:p>
          <a:p>
            <a:pPr marL="285750" indent="-285750">
              <a:buFont typeface="Arial" panose="020B0604020202020204" pitchFamily="34" charset="0"/>
              <a:buChar char="•"/>
            </a:pPr>
            <a:r>
              <a:rPr lang="en-US" sz="1600" b="1" i="0" dirty="0" smtClean="0">
                <a:solidFill>
                  <a:srgbClr val="242729"/>
                </a:solidFill>
                <a:effectLst/>
                <a:latin typeface="+mj-lt"/>
              </a:rPr>
              <a:t>But many of them will measure related properties and so will be redundant. </a:t>
            </a:r>
          </a:p>
          <a:p>
            <a:pPr marL="285750" indent="-285750">
              <a:buFont typeface="Arial" panose="020B0604020202020204" pitchFamily="34" charset="0"/>
              <a:buChar char="•"/>
            </a:pPr>
            <a:r>
              <a:rPr lang="en-US" sz="1600" b="1" i="0" dirty="0" smtClean="0">
                <a:solidFill>
                  <a:srgbClr val="242729"/>
                </a:solidFill>
                <a:effectLst/>
                <a:latin typeface="+mj-lt"/>
              </a:rPr>
              <a:t>If so, we should be able to summarize each wine with fewer characteristics! This is what PCA does.</a:t>
            </a:r>
            <a:endParaRPr lang="en-US" sz="1600" dirty="0">
              <a:latin typeface="+mj-lt"/>
            </a:endParaRPr>
          </a:p>
        </p:txBody>
      </p:sp>
      <p:cxnSp>
        <p:nvCxnSpPr>
          <p:cNvPr id="15" name="Straight Arrow Connector 14"/>
          <p:cNvCxnSpPr>
            <a:endCxn id="14" idx="1"/>
          </p:cNvCxnSpPr>
          <p:nvPr/>
        </p:nvCxnSpPr>
        <p:spPr>
          <a:xfrm>
            <a:off x="1804704" y="3509529"/>
            <a:ext cx="288032" cy="61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22" name="Picture 10" descr="Image result for wine bottles on tabl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000"/>
          <a:stretch/>
        </p:blipFill>
        <p:spPr bwMode="auto">
          <a:xfrm>
            <a:off x="5076056" y="4941168"/>
            <a:ext cx="1964541"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4871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22"/>
                                        </p:tgtEl>
                                        <p:attrNameLst>
                                          <p:attrName>style.visibility</p:attrName>
                                        </p:attrNameLst>
                                      </p:cBhvr>
                                      <p:to>
                                        <p:strVal val="visible"/>
                                      </p:to>
                                    </p:set>
                                    <p:anim calcmode="lin" valueType="num">
                                      <p:cBhvr additive="base">
                                        <p:cTn id="7" dur="500" fill="hold"/>
                                        <p:tgtEl>
                                          <p:spTgt spid="38922"/>
                                        </p:tgtEl>
                                        <p:attrNameLst>
                                          <p:attrName>ppt_x</p:attrName>
                                        </p:attrNameLst>
                                      </p:cBhvr>
                                      <p:tavLst>
                                        <p:tav tm="0">
                                          <p:val>
                                            <p:strVal val="#ppt_x"/>
                                          </p:val>
                                        </p:tav>
                                        <p:tav tm="100000">
                                          <p:val>
                                            <p:strVal val="#ppt_x"/>
                                          </p:val>
                                        </p:tav>
                                      </p:tavLst>
                                    </p:anim>
                                    <p:anim calcmode="lin" valueType="num">
                                      <p:cBhvr additive="base">
                                        <p:cTn id="8"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920"/>
                                        </p:tgtEl>
                                        <p:attrNameLst>
                                          <p:attrName>style.visibility</p:attrName>
                                        </p:attrNameLst>
                                      </p:cBhvr>
                                      <p:to>
                                        <p:strVal val="visible"/>
                                      </p:to>
                                    </p:set>
                                    <p:anim calcmode="lin" valueType="num">
                                      <p:cBhvr additive="base">
                                        <p:cTn id="29" dur="500" fill="hold"/>
                                        <p:tgtEl>
                                          <p:spTgt spid="38920"/>
                                        </p:tgtEl>
                                        <p:attrNameLst>
                                          <p:attrName>ppt_x</p:attrName>
                                        </p:attrNameLst>
                                      </p:cBhvr>
                                      <p:tavLst>
                                        <p:tav tm="0">
                                          <p:val>
                                            <p:strVal val="#ppt_x"/>
                                          </p:val>
                                        </p:tav>
                                        <p:tav tm="100000">
                                          <p:val>
                                            <p:strVal val="#ppt_x"/>
                                          </p:val>
                                        </p:tav>
                                      </p:tavLst>
                                    </p:anim>
                                    <p:anim calcmode="lin" valueType="num">
                                      <p:cBhvr additive="base">
                                        <p:cTn id="30"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1720" y="2047011"/>
            <a:ext cx="6750496" cy="830997"/>
          </a:xfrm>
          <a:prstGeom prst="rect">
            <a:avLst/>
          </a:prstGeom>
        </p:spPr>
        <p:txBody>
          <a:bodyPr wrap="square">
            <a:spAutoFit/>
          </a:bodyPr>
          <a:lstStyle/>
          <a:p>
            <a:r>
              <a:rPr lang="en-US" b="1" i="0" dirty="0" smtClean="0">
                <a:solidFill>
                  <a:srgbClr val="242729"/>
                </a:solidFill>
                <a:effectLst/>
                <a:latin typeface="+mj-lt"/>
              </a:rPr>
              <a:t>This is interesting! So this PCA thing checks what characteristics are redundant and discards them?</a:t>
            </a:r>
            <a:endParaRPr lang="en-US" dirty="0">
              <a:latin typeface="+mj-lt"/>
            </a:endParaRPr>
          </a:p>
        </p:txBody>
      </p:sp>
      <p:cxnSp>
        <p:nvCxnSpPr>
          <p:cNvPr id="9" name="Straight Arrow Connector 8"/>
          <p:cNvCxnSpPr>
            <a:endCxn id="7" idx="1"/>
          </p:cNvCxnSpPr>
          <p:nvPr/>
        </p:nvCxnSpPr>
        <p:spPr>
          <a:xfrm>
            <a:off x="1763688" y="2462509"/>
            <a:ext cx="288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18" name="Picture 6" descr="Image result for grandmother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872"/>
          <a:stretch/>
        </p:blipFill>
        <p:spPr bwMode="auto">
          <a:xfrm>
            <a:off x="884706" y="1987859"/>
            <a:ext cx="878982" cy="865078"/>
          </a:xfrm>
          <a:prstGeom prst="rect">
            <a:avLst/>
          </a:prstGeom>
          <a:noFill/>
          <a:extLst>
            <a:ext uri="{909E8E84-426E-40DD-AFC4-6F175D3DCCD1}">
              <a14:hiddenFill xmlns:a14="http://schemas.microsoft.com/office/drawing/2010/main">
                <a:solidFill>
                  <a:srgbClr val="FFFFFF"/>
                </a:solidFill>
              </a14:hiddenFill>
            </a:ext>
          </a:extLst>
        </p:spPr>
      </p:pic>
      <p:pic>
        <p:nvPicPr>
          <p:cNvPr id="38920" name="Picture 8" descr="Image result for her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9834" y="3068960"/>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092736" y="3094031"/>
            <a:ext cx="6750496" cy="2800767"/>
          </a:xfrm>
          <a:prstGeom prst="rect">
            <a:avLst/>
          </a:prstGeom>
        </p:spPr>
        <p:txBody>
          <a:bodyPr wrap="square">
            <a:spAutoFit/>
          </a:bodyPr>
          <a:lstStyle/>
          <a:p>
            <a:r>
              <a:rPr lang="en-US" sz="1600" b="1" i="0" dirty="0" smtClean="0">
                <a:solidFill>
                  <a:srgbClr val="242729"/>
                </a:solidFill>
                <a:effectLst/>
                <a:latin typeface="+mj-lt"/>
              </a:rPr>
              <a:t>Excellent question, granny! </a:t>
            </a:r>
          </a:p>
          <a:p>
            <a:pPr marL="285750" indent="-285750">
              <a:buFont typeface="Arial" panose="020B0604020202020204" pitchFamily="34" charset="0"/>
              <a:buChar char="•"/>
            </a:pPr>
            <a:r>
              <a:rPr lang="en-US" sz="1600" b="1" i="0" dirty="0" err="1" smtClean="0">
                <a:solidFill>
                  <a:srgbClr val="242729"/>
                </a:solidFill>
                <a:effectLst/>
                <a:latin typeface="+mj-lt"/>
              </a:rPr>
              <a:t>Nooooo</a:t>
            </a:r>
            <a:r>
              <a:rPr lang="en-US" sz="1600" b="1" i="0" dirty="0" smtClean="0">
                <a:solidFill>
                  <a:srgbClr val="242729"/>
                </a:solidFill>
                <a:effectLst/>
                <a:latin typeface="+mj-lt"/>
              </a:rPr>
              <a:t>, PCA is not selecting some characteristics and discarding the others. Instead, it constructs some new characteristics that turn out to summarize our list of wines well. </a:t>
            </a:r>
          </a:p>
          <a:p>
            <a:pPr marL="285750" indent="-285750">
              <a:buFont typeface="Arial" panose="020B0604020202020204" pitchFamily="34" charset="0"/>
              <a:buChar char="•"/>
            </a:pPr>
            <a:r>
              <a:rPr lang="en-US" sz="1600" b="1" i="0" dirty="0" smtClean="0">
                <a:solidFill>
                  <a:srgbClr val="242729"/>
                </a:solidFill>
                <a:effectLst/>
                <a:latin typeface="+mj-lt"/>
              </a:rPr>
              <a:t>Of course these new characteristics are constructed using the old ones</a:t>
            </a:r>
          </a:p>
          <a:p>
            <a:pPr marL="285750" indent="-285750">
              <a:buFont typeface="Arial" panose="020B0604020202020204" pitchFamily="34" charset="0"/>
              <a:buChar char="•"/>
            </a:pPr>
            <a:r>
              <a:rPr lang="en-US" sz="1600" b="1" i="0" dirty="0" smtClean="0">
                <a:solidFill>
                  <a:srgbClr val="242729"/>
                </a:solidFill>
                <a:effectLst/>
                <a:latin typeface="+mj-lt"/>
              </a:rPr>
              <a:t>for example, a new characteristic might be computed as wine age minus wine acidity level or some other combination like that (we call them linear combinations).</a:t>
            </a:r>
          </a:p>
          <a:p>
            <a:pPr marL="285750" indent="-285750">
              <a:buFont typeface="Arial" panose="020B0604020202020204" pitchFamily="34" charset="0"/>
              <a:buChar char="•"/>
            </a:pPr>
            <a:r>
              <a:rPr lang="en-US" sz="1600" b="1" i="0" dirty="0" smtClean="0">
                <a:solidFill>
                  <a:srgbClr val="242729"/>
                </a:solidFill>
                <a:effectLst/>
                <a:latin typeface="+mj-lt"/>
              </a:rPr>
              <a:t>In fact, PCA finds the best possible characteristics, the ones that summarize the list of wines as well as only possible (among all conceivable linear combinations). This is why it is so useful.</a:t>
            </a:r>
            <a:endParaRPr lang="en-US" sz="1600" dirty="0">
              <a:latin typeface="+mj-lt"/>
            </a:endParaRPr>
          </a:p>
        </p:txBody>
      </p:sp>
      <p:cxnSp>
        <p:nvCxnSpPr>
          <p:cNvPr id="15" name="Straight Arrow Connector 14"/>
          <p:cNvCxnSpPr>
            <a:endCxn id="14" idx="1"/>
          </p:cNvCxnSpPr>
          <p:nvPr/>
        </p:nvCxnSpPr>
        <p:spPr>
          <a:xfrm>
            <a:off x="1804704" y="3509529"/>
            <a:ext cx="288032" cy="984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416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additive="base">
                                        <p:cTn id="7" dur="500" fill="hold"/>
                                        <p:tgtEl>
                                          <p:spTgt spid="38918"/>
                                        </p:tgtEl>
                                        <p:attrNameLst>
                                          <p:attrName>ppt_x</p:attrName>
                                        </p:attrNameLst>
                                      </p:cBhvr>
                                      <p:tavLst>
                                        <p:tav tm="0">
                                          <p:val>
                                            <p:strVal val="#ppt_x"/>
                                          </p:val>
                                        </p:tav>
                                        <p:tav tm="100000">
                                          <p:val>
                                            <p:strVal val="#ppt_x"/>
                                          </p:val>
                                        </p:tav>
                                      </p:tavLst>
                                    </p:anim>
                                    <p:anim calcmode="lin" valueType="num">
                                      <p:cBhvr additive="base">
                                        <p:cTn id="8"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 calcmode="lin" valueType="num">
                                      <p:cBhvr additive="base">
                                        <p:cTn id="25" dur="500" fill="hold"/>
                                        <p:tgtEl>
                                          <p:spTgt spid="38920"/>
                                        </p:tgtEl>
                                        <p:attrNameLst>
                                          <p:attrName>ppt_x</p:attrName>
                                        </p:attrNameLst>
                                      </p:cBhvr>
                                      <p:tavLst>
                                        <p:tav tm="0">
                                          <p:val>
                                            <p:strVal val="#ppt_x"/>
                                          </p:val>
                                        </p:tav>
                                        <p:tav tm="100000">
                                          <p:val>
                                            <p:strVal val="#ppt_x"/>
                                          </p:val>
                                        </p:tav>
                                      </p:tavLst>
                                    </p:anim>
                                    <p:anim calcmode="lin" valueType="num">
                                      <p:cBhvr additive="base">
                                        <p:cTn id="26"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1720" y="2047011"/>
            <a:ext cx="6750496" cy="830997"/>
          </a:xfrm>
          <a:prstGeom prst="rect">
            <a:avLst/>
          </a:prstGeom>
        </p:spPr>
        <p:txBody>
          <a:bodyPr wrap="square">
            <a:spAutoFit/>
          </a:bodyPr>
          <a:lstStyle/>
          <a:p>
            <a:r>
              <a:rPr lang="en-US" sz="1600" b="1" i="0" dirty="0" smtClean="0">
                <a:solidFill>
                  <a:srgbClr val="242729"/>
                </a:solidFill>
                <a:effectLst/>
                <a:latin typeface="+mj-lt"/>
              </a:rPr>
              <a:t>Hmmm, this certainly sounds good, but I am not sure I understand. What do you actually mean when you say that these new PCA characteristics "summarize" the list of wines?</a:t>
            </a:r>
            <a:endParaRPr lang="en-US" sz="1600" dirty="0">
              <a:latin typeface="+mj-lt"/>
            </a:endParaRPr>
          </a:p>
        </p:txBody>
      </p:sp>
      <p:cxnSp>
        <p:nvCxnSpPr>
          <p:cNvPr id="9" name="Straight Arrow Connector 8"/>
          <p:cNvCxnSpPr>
            <a:endCxn id="7" idx="1"/>
          </p:cNvCxnSpPr>
          <p:nvPr/>
        </p:nvCxnSpPr>
        <p:spPr>
          <a:xfrm>
            <a:off x="1763688" y="2462509"/>
            <a:ext cx="288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20" name="Picture 8" descr="Image result for h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89834" y="3068960"/>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092736" y="3094031"/>
            <a:ext cx="6750496" cy="1815882"/>
          </a:xfrm>
          <a:prstGeom prst="rect">
            <a:avLst/>
          </a:prstGeom>
        </p:spPr>
        <p:txBody>
          <a:bodyPr wrap="square">
            <a:spAutoFit/>
          </a:bodyPr>
          <a:lstStyle/>
          <a:p>
            <a:r>
              <a:rPr lang="en-US" sz="1600" b="1" i="0" dirty="0" smtClean="0">
                <a:solidFill>
                  <a:srgbClr val="242729"/>
                </a:solidFill>
                <a:effectLst/>
                <a:latin typeface="+mj-lt"/>
              </a:rPr>
              <a:t>I guess I can give two different answers to this question MOM</a:t>
            </a:r>
          </a:p>
          <a:p>
            <a:pPr marL="285750" indent="-285750">
              <a:buFont typeface="Arial" panose="020B0604020202020204" pitchFamily="34" charset="0"/>
              <a:buChar char="•"/>
            </a:pPr>
            <a:r>
              <a:rPr lang="en-US" sz="1600" b="1" i="0" dirty="0" smtClean="0">
                <a:solidFill>
                  <a:srgbClr val="242729"/>
                </a:solidFill>
                <a:effectLst/>
                <a:latin typeface="+mj-lt"/>
              </a:rPr>
              <a:t>First answer is that you are looking for some wine properties (characteristics) that strongly differ across wines. Indeed, imagine that you come up with a property that is the same for most of the wines. This would not be very useful, wouldn't it? Wines are very different, but your new property makes them all look the same! This would certainly be a bad summary. Instead, PCA looks for properties that show as much variation across wines as possible.</a:t>
            </a:r>
          </a:p>
        </p:txBody>
      </p:sp>
      <p:cxnSp>
        <p:nvCxnSpPr>
          <p:cNvPr id="15" name="Straight Arrow Connector 14"/>
          <p:cNvCxnSpPr>
            <a:endCxn id="14" idx="1"/>
          </p:cNvCxnSpPr>
          <p:nvPr/>
        </p:nvCxnSpPr>
        <p:spPr>
          <a:xfrm>
            <a:off x="1804704" y="3509531"/>
            <a:ext cx="288032" cy="49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938" name="Picture 2" descr="Image result for moth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239" y="2086223"/>
            <a:ext cx="851336" cy="85133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1297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 calcmode="lin" valueType="num">
                                      <p:cBhvr additive="base">
                                        <p:cTn id="25" dur="500" fill="hold"/>
                                        <p:tgtEl>
                                          <p:spTgt spid="38920"/>
                                        </p:tgtEl>
                                        <p:attrNameLst>
                                          <p:attrName>ppt_x</p:attrName>
                                        </p:attrNameLst>
                                      </p:cBhvr>
                                      <p:tavLst>
                                        <p:tav tm="0">
                                          <p:val>
                                            <p:strVal val="#ppt_x"/>
                                          </p:val>
                                        </p:tav>
                                        <p:tav tm="100000">
                                          <p:val>
                                            <p:strVal val="#ppt_x"/>
                                          </p:val>
                                        </p:tav>
                                      </p:tavLst>
                                    </p:anim>
                                    <p:anim calcmode="lin" valueType="num">
                                      <p:cBhvr additive="base">
                                        <p:cTn id="26"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1720" y="2047011"/>
            <a:ext cx="6750496" cy="830997"/>
          </a:xfrm>
          <a:prstGeom prst="rect">
            <a:avLst/>
          </a:prstGeom>
        </p:spPr>
        <p:txBody>
          <a:bodyPr wrap="square">
            <a:spAutoFit/>
          </a:bodyPr>
          <a:lstStyle/>
          <a:p>
            <a:r>
              <a:rPr lang="en-US" sz="1600" b="1" i="0" dirty="0" smtClean="0">
                <a:solidFill>
                  <a:srgbClr val="242729"/>
                </a:solidFill>
                <a:effectLst/>
                <a:latin typeface="+mj-lt"/>
              </a:rPr>
              <a:t>Hmmm, this certainly sounds good, but I am not sure I understand. What do you actually mean when you say that these new PCA characteristics "summarize" the list of wines?</a:t>
            </a:r>
            <a:endParaRPr lang="en-US" sz="1600" dirty="0">
              <a:latin typeface="+mj-lt"/>
            </a:endParaRPr>
          </a:p>
        </p:txBody>
      </p:sp>
      <p:cxnSp>
        <p:nvCxnSpPr>
          <p:cNvPr id="9" name="Straight Arrow Connector 8"/>
          <p:cNvCxnSpPr>
            <a:endCxn id="7" idx="1"/>
          </p:cNvCxnSpPr>
          <p:nvPr/>
        </p:nvCxnSpPr>
        <p:spPr>
          <a:xfrm>
            <a:off x="1763688" y="2462509"/>
            <a:ext cx="288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20" name="Picture 8" descr="Image result for h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89834" y="3068960"/>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092736" y="3094031"/>
            <a:ext cx="6750496" cy="1815882"/>
          </a:xfrm>
          <a:prstGeom prst="rect">
            <a:avLst/>
          </a:prstGeom>
        </p:spPr>
        <p:txBody>
          <a:bodyPr wrap="square">
            <a:spAutoFit/>
          </a:bodyPr>
          <a:lstStyle/>
          <a:p>
            <a:pPr marL="285750" indent="-285750">
              <a:buFont typeface="Arial" panose="020B0604020202020204" pitchFamily="34" charset="0"/>
              <a:buChar char="•"/>
            </a:pPr>
            <a:r>
              <a:rPr lang="en-US" sz="1600" b="1" i="0" dirty="0" smtClean="0">
                <a:solidFill>
                  <a:srgbClr val="242729"/>
                </a:solidFill>
                <a:effectLst/>
                <a:latin typeface="+mj-lt"/>
              </a:rPr>
              <a:t>The second answer is that you look for the properties that would allow you to predict, or "reconstruct", the original wine characteristics. </a:t>
            </a:r>
          </a:p>
          <a:p>
            <a:pPr marL="285750" indent="-285750">
              <a:buFont typeface="Arial" panose="020B0604020202020204" pitchFamily="34" charset="0"/>
              <a:buChar char="•"/>
            </a:pPr>
            <a:r>
              <a:rPr lang="en-US" sz="1600" b="1" i="0" dirty="0" smtClean="0">
                <a:solidFill>
                  <a:srgbClr val="242729"/>
                </a:solidFill>
                <a:effectLst/>
                <a:latin typeface="+mj-lt"/>
              </a:rPr>
              <a:t>Again, imagine that you come up with a property that has no relation to the original characteristics; if you use only this new property, there is no way you could reconstruct the original ones! </a:t>
            </a:r>
          </a:p>
          <a:p>
            <a:pPr marL="285750" indent="-285750">
              <a:buFont typeface="Arial" panose="020B0604020202020204" pitchFamily="34" charset="0"/>
              <a:buChar char="•"/>
            </a:pPr>
            <a:r>
              <a:rPr lang="en-US" sz="1600" b="1" i="0" dirty="0" smtClean="0">
                <a:solidFill>
                  <a:srgbClr val="242729"/>
                </a:solidFill>
                <a:effectLst/>
                <a:latin typeface="+mj-lt"/>
              </a:rPr>
              <a:t>This, again, would be a bad summary. So PCA looks for properties that allow to reconstruct the original characteristics as well as possible.</a:t>
            </a:r>
          </a:p>
        </p:txBody>
      </p:sp>
      <p:cxnSp>
        <p:nvCxnSpPr>
          <p:cNvPr id="15" name="Straight Arrow Connector 14"/>
          <p:cNvCxnSpPr>
            <a:endCxn id="14" idx="1"/>
          </p:cNvCxnSpPr>
          <p:nvPr/>
        </p:nvCxnSpPr>
        <p:spPr>
          <a:xfrm>
            <a:off x="1804704" y="3509531"/>
            <a:ext cx="288032" cy="49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938" name="Picture 2" descr="Image result for moth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239" y="2086223"/>
            <a:ext cx="851336" cy="85133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5222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 calcmode="lin" valueType="num">
                                      <p:cBhvr additive="base">
                                        <p:cTn id="25" dur="500" fill="hold"/>
                                        <p:tgtEl>
                                          <p:spTgt spid="38920"/>
                                        </p:tgtEl>
                                        <p:attrNameLst>
                                          <p:attrName>ppt_x</p:attrName>
                                        </p:attrNameLst>
                                      </p:cBhvr>
                                      <p:tavLst>
                                        <p:tav tm="0">
                                          <p:val>
                                            <p:strVal val="#ppt_x"/>
                                          </p:val>
                                        </p:tav>
                                        <p:tav tm="100000">
                                          <p:val>
                                            <p:strVal val="#ppt_x"/>
                                          </p:val>
                                        </p:tav>
                                      </p:tavLst>
                                    </p:anim>
                                    <p:anim calcmode="lin" valueType="num">
                                      <p:cBhvr additive="base">
                                        <p:cTn id="26"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1720" y="2047011"/>
            <a:ext cx="6750496" cy="338554"/>
          </a:xfrm>
          <a:prstGeom prst="rect">
            <a:avLst/>
          </a:prstGeom>
        </p:spPr>
        <p:txBody>
          <a:bodyPr wrap="square">
            <a:spAutoFit/>
          </a:bodyPr>
          <a:lstStyle/>
          <a:p>
            <a:r>
              <a:rPr lang="en-US" sz="1600" b="1" dirty="0" smtClean="0">
                <a:solidFill>
                  <a:srgbClr val="242729"/>
                </a:solidFill>
                <a:latin typeface="+mj-lt"/>
              </a:rPr>
              <a:t>Hey, </a:t>
            </a:r>
            <a:r>
              <a:rPr lang="en-US" sz="1600" b="1" dirty="0">
                <a:solidFill>
                  <a:srgbClr val="242729"/>
                </a:solidFill>
                <a:latin typeface="+mj-lt"/>
              </a:rPr>
              <a:t>these two "goals" of PCA sound so different! Why would they be equivalent?</a:t>
            </a:r>
            <a:endParaRPr lang="en-US" sz="1600" dirty="0">
              <a:latin typeface="+mj-lt"/>
            </a:endParaRPr>
          </a:p>
        </p:txBody>
      </p:sp>
      <p:cxnSp>
        <p:nvCxnSpPr>
          <p:cNvPr id="9" name="Straight Arrow Connector 8"/>
          <p:cNvCxnSpPr>
            <a:endCxn id="7" idx="1"/>
          </p:cNvCxnSpPr>
          <p:nvPr/>
        </p:nvCxnSpPr>
        <p:spPr>
          <a:xfrm flipV="1">
            <a:off x="1763688" y="2216288"/>
            <a:ext cx="288032" cy="246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920" name="Picture 8" descr="Image result for h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89834" y="3068960"/>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092736" y="3094031"/>
            <a:ext cx="6750496" cy="1323439"/>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rgbClr val="242729"/>
                </a:solidFill>
                <a:latin typeface="+mj-lt"/>
              </a:rPr>
              <a:t>Hmmm. Perhaps I should make a little drawing (takes a napkin and starts scribbling). </a:t>
            </a:r>
            <a:endParaRPr lang="en-US" sz="1600" b="1" dirty="0" smtClean="0">
              <a:solidFill>
                <a:srgbClr val="242729"/>
              </a:solidFill>
              <a:latin typeface="+mj-lt"/>
            </a:endParaRPr>
          </a:p>
          <a:p>
            <a:pPr marL="285750" indent="-285750" algn="just">
              <a:buFont typeface="Arial" panose="020B0604020202020204" pitchFamily="34" charset="0"/>
              <a:buChar char="•"/>
            </a:pPr>
            <a:r>
              <a:rPr lang="en-US" sz="1600" b="1" dirty="0" smtClean="0">
                <a:solidFill>
                  <a:srgbClr val="242729"/>
                </a:solidFill>
                <a:latin typeface="+mj-lt"/>
              </a:rPr>
              <a:t>Let </a:t>
            </a:r>
            <a:r>
              <a:rPr lang="en-US" sz="1600" b="1" dirty="0">
                <a:solidFill>
                  <a:srgbClr val="242729"/>
                </a:solidFill>
                <a:latin typeface="+mj-lt"/>
              </a:rPr>
              <a:t>us pick two wine characteristics, perhaps wine darkness and alcohol content -- I don't know if they are correlated, but let's imagine that they are. </a:t>
            </a:r>
            <a:endParaRPr lang="en-US" sz="1600" b="1" dirty="0" smtClean="0">
              <a:solidFill>
                <a:srgbClr val="242729"/>
              </a:solidFill>
              <a:latin typeface="+mj-lt"/>
            </a:endParaRPr>
          </a:p>
          <a:p>
            <a:pPr marL="285750" indent="-285750" algn="just">
              <a:buFont typeface="Arial" panose="020B0604020202020204" pitchFamily="34" charset="0"/>
              <a:buChar char="•"/>
            </a:pPr>
            <a:r>
              <a:rPr lang="en-US" sz="1600" b="1" dirty="0" smtClean="0">
                <a:solidFill>
                  <a:srgbClr val="242729"/>
                </a:solidFill>
                <a:latin typeface="+mj-lt"/>
              </a:rPr>
              <a:t>Here </a:t>
            </a:r>
            <a:r>
              <a:rPr lang="en-US" sz="1600" b="1" dirty="0">
                <a:solidFill>
                  <a:srgbClr val="242729"/>
                </a:solidFill>
                <a:latin typeface="+mj-lt"/>
              </a:rPr>
              <a:t>is what a scatter plot of different wines could look like:</a:t>
            </a:r>
            <a:endParaRPr lang="en-US" sz="1600" b="1" i="0" dirty="0" smtClean="0">
              <a:solidFill>
                <a:srgbClr val="242729"/>
              </a:solidFill>
              <a:effectLst/>
              <a:latin typeface="+mj-lt"/>
            </a:endParaRPr>
          </a:p>
        </p:txBody>
      </p:sp>
      <p:cxnSp>
        <p:nvCxnSpPr>
          <p:cNvPr id="15" name="Straight Arrow Connector 14"/>
          <p:cNvCxnSpPr>
            <a:endCxn id="14" idx="1"/>
          </p:cNvCxnSpPr>
          <p:nvPr/>
        </p:nvCxnSpPr>
        <p:spPr>
          <a:xfrm>
            <a:off x="1804704" y="3509531"/>
            <a:ext cx="288032" cy="24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flipH="1">
            <a:off x="868405" y="1982893"/>
            <a:ext cx="895283" cy="959231"/>
          </a:xfrm>
          <a:prstGeom prst="rect">
            <a:avLst/>
          </a:prstGeom>
        </p:spPr>
      </p:pic>
      <p:pic>
        <p:nvPicPr>
          <p:cNvPr id="4" name="Picture 3"/>
          <p:cNvPicPr>
            <a:picLocks noChangeAspect="1"/>
          </p:cNvPicPr>
          <p:nvPr/>
        </p:nvPicPr>
        <p:blipFill>
          <a:blip r:embed="rId4"/>
          <a:stretch>
            <a:fillRect/>
          </a:stretch>
        </p:blipFill>
        <p:spPr>
          <a:xfrm>
            <a:off x="3275856" y="4653136"/>
            <a:ext cx="3392902" cy="1357161"/>
          </a:xfrm>
          <a:prstGeom prst="rect">
            <a:avLst/>
          </a:prstGeom>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3007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 calcmode="lin" valueType="num">
                                      <p:cBhvr additive="base">
                                        <p:cTn id="25" dur="500" fill="hold"/>
                                        <p:tgtEl>
                                          <p:spTgt spid="38920"/>
                                        </p:tgtEl>
                                        <p:attrNameLst>
                                          <p:attrName>ppt_x</p:attrName>
                                        </p:attrNameLst>
                                      </p:cBhvr>
                                      <p:tavLst>
                                        <p:tav tm="0">
                                          <p:val>
                                            <p:strVal val="#ppt_x"/>
                                          </p:val>
                                        </p:tav>
                                        <p:tav tm="100000">
                                          <p:val>
                                            <p:strVal val="#ppt_x"/>
                                          </p:val>
                                        </p:tav>
                                      </p:tavLst>
                                    </p:anim>
                                    <p:anim calcmode="lin" valueType="num">
                                      <p:cBhvr additive="base">
                                        <p:cTn id="26"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0" name="Picture 8" descr="Image result for h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01441" y="2016135"/>
            <a:ext cx="983502" cy="9361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93508" y="830107"/>
            <a:ext cx="4891660" cy="830997"/>
          </a:xfrm>
          <a:prstGeom prst="rect">
            <a:avLst/>
          </a:prstGeom>
        </p:spPr>
        <p:txBody>
          <a:bodyPr wrap="none">
            <a:spAutoFit/>
          </a:bodyPr>
          <a:lstStyle/>
          <a:p>
            <a:r>
              <a:rPr lang="en-US" sz="4800" dirty="0" smtClean="0">
                <a:latin typeface="+mj-lt"/>
              </a:rPr>
              <a:t>Story  Continues </a:t>
            </a:r>
            <a:r>
              <a:rPr lang="en-US" sz="4800" dirty="0" smtClean="0">
                <a:latin typeface="+mj-lt"/>
                <a:sym typeface="Wingdings" panose="05000000000000000000" pitchFamily="2" charset="2"/>
              </a:rPr>
              <a:t></a:t>
            </a:r>
            <a:endParaRPr lang="en-US" sz="4800" dirty="0">
              <a:latin typeface="+mj-lt"/>
            </a:endParaRPr>
          </a:p>
        </p:txBody>
      </p:sp>
      <p:sp>
        <p:nvSpPr>
          <p:cNvPr id="14" name="Rectangle 13"/>
          <p:cNvSpPr/>
          <p:nvPr/>
        </p:nvSpPr>
        <p:spPr>
          <a:xfrm>
            <a:off x="2170643" y="2060848"/>
            <a:ext cx="6750496" cy="2062103"/>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rgbClr val="242729"/>
                </a:solidFill>
                <a:latin typeface="+mj-lt"/>
              </a:rPr>
              <a:t>Each dot in this "wine cloud" shows one particular wine. You see that the two properties (x and y on this figure) are correlated. </a:t>
            </a:r>
            <a:endParaRPr lang="en-US" sz="1600" b="1" dirty="0" smtClean="0">
              <a:solidFill>
                <a:srgbClr val="242729"/>
              </a:solidFill>
              <a:latin typeface="+mj-lt"/>
            </a:endParaRPr>
          </a:p>
          <a:p>
            <a:pPr marL="285750" indent="-285750" algn="just">
              <a:buFont typeface="Arial" panose="020B0604020202020204" pitchFamily="34" charset="0"/>
              <a:buChar char="•"/>
            </a:pPr>
            <a:r>
              <a:rPr lang="en-US" sz="1600" b="1" dirty="0" smtClean="0">
                <a:solidFill>
                  <a:srgbClr val="242729"/>
                </a:solidFill>
                <a:latin typeface="+mj-lt"/>
              </a:rPr>
              <a:t>A </a:t>
            </a:r>
            <a:r>
              <a:rPr lang="en-US" sz="1600" b="1" dirty="0">
                <a:solidFill>
                  <a:srgbClr val="242729"/>
                </a:solidFill>
                <a:latin typeface="+mj-lt"/>
              </a:rPr>
              <a:t>new property can be constructed by drawing a line through the center of this wine cloud and projecting all points onto this line. </a:t>
            </a:r>
            <a:endParaRPr lang="en-US" sz="1600" b="1" dirty="0" smtClean="0">
              <a:solidFill>
                <a:srgbClr val="242729"/>
              </a:solidFill>
              <a:latin typeface="+mj-lt"/>
            </a:endParaRPr>
          </a:p>
          <a:p>
            <a:pPr marL="285750" indent="-285750" algn="just">
              <a:buFont typeface="Arial" panose="020B0604020202020204" pitchFamily="34" charset="0"/>
              <a:buChar char="•"/>
            </a:pPr>
            <a:r>
              <a:rPr lang="en-US" sz="1600" b="1" dirty="0" smtClean="0">
                <a:solidFill>
                  <a:srgbClr val="242729"/>
                </a:solidFill>
                <a:latin typeface="+mj-lt"/>
              </a:rPr>
              <a:t>This </a:t>
            </a:r>
            <a:r>
              <a:rPr lang="en-US" sz="1600" b="1" dirty="0">
                <a:solidFill>
                  <a:srgbClr val="242729"/>
                </a:solidFill>
                <a:latin typeface="+mj-lt"/>
              </a:rPr>
              <a:t>new property will be given by a linear combination w1x+w2y, where each line corresponds to some particular values of w1 and w2.</a:t>
            </a:r>
          </a:p>
          <a:p>
            <a:pPr marL="285750" indent="-285750" algn="just">
              <a:buFont typeface="Arial" panose="020B0604020202020204" pitchFamily="34" charset="0"/>
              <a:buChar char="•"/>
            </a:pPr>
            <a:r>
              <a:rPr lang="en-US" sz="1600" b="1" dirty="0" smtClean="0">
                <a:solidFill>
                  <a:srgbClr val="242729"/>
                </a:solidFill>
                <a:latin typeface="+mj-lt"/>
              </a:rPr>
              <a:t>Now </a:t>
            </a:r>
            <a:r>
              <a:rPr lang="en-US" sz="1600" b="1" dirty="0">
                <a:solidFill>
                  <a:srgbClr val="242729"/>
                </a:solidFill>
                <a:latin typeface="+mj-lt"/>
              </a:rPr>
              <a:t>look here very carefully -- here is how these projections look like for different lines (red dots are projections of the blue dots):</a:t>
            </a:r>
            <a:endParaRPr lang="en-US" sz="1600" b="1" i="0" dirty="0" smtClean="0">
              <a:solidFill>
                <a:srgbClr val="242729"/>
              </a:solidFill>
              <a:effectLst/>
              <a:latin typeface="+mj-lt"/>
            </a:endParaRPr>
          </a:p>
        </p:txBody>
      </p:sp>
      <p:cxnSp>
        <p:nvCxnSpPr>
          <p:cNvPr id="15" name="Straight Arrow Connector 14"/>
          <p:cNvCxnSpPr>
            <a:endCxn id="14" idx="1"/>
          </p:cNvCxnSpPr>
          <p:nvPr/>
        </p:nvCxnSpPr>
        <p:spPr>
          <a:xfrm>
            <a:off x="1882611" y="2476348"/>
            <a:ext cx="288032" cy="61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579" name="Picture 3" descr="https://i.stack.imgur.com/Q7HIP.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4725144"/>
            <a:ext cx="3423420" cy="136936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Dimensionality Reduction Using PCA</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81749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ppt_x"/>
                                          </p:val>
                                        </p:tav>
                                        <p:tav tm="100000">
                                          <p:val>
                                            <p:strVal val="#ppt_x"/>
                                          </p:val>
                                        </p:tav>
                                      </p:tavLst>
                                    </p:anim>
                                    <p:anim calcmode="lin" valueType="num">
                                      <p:cBhvr additive="base">
                                        <p:cTn id="8"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gtEl>
                                        <p:attrNameLst>
                                          <p:attrName>style.visibility</p:attrName>
                                        </p:attrNameLst>
                                      </p:cBhvr>
                                      <p:to>
                                        <p:strVal val="visible"/>
                                      </p:to>
                                    </p:set>
                                    <p:anim calcmode="lin" valueType="num">
                                      <p:cBhvr additive="base">
                                        <p:cTn id="19" dur="500" fill="hold"/>
                                        <p:tgtEl>
                                          <p:spTgt spid="24579"/>
                                        </p:tgtEl>
                                        <p:attrNameLst>
                                          <p:attrName>ppt_x</p:attrName>
                                        </p:attrNameLst>
                                      </p:cBhvr>
                                      <p:tavLst>
                                        <p:tav tm="0">
                                          <p:val>
                                            <p:strVal val="#ppt_x"/>
                                          </p:val>
                                        </p:tav>
                                        <p:tav tm="100000">
                                          <p:val>
                                            <p:strVal val="#ppt_x"/>
                                          </p:val>
                                        </p:tav>
                                      </p:tavLst>
                                    </p:anim>
                                    <p:anim calcmode="lin" valueType="num">
                                      <p:cBhvr additive="base">
                                        <p:cTn id="20"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 calcmode="lin" valueType="num">
                                      <p:cBhvr additive="base">
                                        <p:cTn id="3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 calcmode="lin" valueType="num">
                                      <p:cBhvr additive="base">
                                        <p:cTn id="3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anim calcmode="lin" valueType="num">
                                      <p:cBhvr additive="base">
                                        <p:cTn id="4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xEl>
                                              <p:pRg st="3" end="3"/>
                                            </p:txEl>
                                          </p:spTgt>
                                        </p:tgtEl>
                                        <p:attrNameLst>
                                          <p:attrName>style.visibility</p:attrName>
                                        </p:attrNameLst>
                                      </p:cBhvr>
                                      <p:to>
                                        <p:strVal val="visible"/>
                                      </p:to>
                                    </p:set>
                                    <p:anim calcmode="lin" valueType="num">
                                      <p:cBhvr additive="base">
                                        <p:cTn id="4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6710</TotalTime>
  <Words>1568</Words>
  <Application>Microsoft Office PowerPoint</Application>
  <PresentationFormat>On-screen Show (4:3)</PresentationFormat>
  <Paragraphs>152</Paragraphs>
  <Slides>21</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3" baseType="lpstr">
      <vt:lpstr>Arial</vt:lpstr>
      <vt:lpstr>Arial Narrow</vt:lpstr>
      <vt:lpstr>Calibri</vt:lpstr>
      <vt:lpstr>Calibri Light</vt:lpstr>
      <vt:lpstr>標楷體</vt:lpstr>
      <vt:lpstr>Monotype Sorts</vt:lpstr>
      <vt:lpstr>新細明體</vt:lpstr>
      <vt:lpstr>Times New Roman</vt:lpstr>
      <vt:lpstr>Wingdings</vt:lpstr>
      <vt:lpstr>Retrospect</vt:lpstr>
      <vt:lpstr>方程式</vt:lpstr>
      <vt:lpstr>Equation</vt:lpstr>
      <vt:lpstr>Principal Component Analysis (PCA)</vt:lpstr>
      <vt:lpstr>Introduction to PCA</vt:lpstr>
      <vt:lpstr>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PCA</vt:lpstr>
      <vt:lpstr>Examples of PCA Projections</vt:lpstr>
      <vt:lpstr>Problem Definition</vt:lpstr>
      <vt:lpstr>Projection</vt:lpstr>
      <vt:lpstr>Steps for PCA</vt:lpstr>
      <vt:lpstr>Example of PCA</vt:lpstr>
      <vt:lpstr>Weakness of PCA for Classification</vt:lpstr>
      <vt:lpstr>Is rotation necessary in PCA? If yes, Why? What will happen if you don’t rotate the components?</vt:lpstr>
      <vt:lpstr>PowerPoint Presentation</vt:lpstr>
      <vt:lpstr>PowerPoint Presentation</vt:lpstr>
    </vt:vector>
  </TitlesOfParts>
  <Company>CoshWorkHouse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by Singing (CBMR)</dc:title>
  <dc:creator>COW</dc:creator>
  <cp:lastModifiedBy>Hemant P</cp:lastModifiedBy>
  <cp:revision>387</cp:revision>
  <dcterms:created xsi:type="dcterms:W3CDTF">1999-10-31T10:51:50Z</dcterms:created>
  <dcterms:modified xsi:type="dcterms:W3CDTF">2018-10-13T05:09:54Z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cosh@cs.nthu.edu.tw</vt:lpwstr>
  </property>
  <property fmtid="{D5CDD505-2E9C-101B-9397-08002B2CF9AE}" pid="8" name="HomePage">
    <vt:lpwstr>../class.html</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C:\My Documents</vt:lpwstr>
  </property>
  <property fmtid="{D5CDD505-2E9C-101B-9397-08002B2CF9AE}" pid="22" name="EncodingType">
    <vt:i4>-99</vt:i4>
  </property>
</Properties>
</file>