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Lst>
  <p:sldSz cy="5143500" cx="9144000"/>
  <p:notesSz cx="6858000" cy="9144000"/>
  <p:embeddedFontLst>
    <p:embeddedFont>
      <p:font typeface="Roboto"/>
      <p:regular r:id="rId70"/>
      <p:bold r:id="rId71"/>
      <p:italic r:id="rId72"/>
      <p:boldItalic r:id="rId73"/>
    </p:embeddedFont>
    <p:embeddedFont>
      <p:font typeface="Playfair Display"/>
      <p:regular r:id="rId74"/>
      <p:bold r:id="rId75"/>
      <p:italic r:id="rId76"/>
      <p:boldItalic r:id="rId77"/>
    </p:embeddedFont>
    <p:embeddedFont>
      <p:font typeface="Lato"/>
      <p:regular r:id="rId78"/>
      <p:bold r:id="rId79"/>
      <p:italic r:id="rId80"/>
      <p:boldItalic r:id="rId81"/>
    </p:embeddedFont>
    <p:embeddedFont>
      <p:font typeface="Varela Round"/>
      <p:regular r:id="rId82"/>
    </p:embeddedFont>
    <p:embeddedFont>
      <p:font typeface="Open Sans"/>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OpenSans-bold.fntdata"/><Relationship Id="rId83" Type="http://schemas.openxmlformats.org/officeDocument/2006/relationships/font" Target="fonts/OpenSans-regular.fntdata"/><Relationship Id="rId42" Type="http://schemas.openxmlformats.org/officeDocument/2006/relationships/slide" Target="slides/slide38.xml"/><Relationship Id="rId86" Type="http://schemas.openxmlformats.org/officeDocument/2006/relationships/font" Target="fonts/OpenSans-boldItalic.fntdata"/><Relationship Id="rId41" Type="http://schemas.openxmlformats.org/officeDocument/2006/relationships/slide" Target="slides/slide37.xml"/><Relationship Id="rId85" Type="http://schemas.openxmlformats.org/officeDocument/2006/relationships/font" Target="fonts/OpenSans-italic.fntdata"/><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Lato-italic.fntdata"/><Relationship Id="rId82" Type="http://schemas.openxmlformats.org/officeDocument/2006/relationships/font" Target="fonts/VarelaRound-regular.fntdata"/><Relationship Id="rId81"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7.xml"/><Relationship Id="rId75" Type="http://schemas.openxmlformats.org/officeDocument/2006/relationships/font" Target="fonts/PlayfairDisplay-bold.fntdata"/><Relationship Id="rId30" Type="http://schemas.openxmlformats.org/officeDocument/2006/relationships/slide" Target="slides/slide26.xml"/><Relationship Id="rId74" Type="http://schemas.openxmlformats.org/officeDocument/2006/relationships/font" Target="fonts/PlayfairDisplay-regular.fntdata"/><Relationship Id="rId33" Type="http://schemas.openxmlformats.org/officeDocument/2006/relationships/slide" Target="slides/slide29.xml"/><Relationship Id="rId77" Type="http://schemas.openxmlformats.org/officeDocument/2006/relationships/font" Target="fonts/PlayfairDisplay-boldItalic.fntdata"/><Relationship Id="rId32" Type="http://schemas.openxmlformats.org/officeDocument/2006/relationships/slide" Target="slides/slide28.xml"/><Relationship Id="rId76" Type="http://schemas.openxmlformats.org/officeDocument/2006/relationships/font" Target="fonts/PlayfairDisplay-italic.fntdata"/><Relationship Id="rId35" Type="http://schemas.openxmlformats.org/officeDocument/2006/relationships/slide" Target="slides/slide31.xml"/><Relationship Id="rId79" Type="http://schemas.openxmlformats.org/officeDocument/2006/relationships/font" Target="fonts/Lato-bold.fntdata"/><Relationship Id="rId34" Type="http://schemas.openxmlformats.org/officeDocument/2006/relationships/slide" Target="slides/slide30.xml"/><Relationship Id="rId78" Type="http://schemas.openxmlformats.org/officeDocument/2006/relationships/font" Target="fonts/Lato-regular.fntdata"/><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develop/develop-images/dockerfile_best-practices/#the-dockerfile-instruction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tima.com/intv/dry.html"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https://www.data-imaginist.com/2017/announcing-lime/</a:t>
            </a:r>
            <a:endParaRPr/>
          </a:p>
          <a:p>
            <a:pPr indent="0" lvl="0" marL="0" rtl="0">
              <a:spcBef>
                <a:spcPts val="0"/>
              </a:spcBef>
              <a:spcAft>
                <a:spcPts val="0"/>
              </a:spcAft>
              <a:buNone/>
            </a:pPr>
            <a:r>
              <a:rPr lang="en"/>
              <a:t>https://arxiv.org/abs/1602.04938</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a:t>
            </a:r>
            <a:r>
              <a:rPr lang="en" sz="1150">
                <a:solidFill>
                  <a:srgbClr val="444444"/>
                </a:solidFill>
                <a:highlight>
                  <a:srgbClr val="F9F9F9"/>
                </a:highlight>
              </a:rPr>
              <a:t>f you violate these conventions, the worst you'll get is some dirty looks.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https://www.python.org/dev/peps/pep-0008/</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https://www.python.org/dev/peps/pep-0008/#naming-conventions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https://www.python.org/dev/peps/pep-0008/#comments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https://www.python.org/dev/peps/pep-0008/#programming-recommendations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https://www.python.org/dev/peps/pep-0257/</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https://docs.docker.com/engine/docker-overview/#docker-architecture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https://docs.docker.com/glossary/</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https://docs.docker.com/glossary/</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https://docs.docker.com/engine/reference/commandline/docker/#child-commands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https://docs.docker.com/engine/reference/commandline/docker/#child-commands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https://docs.docker.com/develop/develop-images/dockerfile_best-practices/#the-dockerfile-instructions</a:t>
            </a:r>
            <a:endParaRPr/>
          </a:p>
          <a:p>
            <a:pPr indent="0" lvl="0" marL="0" rtl="0">
              <a:spcBef>
                <a:spcPts val="0"/>
              </a:spcBef>
              <a:spcAft>
                <a:spcPts val="0"/>
              </a:spcAft>
              <a:buNone/>
            </a:pPr>
            <a:r>
              <a:rPr lang="en"/>
              <a:t>https://runnable.com/blog/9-common-dockerfile-mistakes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https://docs.docker.com/develop/develop-images/dockerfile_best-practices/#the-dockerfile-instructions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https://docs.docker.com/develop/develop-images/dockerfile_best-practices/#the-dockerfile-instructions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https://docs.docker.com/develop/develop-images/dockerfile_best-practices/#the-dockerfile-instructions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https://aws.amazon.com/sagemaker/faqs/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https://aws.amazon.com/s3/faqs/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https://aws.amazon.com/s3/faqs/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https://aws.amazon.com/ec2/faqs/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DRY: </a:t>
            </a:r>
            <a:r>
              <a:rPr lang="en" u="sng">
                <a:solidFill>
                  <a:schemeClr val="hlink"/>
                </a:solidFill>
                <a:hlinkClick r:id="rId2"/>
              </a:rPr>
              <a:t>https://www.artima.com/intv/dry.html</a:t>
            </a:r>
            <a:endParaRPr/>
          </a:p>
          <a:p>
            <a:pPr indent="0" lvl="0" marL="0" rtl="0">
              <a:spcBef>
                <a:spcPts val="0"/>
              </a:spcBef>
              <a:spcAft>
                <a:spcPts val="0"/>
              </a:spcAft>
              <a:buNone/>
            </a:pPr>
            <a:r>
              <a:rPr lang="en"/>
              <a:t>https://stackoverflow.com/questions/2490884/why-is-copy-and-paste-of-code-dangerous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https://aws.amazon.com/batch/faqs/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https://aws.amazon.com/sagemaker/faqs/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https://aws.amazon.com/sagemaker/faqs/</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https://aws.amazon.com/sagemaker/faqs/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https://aws.amazon.com/sagemaker/faqs/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programiz.com/python-programming/keywords-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pep8onlin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martinfowler.com/bliki/ContinuousDelivery.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docker.com/glossary/?term=imag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en.wikipedia.org/wiki/OSI_mode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d1.awsstatic.com/choosing-a-cloud-platform/Choosing-a-Cloud-Platform.d8a070aa739b70c7f5b7957862e39b5473ae7530.xlsx"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en.wikipedia.org/wiki/Amazon_S3#Notable_users" TargetMode="External"/><Relationship Id="rId4" Type="http://schemas.openxmlformats.org/officeDocument/2006/relationships/hyperlink" Target="https://aws.amazon.com/s3/faq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aws.amazon.com/ec2/faq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aws.amazon.com/ecr/faq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aws.amazon.com/ecs/faq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Pre-Requisites</a:t>
            </a:r>
            <a:endParaRPr/>
          </a:p>
        </p:txBody>
      </p:sp>
      <p:sp>
        <p:nvSpPr>
          <p:cNvPr id="60" name="Shape 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nSpc>
                <a:spcPct val="150000"/>
              </a:lnSpc>
              <a:spcBef>
                <a:spcPts val="0"/>
              </a:spcBef>
              <a:spcAft>
                <a:spcPts val="0"/>
              </a:spcAft>
              <a:buSzPts val="1200"/>
              <a:buChar char="-"/>
            </a:pPr>
            <a:r>
              <a:rPr lang="en" sz="1200"/>
              <a:t>AWS Free Tier Account</a:t>
            </a:r>
            <a:endParaRPr sz="1200"/>
          </a:p>
          <a:p>
            <a:pPr indent="-304800" lvl="0" marL="457200" rtl="0">
              <a:lnSpc>
                <a:spcPct val="150000"/>
              </a:lnSpc>
              <a:spcBef>
                <a:spcPts val="0"/>
              </a:spcBef>
              <a:spcAft>
                <a:spcPts val="0"/>
              </a:spcAft>
              <a:buSzPts val="1200"/>
              <a:buChar char="-"/>
            </a:pPr>
            <a:r>
              <a:rPr lang="en" sz="1200"/>
              <a:t>Software:</a:t>
            </a:r>
            <a:endParaRPr sz="1200"/>
          </a:p>
          <a:p>
            <a:pPr indent="-304800" lvl="1" marL="914400" rtl="0">
              <a:lnSpc>
                <a:spcPct val="150000"/>
              </a:lnSpc>
              <a:spcBef>
                <a:spcPts val="0"/>
              </a:spcBef>
              <a:spcAft>
                <a:spcPts val="0"/>
              </a:spcAft>
              <a:buSzPts val="1200"/>
              <a:buChar char="-"/>
            </a:pPr>
            <a:r>
              <a:rPr lang="en" sz="1200"/>
              <a:t>Docker </a:t>
            </a:r>
            <a:endParaRPr sz="1200"/>
          </a:p>
          <a:p>
            <a:pPr indent="-304800" lvl="0" marL="457200" rtl="0">
              <a:lnSpc>
                <a:spcPct val="150000"/>
              </a:lnSpc>
              <a:spcBef>
                <a:spcPts val="0"/>
              </a:spcBef>
              <a:spcAft>
                <a:spcPts val="0"/>
              </a:spcAft>
              <a:buSzPts val="1200"/>
              <a:buChar char="-"/>
            </a:pPr>
            <a:r>
              <a:rPr lang="en" sz="1200"/>
              <a:t>Libraries: </a:t>
            </a:r>
            <a:endParaRPr sz="1200"/>
          </a:p>
          <a:p>
            <a:pPr indent="-304800" lvl="1" marL="914400" rtl="0">
              <a:lnSpc>
                <a:spcPct val="150000"/>
              </a:lnSpc>
              <a:spcBef>
                <a:spcPts val="0"/>
              </a:spcBef>
              <a:spcAft>
                <a:spcPts val="0"/>
              </a:spcAft>
              <a:buSzPts val="1200"/>
              <a:buChar char="-"/>
            </a:pPr>
            <a:r>
              <a:rPr lang="en" sz="1200"/>
              <a:t>pep8 </a:t>
            </a:r>
            <a:endParaRPr sz="1200"/>
          </a:p>
          <a:p>
            <a:pPr indent="-304800" lvl="1" marL="914400" rtl="0">
              <a:lnSpc>
                <a:spcPct val="150000"/>
              </a:lnSpc>
              <a:spcBef>
                <a:spcPts val="0"/>
              </a:spcBef>
              <a:spcAft>
                <a:spcPts val="0"/>
              </a:spcAft>
              <a:buSzPts val="1200"/>
              <a:buChar char="-"/>
            </a:pPr>
            <a:r>
              <a:rPr lang="en" sz="1200"/>
              <a:t>pep257</a:t>
            </a:r>
            <a:endParaRPr sz="1200"/>
          </a:p>
          <a:p>
            <a:pPr indent="-304800" lvl="1" marL="914400" rtl="0">
              <a:lnSpc>
                <a:spcPct val="150000"/>
              </a:lnSpc>
              <a:spcBef>
                <a:spcPts val="0"/>
              </a:spcBef>
              <a:spcAft>
                <a:spcPts val="0"/>
              </a:spcAft>
              <a:buSzPts val="1200"/>
              <a:buChar char="-"/>
            </a:pPr>
            <a:r>
              <a:rPr lang="en" sz="1200"/>
              <a:t>unittest2</a:t>
            </a:r>
            <a:endParaRPr sz="1200"/>
          </a:p>
          <a:p>
            <a:pPr indent="-304800" lvl="1" marL="914400" rtl="0">
              <a:lnSpc>
                <a:spcPct val="150000"/>
              </a:lnSpc>
              <a:spcBef>
                <a:spcPts val="0"/>
              </a:spcBef>
              <a:spcAft>
                <a:spcPts val="0"/>
              </a:spcAft>
              <a:buSzPts val="1200"/>
              <a:buChar char="-"/>
            </a:pPr>
            <a:r>
              <a:rPr lang="en" sz="1200"/>
              <a:t>pytest</a:t>
            </a:r>
            <a:endParaRPr sz="1200"/>
          </a:p>
          <a:p>
            <a:pPr indent="-304800" lvl="1" marL="914400" rtl="0">
              <a:lnSpc>
                <a:spcPct val="150000"/>
              </a:lnSpc>
              <a:spcBef>
                <a:spcPts val="0"/>
              </a:spcBef>
              <a:spcAft>
                <a:spcPts val="0"/>
              </a:spcAft>
              <a:buSzPts val="1200"/>
              <a:buChar char="-"/>
            </a:pPr>
            <a:r>
              <a:rPr lang="en" sz="1200"/>
              <a:t>bottle</a:t>
            </a:r>
            <a:endParaRPr sz="1200"/>
          </a:p>
          <a:p>
            <a:pPr indent="-304800" lvl="1" marL="914400" rtl="0">
              <a:lnSpc>
                <a:spcPct val="150000"/>
              </a:lnSpc>
              <a:spcBef>
                <a:spcPts val="0"/>
              </a:spcBef>
              <a:spcAft>
                <a:spcPts val="0"/>
              </a:spcAft>
              <a:buSzPts val="1200"/>
              <a:buChar char="-"/>
            </a:pPr>
            <a:r>
              <a:rPr lang="en" sz="1200"/>
              <a:t>cherrypy&lt;9.0</a:t>
            </a:r>
            <a:endParaRPr sz="1200"/>
          </a:p>
          <a:p>
            <a:pPr indent="-304800" lvl="0" marL="457200" rtl="0">
              <a:lnSpc>
                <a:spcPct val="150000"/>
              </a:lnSpc>
              <a:spcBef>
                <a:spcPts val="0"/>
              </a:spcBef>
              <a:spcAft>
                <a:spcPts val="0"/>
              </a:spcAft>
              <a:buSzPts val="1200"/>
              <a:buChar char="-"/>
            </a:pPr>
            <a:r>
              <a:rPr lang="en" sz="1200"/>
              <a:t>Internet Connection</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Maintainability - POP QUIZ 3</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t>What’s a better function name for a function that normalizes a word token?</a:t>
            </a:r>
            <a:endParaRPr/>
          </a:p>
          <a:p>
            <a:pPr indent="-342900" lvl="0" marL="457200" rtl="0">
              <a:lnSpc>
                <a:spcPct val="150000"/>
              </a:lnSpc>
              <a:spcBef>
                <a:spcPts val="1600"/>
              </a:spcBef>
              <a:spcAft>
                <a:spcPts val="0"/>
              </a:spcAft>
              <a:buSzPts val="1800"/>
              <a:buAutoNum type="alphaLcPeriod"/>
            </a:pPr>
            <a:r>
              <a:rPr b="1" lang="en"/>
              <a:t>preprocess_word</a:t>
            </a:r>
            <a:endParaRPr b="1"/>
          </a:p>
          <a:p>
            <a:pPr indent="-342900" lvl="0" marL="457200" rtl="0">
              <a:lnSpc>
                <a:spcPct val="150000"/>
              </a:lnSpc>
              <a:spcBef>
                <a:spcPts val="0"/>
              </a:spcBef>
              <a:spcAft>
                <a:spcPts val="0"/>
              </a:spcAft>
              <a:buSzPts val="1800"/>
              <a:buAutoNum type="alphaLcPeriod"/>
            </a:pPr>
            <a:r>
              <a:rPr lang="en"/>
              <a:t>clean_word</a:t>
            </a:r>
            <a:endParaRPr/>
          </a:p>
          <a:p>
            <a:pPr indent="-342900" lvl="0" marL="457200" rtl="0">
              <a:lnSpc>
                <a:spcPct val="150000"/>
              </a:lnSpc>
              <a:spcBef>
                <a:spcPts val="0"/>
              </a:spcBef>
              <a:spcAft>
                <a:spcPts val="0"/>
              </a:spcAft>
              <a:buSzPts val="1800"/>
              <a:buAutoNum type="alphaLcPeriod"/>
            </a:pPr>
            <a:r>
              <a:rPr b="1" lang="en"/>
              <a:t>process_token</a:t>
            </a:r>
            <a:endParaRPr b="1"/>
          </a:p>
          <a:p>
            <a:pPr indent="-342900" lvl="0" marL="457200" rtl="0">
              <a:lnSpc>
                <a:spcPct val="150000"/>
              </a:lnSpc>
              <a:spcBef>
                <a:spcPts val="0"/>
              </a:spcBef>
              <a:spcAft>
                <a:spcPts val="0"/>
              </a:spcAft>
              <a:buSzPts val="1800"/>
              <a:buAutoNum type="alphaLcPeriod"/>
            </a:pPr>
            <a:r>
              <a:rPr b="1" lang="en"/>
              <a:t>process_string</a:t>
            </a:r>
            <a:endParaRPr b="1"/>
          </a:p>
          <a:p>
            <a:pPr indent="-342900" lvl="0" marL="457200" rtl="0">
              <a:lnSpc>
                <a:spcPct val="150000"/>
              </a:lnSpc>
              <a:spcBef>
                <a:spcPts val="0"/>
              </a:spcBef>
              <a:spcAft>
                <a:spcPts val="0"/>
              </a:spcAft>
              <a:buSzPts val="1800"/>
              <a:buAutoNum type="alphaLcPeriod"/>
            </a:pPr>
            <a:r>
              <a:rPr b="1" lang="en"/>
              <a:t>normalize_word</a:t>
            </a:r>
            <a:endParaRPr b="1"/>
          </a:p>
          <a:p>
            <a:pPr indent="0" lvl="0" marL="0" rtl="0">
              <a:lnSpc>
                <a:spcPct val="150000"/>
              </a:lnSpc>
              <a:spcBef>
                <a:spcPts val="1600"/>
              </a:spcBef>
              <a:spcAft>
                <a:spcPts val="0"/>
              </a:spcAft>
              <a:buNone/>
            </a:pPr>
            <a:r>
              <a:t/>
            </a:r>
            <a:endParaRPr/>
          </a:p>
          <a:p>
            <a:pPr indent="0" lvl="0" marL="0" rtl="0">
              <a:lnSpc>
                <a:spcPct val="150000"/>
              </a:lnSpc>
              <a:spcBef>
                <a:spcPts val="1600"/>
              </a:spcBef>
              <a:spcAft>
                <a:spcPts val="0"/>
              </a:spcAft>
              <a:buNone/>
            </a:pPr>
            <a:r>
              <a:t/>
            </a:r>
            <a:endParaRPr/>
          </a:p>
          <a:p>
            <a:pPr indent="0" lvl="0" marL="0" rtl="0">
              <a:lnSpc>
                <a:spcPct val="150000"/>
              </a:lnSpc>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Maintainability - POP QUIZ 4</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latin typeface="Varela Round"/>
                <a:ea typeface="Varela Round"/>
                <a:cs typeface="Varela Round"/>
                <a:sym typeface="Varela Round"/>
              </a:rPr>
              <a:t>Which function is better written?</a:t>
            </a:r>
            <a:endParaRPr>
              <a:latin typeface="Varela Round"/>
              <a:ea typeface="Varela Round"/>
              <a:cs typeface="Varela Round"/>
              <a:sym typeface="Varela Round"/>
            </a:endParaRPr>
          </a:p>
          <a:p>
            <a:pPr indent="0" lvl="0" marL="0" rtl="0">
              <a:lnSpc>
                <a:spcPct val="150000"/>
              </a:lnSpc>
              <a:spcBef>
                <a:spcPts val="1600"/>
              </a:spcBef>
              <a:spcAft>
                <a:spcPts val="0"/>
              </a:spcAft>
              <a:buNone/>
            </a:pPr>
            <a:r>
              <a:t/>
            </a:r>
            <a:endParaRPr>
              <a:latin typeface="Varela Round"/>
              <a:ea typeface="Varela Round"/>
              <a:cs typeface="Varela Round"/>
              <a:sym typeface="Varela Round"/>
            </a:endParaRPr>
          </a:p>
          <a:p>
            <a:pPr indent="0" lvl="0" marL="0" rtl="0">
              <a:lnSpc>
                <a:spcPct val="150000"/>
              </a:lnSpc>
              <a:spcBef>
                <a:spcPts val="1600"/>
              </a:spcBef>
              <a:spcAft>
                <a:spcPts val="0"/>
              </a:spcAft>
              <a:buNone/>
            </a:pPr>
            <a:r>
              <a:t/>
            </a:r>
            <a:endParaRPr>
              <a:latin typeface="Varela Round"/>
              <a:ea typeface="Varela Round"/>
              <a:cs typeface="Varela Round"/>
              <a:sym typeface="Varela Round"/>
            </a:endParaRPr>
          </a:p>
          <a:p>
            <a:pPr indent="0" lvl="0" marL="0" rtl="0">
              <a:lnSpc>
                <a:spcPct val="150000"/>
              </a:lnSpc>
              <a:spcBef>
                <a:spcPts val="1600"/>
              </a:spcBef>
              <a:spcAft>
                <a:spcPts val="0"/>
              </a:spcAft>
              <a:buNone/>
            </a:pPr>
            <a:r>
              <a:t/>
            </a:r>
            <a:endParaRPr>
              <a:latin typeface="Varela Round"/>
              <a:ea typeface="Varela Round"/>
              <a:cs typeface="Varela Round"/>
              <a:sym typeface="Varela Round"/>
            </a:endParaRPr>
          </a:p>
          <a:p>
            <a:pPr indent="0" lvl="0" marL="0" rtl="0">
              <a:lnSpc>
                <a:spcPct val="150000"/>
              </a:lnSpc>
              <a:spcBef>
                <a:spcPts val="1600"/>
              </a:spcBef>
              <a:spcAft>
                <a:spcPts val="1600"/>
              </a:spcAft>
              <a:buNone/>
            </a:pPr>
            <a:r>
              <a:t/>
            </a:r>
            <a:endParaRPr>
              <a:latin typeface="Varela Round"/>
              <a:ea typeface="Varela Round"/>
              <a:cs typeface="Varela Round"/>
              <a:sym typeface="Varela Round"/>
            </a:endParaRPr>
          </a:p>
        </p:txBody>
      </p:sp>
      <p:sp>
        <p:nvSpPr>
          <p:cNvPr id="145" name="Shape 145"/>
          <p:cNvSpPr txBox="1"/>
          <p:nvPr/>
        </p:nvSpPr>
        <p:spPr>
          <a:xfrm>
            <a:off x="413300" y="1715150"/>
            <a:ext cx="2789700" cy="109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Varela Round"/>
                <a:ea typeface="Varela Round"/>
                <a:cs typeface="Varela Round"/>
                <a:sym typeface="Varela Round"/>
              </a:rPr>
              <a:t>d</a:t>
            </a:r>
            <a:r>
              <a:rPr lang="en">
                <a:latin typeface="Varela Round"/>
                <a:ea typeface="Varela Round"/>
                <a:cs typeface="Varela Round"/>
                <a:sym typeface="Varela Round"/>
              </a:rPr>
              <a:t>ef  normalize_word(word):</a:t>
            </a:r>
            <a:endParaRPr>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    	return </a:t>
            </a:r>
            <a:r>
              <a:rPr lang="en">
                <a:latin typeface="Varela Round"/>
                <a:ea typeface="Varela Round"/>
                <a:cs typeface="Varela Round"/>
                <a:sym typeface="Varela Round"/>
              </a:rPr>
              <a:t>word</a:t>
            </a:r>
            <a:r>
              <a:rPr lang="en">
                <a:latin typeface="Varela Round"/>
                <a:ea typeface="Varela Round"/>
                <a:cs typeface="Varela Round"/>
                <a:sym typeface="Varela Round"/>
              </a:rPr>
              <a:t>.strip().lower()</a:t>
            </a:r>
            <a:endParaRPr>
              <a:latin typeface="Varela Round"/>
              <a:ea typeface="Varela Round"/>
              <a:cs typeface="Varela Round"/>
              <a:sym typeface="Varela Round"/>
            </a:endParaRPr>
          </a:p>
        </p:txBody>
      </p:sp>
      <p:sp>
        <p:nvSpPr>
          <p:cNvPr id="146" name="Shape 146"/>
          <p:cNvSpPr txBox="1"/>
          <p:nvPr/>
        </p:nvSpPr>
        <p:spPr>
          <a:xfrm>
            <a:off x="4471275" y="1715150"/>
            <a:ext cx="4455600" cy="1818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latin typeface="Varela Round"/>
                <a:ea typeface="Varela Round"/>
                <a:cs typeface="Varela Round"/>
                <a:sym typeface="Varela Round"/>
              </a:rPr>
              <a:t>def  normalize_word(word):</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	“””Processes and returns a word, stripping        whitespaces </a:t>
            </a:r>
            <a:r>
              <a:rPr lang="en">
                <a:latin typeface="Varela Round"/>
                <a:ea typeface="Varela Round"/>
                <a:cs typeface="Varela Round"/>
                <a:sym typeface="Varela Round"/>
              </a:rPr>
              <a:t>a</a:t>
            </a:r>
            <a:r>
              <a:rPr lang="en">
                <a:latin typeface="Varela Round"/>
                <a:ea typeface="Varela Round"/>
                <a:cs typeface="Varela Round"/>
                <a:sym typeface="Varela Round"/>
              </a:rPr>
              <a:t>nd lowercases it”””</a:t>
            </a:r>
            <a:endParaRPr>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    	</a:t>
            </a:r>
            <a:endParaRPr>
              <a:latin typeface="Varela Round"/>
              <a:ea typeface="Varela Round"/>
              <a:cs typeface="Varela Round"/>
              <a:sym typeface="Varela Round"/>
            </a:endParaRPr>
          </a:p>
          <a:p>
            <a:pPr indent="457200" lvl="0" marL="0" rtl="0">
              <a:spcBef>
                <a:spcPts val="0"/>
              </a:spcBef>
              <a:spcAft>
                <a:spcPts val="0"/>
              </a:spcAft>
              <a:buNone/>
            </a:pPr>
            <a:r>
              <a:rPr lang="en">
                <a:latin typeface="Varela Round"/>
                <a:ea typeface="Varela Round"/>
                <a:cs typeface="Varela Round"/>
                <a:sym typeface="Varela Round"/>
              </a:rPr>
              <a:t>return word.strip().lower()</a:t>
            </a:r>
            <a:endParaRPr>
              <a:latin typeface="Varela Round"/>
              <a:ea typeface="Varela Round"/>
              <a:cs typeface="Varela Round"/>
              <a:sym typeface="Varela Rou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Scalability</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 sz="1400"/>
              <a:t>How many</a:t>
            </a:r>
            <a:r>
              <a:rPr lang="en" sz="1400"/>
              <a:t> complex data structures in the codebase?</a:t>
            </a:r>
            <a:endParaRPr sz="1400"/>
          </a:p>
          <a:p>
            <a:pPr indent="-317500" lvl="0" marL="457200" rtl="0">
              <a:lnSpc>
                <a:spcPct val="150000"/>
              </a:lnSpc>
              <a:spcBef>
                <a:spcPts val="0"/>
              </a:spcBef>
              <a:spcAft>
                <a:spcPts val="0"/>
              </a:spcAft>
              <a:buSzPts val="1400"/>
              <a:buChar char="❏"/>
            </a:pPr>
            <a:r>
              <a:rPr lang="en" sz="1400"/>
              <a:t>Is the code dependent on local environment variables ?</a:t>
            </a:r>
            <a:endParaRPr sz="1400"/>
          </a:p>
          <a:p>
            <a:pPr indent="-317500" lvl="0" marL="457200" rtl="0">
              <a:lnSpc>
                <a:spcPct val="150000"/>
              </a:lnSpc>
              <a:spcBef>
                <a:spcPts val="0"/>
              </a:spcBef>
              <a:spcAft>
                <a:spcPts val="0"/>
              </a:spcAft>
              <a:buSzPts val="1400"/>
              <a:buChar char="❏"/>
            </a:pPr>
            <a:r>
              <a:rPr lang="en" sz="1400"/>
              <a:t>Is the code optimized for search ?</a:t>
            </a:r>
            <a:endParaRPr sz="1400"/>
          </a:p>
          <a:p>
            <a:pPr indent="-317500" lvl="0" marL="457200" rtl="0">
              <a:lnSpc>
                <a:spcPct val="150000"/>
              </a:lnSpc>
              <a:spcBef>
                <a:spcPts val="0"/>
              </a:spcBef>
              <a:spcAft>
                <a:spcPts val="0"/>
              </a:spcAft>
              <a:buSzPts val="1400"/>
              <a:buChar char="❏"/>
            </a:pPr>
            <a:r>
              <a:rPr lang="en" sz="1400"/>
              <a:t>What’s the test coverage percentage?</a:t>
            </a:r>
            <a:endParaRPr sz="1400"/>
          </a:p>
          <a:p>
            <a:pPr indent="-317500" lvl="0" marL="457200" rtl="0">
              <a:lnSpc>
                <a:spcPct val="150000"/>
              </a:lnSpc>
              <a:spcBef>
                <a:spcPts val="0"/>
              </a:spcBef>
              <a:spcAft>
                <a:spcPts val="0"/>
              </a:spcAft>
              <a:buSzPts val="1400"/>
              <a:buChar char="❏"/>
            </a:pPr>
            <a:r>
              <a:rPr lang="en" sz="1400"/>
              <a:t>Do the test cases include rarely encountered edge cases?</a:t>
            </a:r>
            <a:endParaRPr sz="1400"/>
          </a:p>
          <a:p>
            <a:pPr indent="-317500" lvl="0" marL="457200" rtl="0">
              <a:lnSpc>
                <a:spcPct val="150000"/>
              </a:lnSpc>
              <a:spcBef>
                <a:spcPts val="0"/>
              </a:spcBef>
              <a:spcAft>
                <a:spcPts val="0"/>
              </a:spcAft>
              <a:buSzPts val="1400"/>
              <a:buChar char="❏"/>
            </a:pPr>
            <a:r>
              <a:rPr lang="en" sz="1400"/>
              <a:t>Does the code execute CPU or memory intensive tasks?</a:t>
            </a:r>
            <a:endParaRPr sz="1400"/>
          </a:p>
          <a:p>
            <a:pPr indent="-317500" lvl="0" marL="457200" rtl="0">
              <a:lnSpc>
                <a:spcPct val="150000"/>
              </a:lnSpc>
              <a:spcBef>
                <a:spcPts val="0"/>
              </a:spcBef>
              <a:spcAft>
                <a:spcPts val="0"/>
              </a:spcAft>
              <a:buSzPts val="1400"/>
              <a:buChar char="❏"/>
            </a:pPr>
            <a:r>
              <a:rPr lang="en" sz="1400"/>
              <a:t>Has the code been optimized with data structures and algorithms?</a:t>
            </a:r>
            <a:endParaRPr sz="1400"/>
          </a:p>
          <a:p>
            <a:pPr indent="-317500" lvl="0" marL="457200" rtl="0">
              <a:lnSpc>
                <a:spcPct val="150000"/>
              </a:lnSpc>
              <a:spcBef>
                <a:spcPts val="0"/>
              </a:spcBef>
              <a:spcAft>
                <a:spcPts val="0"/>
              </a:spcAft>
              <a:buSzPts val="1400"/>
              <a:buChar char="❏"/>
            </a:pPr>
            <a:r>
              <a:rPr lang="en" sz="1400"/>
              <a:t>Are you caching results ?</a:t>
            </a:r>
            <a:endParaRPr sz="1400"/>
          </a:p>
          <a:p>
            <a:pPr indent="-317500" lvl="0" marL="457200" rtl="0">
              <a:lnSpc>
                <a:spcPct val="150000"/>
              </a:lnSpc>
              <a:spcBef>
                <a:spcPts val="0"/>
              </a:spcBef>
              <a:spcAft>
                <a:spcPts val="0"/>
              </a:spcAft>
              <a:buSzPts val="1400"/>
              <a:buChar char="❏"/>
            </a:pPr>
            <a:r>
              <a:rPr lang="en" sz="1400"/>
              <a:t>Have you profiled your functions?</a:t>
            </a:r>
            <a:endParaRPr sz="1400"/>
          </a:p>
          <a:p>
            <a:pPr indent="0" lvl="0" marL="0" rtl="0">
              <a:lnSpc>
                <a:spcPct val="150000"/>
              </a:lnSpc>
              <a:spcBef>
                <a:spcPts val="1600"/>
              </a:spcBef>
              <a:spcAft>
                <a:spcPts val="1600"/>
              </a:spcAft>
              <a:buNone/>
            </a:pPr>
            <a:r>
              <a:t/>
            </a:r>
            <a:endParaRPr sz="1400"/>
          </a:p>
        </p:txBody>
      </p:sp>
      <p:sp>
        <p:nvSpPr>
          <p:cNvPr id="153" name="Shape 153"/>
          <p:cNvSpPr txBox="1"/>
          <p:nvPr/>
        </p:nvSpPr>
        <p:spPr>
          <a:xfrm>
            <a:off x="6140850" y="1017450"/>
            <a:ext cx="2448900" cy="303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Varela Round"/>
                <a:ea typeface="Varela Round"/>
                <a:cs typeface="Varela Round"/>
                <a:sym typeface="Varela Round"/>
              </a:rPr>
              <a:t>Scalability of a codebase means very different than the scalability of an application.</a:t>
            </a:r>
            <a:endParaRPr>
              <a:latin typeface="Varela Round"/>
              <a:ea typeface="Varela Round"/>
              <a:cs typeface="Varela Round"/>
              <a:sym typeface="Varela Round"/>
            </a:endParaRPr>
          </a:p>
          <a:p>
            <a:pPr indent="0" lvl="0" marL="0">
              <a:spcBef>
                <a:spcPts val="0"/>
              </a:spcBef>
              <a:spcAft>
                <a:spcPts val="0"/>
              </a:spcAft>
              <a:buNone/>
            </a:pPr>
            <a:r>
              <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Many a times, a certain component of a codebase becomes a bottleneck, which slows the complete pipelines. Writing scalable code often requires a good understanding of data structures and techniques like memoization</a:t>
            </a:r>
            <a:endParaRPr>
              <a:latin typeface="Varela Round"/>
              <a:ea typeface="Varela Round"/>
              <a:cs typeface="Varela Round"/>
              <a:sym typeface="Varela Rou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Explainability</a:t>
            </a:r>
            <a:endParaRPr/>
          </a:p>
        </p:txBody>
      </p:sp>
      <p:sp>
        <p:nvSpPr>
          <p:cNvPr id="159" name="Shape 159"/>
          <p:cNvSpPr txBox="1"/>
          <p:nvPr>
            <p:ph idx="1" type="body"/>
          </p:nvPr>
        </p:nvSpPr>
        <p:spPr>
          <a:xfrm>
            <a:off x="311700" y="1152475"/>
            <a:ext cx="57903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 sz="1400"/>
              <a:t>Do you understand the code’s behaviour?</a:t>
            </a:r>
            <a:endParaRPr sz="1400"/>
          </a:p>
          <a:p>
            <a:pPr indent="-317500" lvl="0" marL="457200" rtl="0">
              <a:lnSpc>
                <a:spcPct val="150000"/>
              </a:lnSpc>
              <a:spcBef>
                <a:spcPts val="0"/>
              </a:spcBef>
              <a:spcAft>
                <a:spcPts val="0"/>
              </a:spcAft>
              <a:buSzPts val="1400"/>
              <a:buChar char="❏"/>
            </a:pPr>
            <a:r>
              <a:rPr lang="en" sz="1400"/>
              <a:t>How </a:t>
            </a:r>
            <a:r>
              <a:rPr i="1" lang="en" sz="1400"/>
              <a:t>readable</a:t>
            </a:r>
            <a:r>
              <a:rPr lang="en" sz="1400"/>
              <a:t> is your code?</a:t>
            </a:r>
            <a:endParaRPr sz="1400"/>
          </a:p>
          <a:p>
            <a:pPr indent="-317500" lvl="0" marL="457200" rtl="0">
              <a:lnSpc>
                <a:spcPct val="150000"/>
              </a:lnSpc>
              <a:spcBef>
                <a:spcPts val="0"/>
              </a:spcBef>
              <a:spcAft>
                <a:spcPts val="0"/>
              </a:spcAft>
              <a:buSzPts val="1400"/>
              <a:buChar char="❏"/>
            </a:pPr>
            <a:r>
              <a:rPr lang="en" sz="1400"/>
              <a:t>Is your model linear/non-linear</a:t>
            </a:r>
            <a:endParaRPr sz="1400"/>
          </a:p>
          <a:p>
            <a:pPr indent="-317500" lvl="0" marL="457200" rtl="0">
              <a:lnSpc>
                <a:spcPct val="150000"/>
              </a:lnSpc>
              <a:spcBef>
                <a:spcPts val="0"/>
              </a:spcBef>
              <a:spcAft>
                <a:spcPts val="0"/>
              </a:spcAft>
              <a:buSzPts val="1400"/>
              <a:buChar char="❏"/>
            </a:pPr>
            <a:r>
              <a:rPr lang="en" sz="1400"/>
              <a:t>Have your ML feature importances been mapped?</a:t>
            </a:r>
            <a:endParaRPr sz="1400"/>
          </a:p>
          <a:p>
            <a:pPr indent="-317500" lvl="0" marL="457200" rtl="0">
              <a:lnSpc>
                <a:spcPct val="150000"/>
              </a:lnSpc>
              <a:spcBef>
                <a:spcPts val="0"/>
              </a:spcBef>
              <a:spcAft>
                <a:spcPts val="0"/>
              </a:spcAft>
              <a:buSzPts val="1400"/>
              <a:buChar char="❏"/>
            </a:pPr>
            <a:r>
              <a:rPr lang="en" sz="1400"/>
              <a:t>Are you using frameworks like ELI5 or LIME?</a:t>
            </a:r>
            <a:endParaRPr sz="1400"/>
          </a:p>
          <a:p>
            <a:pPr indent="-317500" lvl="0" marL="457200" rtl="0">
              <a:lnSpc>
                <a:spcPct val="150000"/>
              </a:lnSpc>
              <a:spcBef>
                <a:spcPts val="0"/>
              </a:spcBef>
              <a:spcAft>
                <a:spcPts val="0"/>
              </a:spcAft>
              <a:buSzPts val="1400"/>
              <a:buChar char="❏"/>
            </a:pPr>
            <a:r>
              <a:rPr lang="en" sz="1400"/>
              <a:t>Are your features independent?</a:t>
            </a:r>
            <a:endParaRPr sz="1400"/>
          </a:p>
          <a:p>
            <a:pPr indent="-317500" lvl="0" marL="457200" rtl="0">
              <a:lnSpc>
                <a:spcPct val="150000"/>
              </a:lnSpc>
              <a:spcBef>
                <a:spcPts val="0"/>
              </a:spcBef>
              <a:spcAft>
                <a:spcPts val="0"/>
              </a:spcAft>
              <a:buSzPts val="1400"/>
              <a:buChar char="❏"/>
            </a:pPr>
            <a:r>
              <a:rPr lang="en" sz="1400"/>
              <a:t>Is your model training data well balanced?</a:t>
            </a:r>
            <a:endParaRPr sz="1400"/>
          </a:p>
          <a:p>
            <a:pPr indent="-317500" lvl="0" marL="457200" rtl="0">
              <a:lnSpc>
                <a:spcPct val="150000"/>
              </a:lnSpc>
              <a:spcBef>
                <a:spcPts val="0"/>
              </a:spcBef>
              <a:spcAft>
                <a:spcPts val="0"/>
              </a:spcAft>
              <a:buSzPts val="1400"/>
              <a:buChar char="❏"/>
            </a:pPr>
            <a:r>
              <a:rPr lang="en" sz="1400"/>
              <a:t>Do you have knowledge of the environment variables that may affect predictions?</a:t>
            </a:r>
            <a:endParaRPr sz="1400"/>
          </a:p>
          <a:p>
            <a:pPr indent="0" lvl="0" marL="0" rtl="0">
              <a:lnSpc>
                <a:spcPct val="150000"/>
              </a:lnSpc>
              <a:spcBef>
                <a:spcPts val="1600"/>
              </a:spcBef>
              <a:spcAft>
                <a:spcPts val="1600"/>
              </a:spcAft>
              <a:buNone/>
            </a:pPr>
            <a:r>
              <a:t/>
            </a:r>
            <a:endParaRPr sz="1400"/>
          </a:p>
        </p:txBody>
      </p:sp>
      <p:sp>
        <p:nvSpPr>
          <p:cNvPr id="160" name="Shape 160"/>
          <p:cNvSpPr txBox="1"/>
          <p:nvPr/>
        </p:nvSpPr>
        <p:spPr>
          <a:xfrm>
            <a:off x="6140850" y="1017450"/>
            <a:ext cx="2448900" cy="303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Varela Round"/>
                <a:ea typeface="Varela Round"/>
                <a:cs typeface="Varela Round"/>
                <a:sym typeface="Varela Round"/>
              </a:rPr>
              <a:t>Explainability</a:t>
            </a:r>
            <a:r>
              <a:rPr lang="en">
                <a:latin typeface="Varela Round"/>
                <a:ea typeface="Varela Round"/>
                <a:cs typeface="Varela Round"/>
                <a:sym typeface="Varela Round"/>
              </a:rPr>
              <a:t> of your code and your ML are both important, and can be not-so-straightforward at times.</a:t>
            </a:r>
            <a:endParaRPr>
              <a:latin typeface="Varela Round"/>
              <a:ea typeface="Varela Round"/>
              <a:cs typeface="Varela Round"/>
              <a:sym typeface="Varela Round"/>
            </a:endParaRPr>
          </a:p>
          <a:p>
            <a:pPr indent="0" lvl="0" marL="0" rtl="0">
              <a:spcBef>
                <a:spcPts val="0"/>
              </a:spcBef>
              <a:spcAft>
                <a:spcPts val="0"/>
              </a:spcAft>
              <a:buNone/>
            </a:pPr>
            <a:r>
              <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If you are using a non-linear model, </a:t>
            </a:r>
            <a:r>
              <a:rPr lang="en">
                <a:latin typeface="Varela Round"/>
                <a:ea typeface="Varela Round"/>
                <a:cs typeface="Varela Round"/>
                <a:sym typeface="Varela Round"/>
              </a:rPr>
              <a:t>explainability</a:t>
            </a:r>
            <a:r>
              <a:rPr lang="en">
                <a:latin typeface="Varela Round"/>
                <a:ea typeface="Varela Round"/>
                <a:cs typeface="Varela Round"/>
                <a:sym typeface="Varela Round"/>
              </a:rPr>
              <a:t> becomes very difficult. For decision trees, visualizing features importances give an insight on how to improve the models. Ex. LIME, ELI5</a:t>
            </a:r>
            <a:endParaRPr>
              <a:latin typeface="Varela Round"/>
              <a:ea typeface="Varela Round"/>
              <a:cs typeface="Varela Round"/>
              <a:sym typeface="Varela Rou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Writing Production Grade code</a:t>
            </a:r>
            <a:endParaRPr/>
          </a:p>
        </p:txBody>
      </p:sp>
      <p:sp>
        <p:nvSpPr>
          <p:cNvPr id="166" name="Shape 166"/>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S02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Programmer from Hell</a:t>
            </a:r>
            <a:endParaRPr/>
          </a:p>
        </p:txBody>
      </p:sp>
      <p:sp>
        <p:nvSpPr>
          <p:cNvPr id="172" name="Shape 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Variable names don’t make sense </a:t>
            </a:r>
            <a:endParaRPr/>
          </a:p>
          <a:p>
            <a:pPr indent="-342900" lvl="0" marL="457200" rtl="0">
              <a:lnSpc>
                <a:spcPct val="150000"/>
              </a:lnSpc>
              <a:spcBef>
                <a:spcPts val="0"/>
              </a:spcBef>
              <a:spcAft>
                <a:spcPts val="0"/>
              </a:spcAft>
              <a:buSzPts val="1800"/>
              <a:buChar char="-"/>
            </a:pPr>
            <a:r>
              <a:rPr lang="en"/>
              <a:t>No respect for indentation</a:t>
            </a:r>
            <a:endParaRPr/>
          </a:p>
          <a:p>
            <a:pPr indent="-342900" lvl="0" marL="457200" rtl="0">
              <a:lnSpc>
                <a:spcPct val="150000"/>
              </a:lnSpc>
              <a:spcBef>
                <a:spcPts val="0"/>
              </a:spcBef>
              <a:spcAft>
                <a:spcPts val="0"/>
              </a:spcAft>
              <a:buSzPts val="1800"/>
              <a:buChar char="-"/>
            </a:pPr>
            <a:r>
              <a:rPr lang="en"/>
              <a:t>Mixed up indentation</a:t>
            </a:r>
            <a:endParaRPr/>
          </a:p>
          <a:p>
            <a:pPr indent="-342900" lvl="0" marL="457200" rtl="0">
              <a:lnSpc>
                <a:spcPct val="150000"/>
              </a:lnSpc>
              <a:spcBef>
                <a:spcPts val="0"/>
              </a:spcBef>
              <a:spcAft>
                <a:spcPts val="0"/>
              </a:spcAft>
              <a:buSzPts val="1800"/>
              <a:buChar char="-"/>
            </a:pPr>
            <a:r>
              <a:rPr lang="en"/>
              <a:t>No comments for empirical/business logic steps</a:t>
            </a:r>
            <a:endParaRPr/>
          </a:p>
          <a:p>
            <a:pPr indent="-342900" lvl="0" marL="457200" rtl="0">
              <a:lnSpc>
                <a:spcPct val="150000"/>
              </a:lnSpc>
              <a:spcBef>
                <a:spcPts val="0"/>
              </a:spcBef>
              <a:spcAft>
                <a:spcPts val="0"/>
              </a:spcAft>
              <a:buSzPts val="1800"/>
              <a:buChar char="-"/>
            </a:pPr>
            <a:r>
              <a:rPr lang="en"/>
              <a:t>No docstrings</a:t>
            </a:r>
            <a:endParaRPr/>
          </a:p>
          <a:p>
            <a:pPr indent="-342900" lvl="0" marL="457200" rtl="0">
              <a:lnSpc>
                <a:spcPct val="150000"/>
              </a:lnSpc>
              <a:spcBef>
                <a:spcPts val="0"/>
              </a:spcBef>
              <a:spcAft>
                <a:spcPts val="0"/>
              </a:spcAft>
              <a:buSzPts val="1800"/>
              <a:buChar char="-"/>
            </a:pPr>
            <a:r>
              <a:rPr lang="en"/>
              <a:t>No usage examples </a:t>
            </a:r>
            <a:endParaRPr/>
          </a:p>
          <a:p>
            <a:pPr indent="-342900" lvl="0" marL="457200" rtl="0">
              <a:lnSpc>
                <a:spcPct val="150000"/>
              </a:lnSpc>
              <a:spcBef>
                <a:spcPts val="0"/>
              </a:spcBef>
              <a:spcAft>
                <a:spcPts val="0"/>
              </a:spcAft>
              <a:buSzPts val="1800"/>
              <a:buChar char="-"/>
            </a:pPr>
            <a:r>
              <a:rPr lang="en"/>
              <a:t>No test cases</a:t>
            </a:r>
            <a:endParaRPr/>
          </a:p>
          <a:p>
            <a:pPr indent="-342900" lvl="0" marL="457200" rtl="0">
              <a:lnSpc>
                <a:spcPct val="150000"/>
              </a:lnSpc>
              <a:spcBef>
                <a:spcPts val="0"/>
              </a:spcBef>
              <a:spcAft>
                <a:spcPts val="0"/>
              </a:spcAft>
              <a:buSzPts val="1800"/>
              <a:buChar char="-"/>
            </a:pPr>
            <a:r>
              <a:rPr lang="en"/>
              <a:t>PEP8/PEP257 non-compliant</a:t>
            </a:r>
            <a:endParaRPr/>
          </a:p>
          <a:p>
            <a:pPr indent="0" lvl="0" marL="0" rtl="0">
              <a:lnSpc>
                <a:spcPct val="150000"/>
              </a:lnSpc>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Bad Code doesn’t mix well with prod</a:t>
            </a:r>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Maintenance</a:t>
            </a:r>
            <a:r>
              <a:rPr lang="en"/>
              <a:t> issues</a:t>
            </a:r>
            <a:endParaRPr/>
          </a:p>
          <a:p>
            <a:pPr indent="-342900" lvl="0" marL="457200" rtl="0">
              <a:lnSpc>
                <a:spcPct val="150000"/>
              </a:lnSpc>
              <a:spcBef>
                <a:spcPts val="0"/>
              </a:spcBef>
              <a:spcAft>
                <a:spcPts val="0"/>
              </a:spcAft>
              <a:buSzPts val="1800"/>
              <a:buChar char="-"/>
            </a:pPr>
            <a:r>
              <a:rPr lang="en"/>
              <a:t>Technical Debt </a:t>
            </a:r>
            <a:endParaRPr/>
          </a:p>
          <a:p>
            <a:pPr indent="-342900" lvl="0" marL="457200" rtl="0">
              <a:lnSpc>
                <a:spcPct val="150000"/>
              </a:lnSpc>
              <a:spcBef>
                <a:spcPts val="0"/>
              </a:spcBef>
              <a:spcAft>
                <a:spcPts val="0"/>
              </a:spcAft>
              <a:buSzPts val="1800"/>
              <a:buChar char="-"/>
            </a:pPr>
            <a:r>
              <a:rPr lang="en"/>
              <a:t>Upgrades start breaking stuff</a:t>
            </a:r>
            <a:endParaRPr/>
          </a:p>
          <a:p>
            <a:pPr indent="-342900" lvl="0" marL="457200" rtl="0">
              <a:lnSpc>
                <a:spcPct val="150000"/>
              </a:lnSpc>
              <a:spcBef>
                <a:spcPts val="0"/>
              </a:spcBef>
              <a:spcAft>
                <a:spcPts val="0"/>
              </a:spcAft>
              <a:buSzPts val="1800"/>
              <a:buChar char="-"/>
            </a:pPr>
            <a:r>
              <a:rPr lang="en"/>
              <a:t>Backward compatibility is hit</a:t>
            </a:r>
            <a:endParaRPr/>
          </a:p>
          <a:p>
            <a:pPr indent="-342900" lvl="0" marL="457200" rtl="0">
              <a:lnSpc>
                <a:spcPct val="150000"/>
              </a:lnSpc>
              <a:spcBef>
                <a:spcPts val="0"/>
              </a:spcBef>
              <a:spcAft>
                <a:spcPts val="0"/>
              </a:spcAft>
              <a:buSzPts val="1800"/>
              <a:buChar char="-"/>
            </a:pPr>
            <a:r>
              <a:rPr lang="en"/>
              <a:t>Prod rollouts are delayed</a:t>
            </a:r>
            <a:endParaRPr/>
          </a:p>
          <a:p>
            <a:pPr indent="-342900" lvl="0" marL="457200" rtl="0">
              <a:lnSpc>
                <a:spcPct val="150000"/>
              </a:lnSpc>
              <a:spcBef>
                <a:spcPts val="0"/>
              </a:spcBef>
              <a:spcAft>
                <a:spcPts val="0"/>
              </a:spcAft>
              <a:buSzPts val="1800"/>
              <a:buChar char="-"/>
            </a:pPr>
            <a:r>
              <a:rPr lang="en"/>
              <a:t>Programming progress is hindered</a:t>
            </a:r>
            <a:endParaRPr/>
          </a:p>
          <a:p>
            <a:pPr indent="-342900" lvl="0" marL="457200" rtl="0">
              <a:lnSpc>
                <a:spcPct val="150000"/>
              </a:lnSpc>
              <a:spcBef>
                <a:spcPts val="0"/>
              </a:spcBef>
              <a:spcAft>
                <a:spcPts val="0"/>
              </a:spcAft>
              <a:buSzPts val="1800"/>
              <a:buChar char="-"/>
            </a:pPr>
            <a:r>
              <a:rPr lang="en"/>
              <a:t>Code base is polluted</a:t>
            </a:r>
            <a:endParaRPr/>
          </a:p>
          <a:p>
            <a:pPr indent="-342900" lvl="0" marL="457200" rtl="0">
              <a:lnSpc>
                <a:spcPct val="150000"/>
              </a:lnSpc>
              <a:spcBef>
                <a:spcPts val="0"/>
              </a:spcBef>
              <a:spcAft>
                <a:spcPts val="0"/>
              </a:spcAft>
              <a:buSzPts val="1800"/>
              <a:buChar char="-"/>
            </a:pPr>
            <a:r>
              <a:rPr lang="en"/>
              <a:t>No uniform standard in team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philosophy</a:t>
            </a:r>
            <a:endParaRPr/>
          </a:p>
        </p:txBody>
      </p:sp>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t>"A universal convention supplies all of maintainability, clarity, consistency, and a </a:t>
            </a:r>
            <a:r>
              <a:rPr b="1" i="1" lang="en" u="sng"/>
              <a:t>foundation for good programming habits</a:t>
            </a:r>
            <a:r>
              <a:rPr lang="en"/>
              <a:t> too. </a:t>
            </a:r>
            <a:endParaRPr/>
          </a:p>
          <a:p>
            <a:pPr indent="0" lvl="0" marL="0" rtl="0">
              <a:lnSpc>
                <a:spcPct val="150000"/>
              </a:lnSpc>
              <a:spcBef>
                <a:spcPts val="1600"/>
              </a:spcBef>
              <a:spcAft>
                <a:spcPts val="0"/>
              </a:spcAft>
              <a:buNone/>
            </a:pPr>
            <a:r>
              <a:rPr lang="en"/>
              <a:t>What it doesn't do is insist that you follow it against your will. That's Python!"</a:t>
            </a:r>
            <a:endParaRPr/>
          </a:p>
          <a:p>
            <a:pPr indent="0" lvl="0" marL="0" rtl="0">
              <a:lnSpc>
                <a:spcPct val="150000"/>
              </a:lnSpc>
              <a:spcBef>
                <a:spcPts val="1600"/>
              </a:spcBef>
              <a:spcAft>
                <a:spcPts val="1600"/>
              </a:spcAft>
              <a:buNone/>
            </a:pPr>
            <a:r>
              <a:rPr lang="en"/>
              <a:t>—Tim Peters on comp.lang.python, 2001-06-16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PEP8</a:t>
            </a:r>
            <a:endParaRPr/>
          </a:p>
        </p:txBody>
      </p:sp>
      <p:sp>
        <p:nvSpPr>
          <p:cNvPr id="190" name="Shape 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t>Deals with how to </a:t>
            </a:r>
            <a:r>
              <a:rPr b="1" i="1" lang="en" u="sng"/>
              <a:t>style your python code. </a:t>
            </a:r>
            <a:r>
              <a:rPr lang="en"/>
              <a:t> It defines the overall philosophy of structuring your code in an “easy-on-my-eyes” manner</a:t>
            </a:r>
            <a:endParaRPr/>
          </a:p>
          <a:p>
            <a:pPr indent="0" lvl="0" marL="0" rtl="0">
              <a:lnSpc>
                <a:spcPct val="150000"/>
              </a:lnSpc>
              <a:spcBef>
                <a:spcPts val="1600"/>
              </a:spcBef>
              <a:spcAft>
                <a:spcPts val="0"/>
              </a:spcAft>
              <a:buNone/>
            </a:pPr>
            <a:r>
              <a:rPr lang="en"/>
              <a:t>3 Major Takeaways:</a:t>
            </a:r>
            <a:endParaRPr/>
          </a:p>
          <a:p>
            <a:pPr indent="-342900" lvl="0" marL="457200" rtl="0">
              <a:lnSpc>
                <a:spcPct val="150000"/>
              </a:lnSpc>
              <a:spcBef>
                <a:spcPts val="1600"/>
              </a:spcBef>
              <a:spcAft>
                <a:spcPts val="0"/>
              </a:spcAft>
              <a:buSzPts val="1800"/>
              <a:buChar char="-"/>
            </a:pPr>
            <a:r>
              <a:rPr lang="en"/>
              <a:t>Naming Conventions</a:t>
            </a:r>
            <a:endParaRPr/>
          </a:p>
          <a:p>
            <a:pPr indent="-342900" lvl="0" marL="457200" rtl="0">
              <a:lnSpc>
                <a:spcPct val="150000"/>
              </a:lnSpc>
              <a:spcBef>
                <a:spcPts val="0"/>
              </a:spcBef>
              <a:spcAft>
                <a:spcPts val="0"/>
              </a:spcAft>
              <a:buSzPts val="1800"/>
              <a:buChar char="-"/>
            </a:pPr>
            <a:r>
              <a:rPr lang="en"/>
              <a:t>Code Comments</a:t>
            </a:r>
            <a:endParaRPr/>
          </a:p>
          <a:p>
            <a:pPr indent="-342900" lvl="0" marL="457200" rtl="0">
              <a:lnSpc>
                <a:spcPct val="150000"/>
              </a:lnSpc>
              <a:spcBef>
                <a:spcPts val="0"/>
              </a:spcBef>
              <a:spcAft>
                <a:spcPts val="0"/>
              </a:spcAft>
              <a:buSzPts val="1800"/>
              <a:buChar char="-"/>
            </a:pPr>
            <a:r>
              <a:rPr lang="en"/>
              <a:t>Code Styling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PEP8 - Naming Conventions</a:t>
            </a:r>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Function names should be lowercased, with words separated by underscores as necessary to improve readability</a:t>
            </a:r>
            <a:endParaRPr/>
          </a:p>
          <a:p>
            <a:pPr indent="-342900" lvl="0" marL="457200" rtl="0">
              <a:lnSpc>
                <a:spcPct val="150000"/>
              </a:lnSpc>
              <a:spcBef>
                <a:spcPts val="0"/>
              </a:spcBef>
              <a:spcAft>
                <a:spcPts val="0"/>
              </a:spcAft>
              <a:buSzPts val="1800"/>
              <a:buChar char="-"/>
            </a:pPr>
            <a:r>
              <a:rPr lang="en"/>
              <a:t>Class names should start with an upper case</a:t>
            </a:r>
            <a:endParaRPr/>
          </a:p>
          <a:p>
            <a:pPr indent="-342900" lvl="0" marL="457200" rtl="0">
              <a:lnSpc>
                <a:spcPct val="150000"/>
              </a:lnSpc>
              <a:spcBef>
                <a:spcPts val="0"/>
              </a:spcBef>
              <a:spcAft>
                <a:spcPts val="0"/>
              </a:spcAft>
              <a:buSzPts val="1800"/>
              <a:buChar char="-"/>
            </a:pPr>
            <a:r>
              <a:rPr lang="en"/>
              <a:t>Avoid </a:t>
            </a:r>
            <a:r>
              <a:rPr lang="en" u="sng">
                <a:solidFill>
                  <a:schemeClr val="hlink"/>
                </a:solidFill>
                <a:hlinkClick r:id="rId3"/>
              </a:rPr>
              <a:t>reserved keywords</a:t>
            </a:r>
            <a:r>
              <a:rPr lang="en"/>
              <a:t> as variables/function names</a:t>
            </a:r>
            <a:endParaRPr/>
          </a:p>
          <a:p>
            <a:pPr indent="-342900" lvl="0" marL="457200" rtl="0">
              <a:lnSpc>
                <a:spcPct val="150000"/>
              </a:lnSpc>
              <a:spcBef>
                <a:spcPts val="0"/>
              </a:spcBef>
              <a:spcAft>
                <a:spcPts val="0"/>
              </a:spcAft>
              <a:buSzPts val="1800"/>
              <a:buChar char="-"/>
            </a:pPr>
            <a:r>
              <a:rPr lang="en"/>
              <a:t>Never use single character variable names</a:t>
            </a:r>
            <a:endParaRPr/>
          </a:p>
          <a:p>
            <a:pPr indent="-342900" lvl="0" marL="457200" rtl="0">
              <a:lnSpc>
                <a:spcPct val="150000"/>
              </a:lnSpc>
              <a:spcBef>
                <a:spcPts val="0"/>
              </a:spcBef>
              <a:spcAft>
                <a:spcPts val="0"/>
              </a:spcAft>
              <a:buSzPts val="1800"/>
              <a:buChar char="-"/>
            </a:pPr>
            <a:r>
              <a:rPr lang="en"/>
              <a:t>For Constants, use all capital letters with underscores separating words</a:t>
            </a:r>
            <a:endParaRPr/>
          </a:p>
          <a:p>
            <a:pPr indent="-342900" lvl="0" marL="457200" rtl="0">
              <a:lnSpc>
                <a:spcPct val="150000"/>
              </a:lnSpc>
              <a:spcBef>
                <a:spcPts val="0"/>
              </a:spcBef>
              <a:spcAft>
                <a:spcPts val="0"/>
              </a:spcAft>
              <a:buSzPts val="1800"/>
              <a:buChar char="-"/>
            </a:pPr>
            <a:r>
              <a:rPr lang="en"/>
              <a:t>Avoid function/variable naming similar/same to libraries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0" lang="en" sz="2400">
                <a:solidFill>
                  <a:srgbClr val="000000"/>
                </a:solidFill>
                <a:latin typeface="Varela Round"/>
                <a:ea typeface="Varela Round"/>
                <a:cs typeface="Varela Round"/>
                <a:sym typeface="Varela Round"/>
              </a:rPr>
              <a:t>Basic Pillars of ML deployment</a:t>
            </a:r>
            <a:endParaRPr sz="2400">
              <a:latin typeface="Varela Round"/>
              <a:ea typeface="Varela Round"/>
              <a:cs typeface="Varela Round"/>
              <a:sym typeface="Varela Rou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PEP8 - Code Comments</a:t>
            </a:r>
            <a:endParaRPr/>
          </a:p>
        </p:txBody>
      </p:sp>
      <p:sp>
        <p:nvSpPr>
          <p:cNvPr id="202" name="Shape 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Comments should be complete sentences.</a:t>
            </a:r>
            <a:endParaRPr/>
          </a:p>
          <a:p>
            <a:pPr indent="-342900" lvl="0" marL="457200" rtl="0">
              <a:lnSpc>
                <a:spcPct val="150000"/>
              </a:lnSpc>
              <a:spcBef>
                <a:spcPts val="0"/>
              </a:spcBef>
              <a:spcAft>
                <a:spcPts val="0"/>
              </a:spcAft>
              <a:buSzPts val="1800"/>
              <a:buChar char="-"/>
            </a:pPr>
            <a:r>
              <a:rPr lang="en"/>
              <a:t>Block comments must have same indentation as the following code </a:t>
            </a:r>
            <a:endParaRPr/>
          </a:p>
          <a:p>
            <a:pPr indent="-342900" lvl="0" marL="457200" rtl="0">
              <a:lnSpc>
                <a:spcPct val="150000"/>
              </a:lnSpc>
              <a:spcBef>
                <a:spcPts val="0"/>
              </a:spcBef>
              <a:spcAft>
                <a:spcPts val="0"/>
              </a:spcAft>
              <a:buSzPts val="1800"/>
              <a:buChar char="-"/>
            </a:pPr>
            <a:r>
              <a:rPr lang="en"/>
              <a:t>Write docstrings(PEP257) for all public modules, functions, classes, and methods</a:t>
            </a:r>
            <a:endParaRPr/>
          </a:p>
          <a:p>
            <a:pPr indent="-342900" lvl="0" marL="457200" rtl="0">
              <a:lnSpc>
                <a:spcPct val="150000"/>
              </a:lnSpc>
              <a:spcBef>
                <a:spcPts val="0"/>
              </a:spcBef>
              <a:spcAft>
                <a:spcPts val="0"/>
              </a:spcAft>
              <a:buSzPts val="1800"/>
              <a:buChar char="-"/>
            </a:pPr>
            <a:r>
              <a:rPr lang="en"/>
              <a:t>Use inline comments sparingly, </a:t>
            </a:r>
            <a:r>
              <a:rPr lang="en" u="sng"/>
              <a:t>but must for business/empirical logic</a:t>
            </a:r>
            <a:endParaRPr u="sng"/>
          </a:p>
          <a:p>
            <a:pPr indent="-342900" lvl="0" marL="457200" rtl="0">
              <a:lnSpc>
                <a:spcPct val="150000"/>
              </a:lnSpc>
              <a:spcBef>
                <a:spcPts val="0"/>
              </a:spcBef>
              <a:spcAft>
                <a:spcPts val="0"/>
              </a:spcAft>
              <a:buSzPts val="1800"/>
              <a:buChar char="-"/>
            </a:pPr>
            <a:r>
              <a:rPr lang="en"/>
              <a:t> Inline comments should be separated by at least two spaces from the statement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PEP8 - Code Styling</a:t>
            </a:r>
            <a:endParaRPr/>
          </a:p>
        </p:txBody>
      </p:sp>
      <p:sp>
        <p:nvSpPr>
          <p:cNvPr id="208" name="Shape 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 sz="1400"/>
              <a:t>Focus on the readability of the code - other team members must be able to understand your code properly</a:t>
            </a:r>
            <a:endParaRPr sz="1400"/>
          </a:p>
          <a:p>
            <a:pPr indent="-317500" lvl="0" marL="457200" rtl="0">
              <a:lnSpc>
                <a:spcPct val="150000"/>
              </a:lnSpc>
              <a:spcBef>
                <a:spcPts val="0"/>
              </a:spcBef>
              <a:spcAft>
                <a:spcPts val="0"/>
              </a:spcAft>
              <a:buSzPts val="1400"/>
              <a:buChar char="-"/>
            </a:pPr>
            <a:r>
              <a:rPr lang="en" sz="1400"/>
              <a:t>Use </a:t>
            </a:r>
            <a:r>
              <a:rPr b="1" lang="en" sz="1400"/>
              <a:t>is not</a:t>
            </a:r>
            <a:r>
              <a:rPr lang="en" sz="1400"/>
              <a:t> operator rather than </a:t>
            </a:r>
            <a:r>
              <a:rPr b="1" lang="en" sz="1400"/>
              <a:t>not ... is</a:t>
            </a:r>
            <a:endParaRPr b="1" sz="1400"/>
          </a:p>
          <a:p>
            <a:pPr indent="-317500" lvl="0" marL="457200" rtl="0">
              <a:lnSpc>
                <a:spcPct val="150000"/>
              </a:lnSpc>
              <a:spcBef>
                <a:spcPts val="0"/>
              </a:spcBef>
              <a:spcAft>
                <a:spcPts val="0"/>
              </a:spcAft>
              <a:buSzPts val="1400"/>
              <a:buChar char="-"/>
            </a:pPr>
            <a:r>
              <a:rPr lang="en" sz="1400"/>
              <a:t>Prefer </a:t>
            </a:r>
            <a:r>
              <a:rPr b="1" lang="en" sz="1400"/>
              <a:t>def</a:t>
            </a:r>
            <a:r>
              <a:rPr lang="en" sz="1400"/>
              <a:t> statement than ad-hoc </a:t>
            </a:r>
            <a:r>
              <a:rPr b="1" lang="en" sz="1400"/>
              <a:t>lambda</a:t>
            </a:r>
            <a:r>
              <a:rPr lang="en" sz="1400"/>
              <a:t> statements</a:t>
            </a:r>
            <a:endParaRPr sz="1400"/>
          </a:p>
          <a:p>
            <a:pPr indent="-317500" lvl="0" marL="457200" rtl="0">
              <a:lnSpc>
                <a:spcPct val="150000"/>
              </a:lnSpc>
              <a:spcBef>
                <a:spcPts val="0"/>
              </a:spcBef>
              <a:spcAft>
                <a:spcPts val="0"/>
              </a:spcAft>
              <a:buSzPts val="1400"/>
              <a:buChar char="-"/>
            </a:pPr>
            <a:r>
              <a:rPr lang="en" sz="1400"/>
              <a:t>When catching exceptions, mention specific exceptions whenever possible instead of using a bare </a:t>
            </a:r>
            <a:r>
              <a:rPr b="1" lang="en" sz="1400"/>
              <a:t>except</a:t>
            </a:r>
            <a:endParaRPr b="1" sz="1400"/>
          </a:p>
          <a:p>
            <a:pPr indent="-317500" lvl="0" marL="457200" rtl="0">
              <a:lnSpc>
                <a:spcPct val="150000"/>
              </a:lnSpc>
              <a:spcBef>
                <a:spcPts val="0"/>
              </a:spcBef>
              <a:spcAft>
                <a:spcPts val="0"/>
              </a:spcAft>
              <a:buSzPts val="1400"/>
              <a:buChar char="-"/>
            </a:pPr>
            <a:r>
              <a:rPr lang="en" sz="1400"/>
              <a:t>Object type comparisons should always use isinstance() instead of comparing types directly</a:t>
            </a:r>
            <a:endParaRPr sz="1400"/>
          </a:p>
          <a:p>
            <a:pPr indent="-317500" lvl="0" marL="457200" rtl="0">
              <a:lnSpc>
                <a:spcPct val="150000"/>
              </a:lnSpc>
              <a:spcBef>
                <a:spcPts val="0"/>
              </a:spcBef>
              <a:spcAft>
                <a:spcPts val="0"/>
              </a:spcAft>
              <a:buSzPts val="1400"/>
              <a:buChar char="-"/>
            </a:pPr>
            <a:r>
              <a:rPr lang="en" sz="1400"/>
              <a:t>Don't compare boolean values to True or False using ==, instead use </a:t>
            </a:r>
            <a:r>
              <a:rPr b="1" lang="en" sz="1400"/>
              <a:t>if X</a:t>
            </a:r>
            <a:r>
              <a:rPr lang="en" sz="1400"/>
              <a:t> </a:t>
            </a:r>
            <a:endParaRPr b="1"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PEP257</a:t>
            </a:r>
            <a:endParaRPr/>
          </a:p>
        </p:txBody>
      </p:sp>
      <p:sp>
        <p:nvSpPr>
          <p:cNvPr id="214" name="Shape 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t>Deals with </a:t>
            </a:r>
            <a:r>
              <a:rPr b="1" i="1" lang="en" u="sng"/>
              <a:t>docstring conventions</a:t>
            </a:r>
            <a:r>
              <a:rPr lang="en"/>
              <a:t>, and help standardize docstring structures</a:t>
            </a:r>
            <a:endParaRPr/>
          </a:p>
          <a:p>
            <a:pPr indent="0" lvl="0" marL="0" rtl="0">
              <a:lnSpc>
                <a:spcPct val="150000"/>
              </a:lnSpc>
              <a:spcBef>
                <a:spcPts val="1600"/>
              </a:spcBef>
              <a:spcAft>
                <a:spcPts val="0"/>
              </a:spcAft>
              <a:buNone/>
            </a:pPr>
            <a:r>
              <a:t/>
            </a:r>
            <a:endParaRPr/>
          </a:p>
          <a:p>
            <a:pPr indent="0" lvl="0" marL="0" rtl="0">
              <a:lnSpc>
                <a:spcPct val="150000"/>
              </a:lnSpc>
              <a:spcBef>
                <a:spcPts val="1600"/>
              </a:spcBef>
              <a:spcAft>
                <a:spcPts val="0"/>
              </a:spcAft>
              <a:buNone/>
            </a:pPr>
            <a:r>
              <a:rPr b="1" lang="en"/>
              <a:t>DOCSTRING</a:t>
            </a:r>
            <a:r>
              <a:rPr lang="en"/>
              <a:t>:</a:t>
            </a:r>
            <a:endParaRPr/>
          </a:p>
          <a:p>
            <a:pPr indent="0" lvl="0" marL="0" rtl="0">
              <a:lnSpc>
                <a:spcPct val="150000"/>
              </a:lnSpc>
              <a:spcBef>
                <a:spcPts val="1600"/>
              </a:spcBef>
              <a:spcAft>
                <a:spcPts val="0"/>
              </a:spcAft>
              <a:buNone/>
            </a:pPr>
            <a:r>
              <a:rPr lang="en"/>
              <a:t>A docstring is a string literal that occurs as the first statement in a module, function, class, or method definition.</a:t>
            </a:r>
            <a:endParaRPr/>
          </a:p>
          <a:p>
            <a:pPr indent="0" lvl="0" marL="0" rtl="0">
              <a:lnSpc>
                <a:spcPct val="150000"/>
              </a:lnSpc>
              <a:spcBef>
                <a:spcPts val="1600"/>
              </a:spcBef>
              <a:spcAft>
                <a:spcPts val="0"/>
              </a:spcAft>
              <a:buNone/>
            </a:pPr>
            <a:r>
              <a:t/>
            </a:r>
            <a:endParaRPr/>
          </a:p>
          <a:p>
            <a:pPr indent="0" lvl="0" marL="0" rtl="0">
              <a:lnSpc>
                <a:spcPct val="150000"/>
              </a:lnSpc>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Broad strokes of PEP257</a:t>
            </a:r>
            <a:endParaRPr/>
          </a:p>
        </p:txBody>
      </p:sp>
      <p:sp>
        <p:nvSpPr>
          <p:cNvPr id="220" name="Shape 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The docstring should summarize its behavior and document its arguments, return value(s), side effects, exceptions raised, and restrictions on when it can be called </a:t>
            </a:r>
            <a:endParaRPr/>
          </a:p>
          <a:p>
            <a:pPr indent="-342900" lvl="0" marL="457200" rtl="0">
              <a:lnSpc>
                <a:spcPct val="150000"/>
              </a:lnSpc>
              <a:spcBef>
                <a:spcPts val="0"/>
              </a:spcBef>
              <a:spcAft>
                <a:spcPts val="0"/>
              </a:spcAft>
              <a:buSzPts val="1800"/>
              <a:buChar char="-"/>
            </a:pPr>
            <a:r>
              <a:rPr lang="en"/>
              <a:t>Stick to triple quotes for single/multiline comments</a:t>
            </a:r>
            <a:endParaRPr/>
          </a:p>
          <a:p>
            <a:pPr indent="-342900" lvl="0" marL="457200" rtl="0">
              <a:lnSpc>
                <a:spcPct val="150000"/>
              </a:lnSpc>
              <a:spcBef>
                <a:spcPts val="0"/>
              </a:spcBef>
              <a:spcAft>
                <a:spcPts val="0"/>
              </a:spcAft>
              <a:buSzPts val="1800"/>
              <a:buChar char="-"/>
            </a:pPr>
            <a:r>
              <a:rPr lang="en"/>
              <a:t>No blank line either before or after the docstring</a:t>
            </a:r>
            <a:endParaRPr/>
          </a:p>
          <a:p>
            <a:pPr indent="-342900" lvl="0" marL="457200" rtl="0">
              <a:lnSpc>
                <a:spcPct val="150000"/>
              </a:lnSpc>
              <a:spcBef>
                <a:spcPts val="0"/>
              </a:spcBef>
              <a:spcAft>
                <a:spcPts val="0"/>
              </a:spcAft>
              <a:buSzPts val="1800"/>
              <a:buChar char="-"/>
            </a:pPr>
            <a:r>
              <a:rPr lang="en"/>
              <a:t>Multi-line docstrings consist of a summary line just like a one-line docstring, followed by a blank line, followed by a more elaborate description.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Staying Compliant</a:t>
            </a:r>
            <a:endParaRPr/>
          </a:p>
        </p:txBody>
      </p:sp>
      <p:sp>
        <p:nvSpPr>
          <p:cNvPr id="226" name="Shape 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Use IDEs - continuous checking for format, redundancies, quick cleanups</a:t>
            </a:r>
            <a:endParaRPr/>
          </a:p>
          <a:p>
            <a:pPr indent="-342900" lvl="0" marL="457200" rtl="0">
              <a:lnSpc>
                <a:spcPct val="150000"/>
              </a:lnSpc>
              <a:spcBef>
                <a:spcPts val="0"/>
              </a:spcBef>
              <a:spcAft>
                <a:spcPts val="0"/>
              </a:spcAft>
              <a:buSzPts val="1800"/>
              <a:buChar char="-"/>
            </a:pPr>
            <a:r>
              <a:rPr lang="en"/>
              <a:t>Stick to one style of indentation (spaces OR tabs)</a:t>
            </a:r>
            <a:endParaRPr/>
          </a:p>
          <a:p>
            <a:pPr indent="-342900" lvl="0" marL="457200" rtl="0">
              <a:lnSpc>
                <a:spcPct val="150000"/>
              </a:lnSpc>
              <a:spcBef>
                <a:spcPts val="0"/>
              </a:spcBef>
              <a:spcAft>
                <a:spcPts val="0"/>
              </a:spcAft>
              <a:buSzPts val="1800"/>
              <a:buChar char="-"/>
            </a:pPr>
            <a:r>
              <a:rPr lang="en"/>
              <a:t>Use pylint to highlight issues</a:t>
            </a:r>
            <a:endParaRPr/>
          </a:p>
          <a:p>
            <a:pPr indent="-342900" lvl="0" marL="457200" rtl="0">
              <a:lnSpc>
                <a:spcPct val="150000"/>
              </a:lnSpc>
              <a:spcBef>
                <a:spcPts val="0"/>
              </a:spcBef>
              <a:spcAft>
                <a:spcPts val="0"/>
              </a:spcAft>
              <a:buSzPts val="1800"/>
              <a:buChar char="-"/>
            </a:pPr>
            <a:r>
              <a:rPr lang="en"/>
              <a:t>Use native PEP8/PEP257 packages to check for potential issues</a:t>
            </a:r>
            <a:endParaRPr/>
          </a:p>
          <a:p>
            <a:pPr indent="-342900" lvl="0" marL="457200" rtl="0">
              <a:lnSpc>
                <a:spcPct val="150000"/>
              </a:lnSpc>
              <a:spcBef>
                <a:spcPts val="0"/>
              </a:spcBef>
              <a:spcAft>
                <a:spcPts val="0"/>
              </a:spcAft>
              <a:buSzPts val="1800"/>
              <a:buChar char="-"/>
            </a:pPr>
            <a:r>
              <a:rPr lang="en" u="sng">
                <a:solidFill>
                  <a:schemeClr val="hlink"/>
                </a:solidFill>
                <a:hlinkClick r:id="rId3"/>
              </a:rPr>
              <a:t>Online tools</a:t>
            </a:r>
            <a:r>
              <a:rPr lang="en"/>
              <a:t> to do a quick review of your code</a:t>
            </a:r>
            <a:endParaRPr/>
          </a:p>
          <a:p>
            <a:pPr indent="-342900" lvl="0" marL="457200" rtl="0">
              <a:lnSpc>
                <a:spcPct val="150000"/>
              </a:lnSpc>
              <a:spcBef>
                <a:spcPts val="0"/>
              </a:spcBef>
              <a:spcAft>
                <a:spcPts val="0"/>
              </a:spcAft>
              <a:buSzPts val="1800"/>
              <a:buChar char="-"/>
            </a:pPr>
            <a:r>
              <a:rPr lang="en"/>
              <a:t>In the end, focus on making sure that your code </a:t>
            </a:r>
            <a:r>
              <a:rPr b="1" i="1" lang="en" u="sng"/>
              <a:t>looks clean</a:t>
            </a:r>
            <a:r>
              <a:rPr lang="en"/>
              <a:t>, not a hot mess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Tests for your code - WHY</a:t>
            </a:r>
            <a:endParaRPr/>
          </a:p>
        </p:txBody>
      </p:sp>
      <p:sp>
        <p:nvSpPr>
          <p:cNvPr id="232" name="Shape 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Essentially </a:t>
            </a:r>
            <a:r>
              <a:rPr b="1" lang="en"/>
              <a:t>assert</a:t>
            </a:r>
            <a:r>
              <a:rPr lang="en"/>
              <a:t> statements</a:t>
            </a:r>
            <a:endParaRPr/>
          </a:p>
          <a:p>
            <a:pPr indent="-342900" lvl="0" marL="457200" rtl="0">
              <a:lnSpc>
                <a:spcPct val="150000"/>
              </a:lnSpc>
              <a:spcBef>
                <a:spcPts val="0"/>
              </a:spcBef>
              <a:spcAft>
                <a:spcPts val="0"/>
              </a:spcAft>
              <a:buSzPts val="1800"/>
              <a:buChar char="-"/>
            </a:pPr>
            <a:r>
              <a:rPr lang="en"/>
              <a:t>Check for code consistency and behaviour</a:t>
            </a:r>
            <a:endParaRPr/>
          </a:p>
          <a:p>
            <a:pPr indent="-342900" lvl="0" marL="457200" rtl="0">
              <a:lnSpc>
                <a:spcPct val="150000"/>
              </a:lnSpc>
              <a:spcBef>
                <a:spcPts val="0"/>
              </a:spcBef>
              <a:spcAft>
                <a:spcPts val="0"/>
              </a:spcAft>
              <a:buSzPts val="1800"/>
              <a:buChar char="-"/>
            </a:pPr>
            <a:r>
              <a:rPr lang="en"/>
              <a:t>Increasing code coverage reduce chances of future build failing</a:t>
            </a:r>
            <a:endParaRPr/>
          </a:p>
          <a:p>
            <a:pPr indent="-342900" lvl="0" marL="457200" rtl="0">
              <a:lnSpc>
                <a:spcPct val="150000"/>
              </a:lnSpc>
              <a:spcBef>
                <a:spcPts val="0"/>
              </a:spcBef>
              <a:spcAft>
                <a:spcPts val="0"/>
              </a:spcAft>
              <a:buSzPts val="1800"/>
              <a:buChar char="-"/>
            </a:pPr>
            <a:r>
              <a:rPr lang="en"/>
              <a:t>Writing unit tests while you are writing your code - recommended</a:t>
            </a:r>
            <a:endParaRPr/>
          </a:p>
          <a:p>
            <a:pPr indent="-342900" lvl="0" marL="457200" rtl="0">
              <a:lnSpc>
                <a:spcPct val="150000"/>
              </a:lnSpc>
              <a:spcBef>
                <a:spcPts val="0"/>
              </a:spcBef>
              <a:spcAft>
                <a:spcPts val="0"/>
              </a:spcAft>
              <a:buSzPts val="1800"/>
              <a:buChar char="-"/>
            </a:pPr>
            <a:r>
              <a:rPr lang="en"/>
              <a:t>Helps refine your codebase and improve quality</a:t>
            </a:r>
            <a:endParaRPr/>
          </a:p>
          <a:p>
            <a:pPr indent="-342900" lvl="0" marL="457200" rtl="0">
              <a:lnSpc>
                <a:spcPct val="150000"/>
              </a:lnSpc>
              <a:spcBef>
                <a:spcPts val="0"/>
              </a:spcBef>
              <a:spcAft>
                <a:spcPts val="0"/>
              </a:spcAft>
              <a:buSzPts val="1800"/>
              <a:buChar char="-"/>
            </a:pPr>
            <a:r>
              <a:rPr lang="en"/>
              <a:t>Debugging becomes faster</a:t>
            </a:r>
            <a:endParaRPr/>
          </a:p>
          <a:p>
            <a:pPr indent="-342900" lvl="0" marL="457200" rtl="0">
              <a:lnSpc>
                <a:spcPct val="150000"/>
              </a:lnSpc>
              <a:spcBef>
                <a:spcPts val="0"/>
              </a:spcBef>
              <a:spcAft>
                <a:spcPts val="0"/>
              </a:spcAft>
              <a:buSzPts val="1800"/>
              <a:buChar char="-"/>
            </a:pPr>
            <a:r>
              <a:rPr lang="en"/>
              <a:t>Instills better understanding of the code itself for the programmers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Tests - HOW</a:t>
            </a:r>
            <a:endParaRPr/>
          </a:p>
        </p:txBody>
      </p:sp>
      <p:sp>
        <p:nvSpPr>
          <p:cNvPr id="238" name="Shape 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A testing unit should focus on one tiny bit of functionality and prove it correct</a:t>
            </a:r>
            <a:endParaRPr/>
          </a:p>
          <a:p>
            <a:pPr indent="-342900" lvl="0" marL="457200" rtl="0">
              <a:lnSpc>
                <a:spcPct val="150000"/>
              </a:lnSpc>
              <a:spcBef>
                <a:spcPts val="0"/>
              </a:spcBef>
              <a:spcAft>
                <a:spcPts val="0"/>
              </a:spcAft>
              <a:buSzPts val="1800"/>
              <a:buChar char="-"/>
            </a:pPr>
            <a:r>
              <a:rPr lang="en"/>
              <a:t>Each test unit must be fully independent. Each test must be able to run alone, and also within the test suite, regardless of the order that they are called</a:t>
            </a:r>
            <a:endParaRPr/>
          </a:p>
          <a:p>
            <a:pPr indent="-342900" lvl="0" marL="457200" rtl="0">
              <a:lnSpc>
                <a:spcPct val="150000"/>
              </a:lnSpc>
              <a:spcBef>
                <a:spcPts val="0"/>
              </a:spcBef>
              <a:spcAft>
                <a:spcPts val="0"/>
              </a:spcAft>
              <a:buSzPts val="1800"/>
              <a:buChar char="-"/>
            </a:pPr>
            <a:r>
              <a:rPr lang="en"/>
              <a:t>Tests should run fast and not rely on overtly complex setup/data structures</a:t>
            </a:r>
            <a:endParaRPr/>
          </a:p>
          <a:p>
            <a:pPr indent="-342900" lvl="0" marL="457200" rtl="0">
              <a:lnSpc>
                <a:spcPct val="150000"/>
              </a:lnSpc>
              <a:spcBef>
                <a:spcPts val="0"/>
              </a:spcBef>
              <a:spcAft>
                <a:spcPts val="0"/>
              </a:spcAft>
              <a:buSzPts val="1800"/>
              <a:buChar char="-"/>
            </a:pPr>
            <a:r>
              <a:rPr lang="en"/>
              <a:t>Always run the full test suite before a coding session, and run it again after</a:t>
            </a:r>
            <a:endParaRPr/>
          </a:p>
          <a:p>
            <a:pPr indent="-342900" lvl="0" marL="457200" rtl="0">
              <a:lnSpc>
                <a:spcPct val="150000"/>
              </a:lnSpc>
              <a:spcBef>
                <a:spcPts val="0"/>
              </a:spcBef>
              <a:spcAft>
                <a:spcPts val="0"/>
              </a:spcAft>
              <a:buSzPts val="1800"/>
              <a:buChar char="-"/>
            </a:pPr>
            <a:r>
              <a:rPr lang="en"/>
              <a:t>It is a good idea to implement a hook that runs all tests before pushing code to a shared repository - Ex. Travis CI</a:t>
            </a:r>
            <a:endParaRPr/>
          </a:p>
          <a:p>
            <a:pPr indent="-342900" lvl="0" marL="457200" rtl="0">
              <a:lnSpc>
                <a:spcPct val="150000"/>
              </a:lnSpc>
              <a:spcBef>
                <a:spcPts val="0"/>
              </a:spcBef>
              <a:spcAft>
                <a:spcPts val="0"/>
              </a:spcAft>
              <a:buSzPts val="1800"/>
              <a:buChar char="-"/>
            </a:pPr>
            <a:r>
              <a:rPr lang="en"/>
              <a:t>Use long and descriptive names for testing functions</a:t>
            </a:r>
            <a:endParaRPr/>
          </a:p>
        </p:txBody>
      </p:sp>
      <p:sp>
        <p:nvSpPr>
          <p:cNvPr id="239" name="Shape 239"/>
          <p:cNvSpPr txBox="1"/>
          <p:nvPr/>
        </p:nvSpPr>
        <p:spPr>
          <a:xfrm>
            <a:off x="4715600" y="4655675"/>
            <a:ext cx="4279200" cy="2139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 sz="1000"/>
              <a:t>Reference: http://docs.python-guide.org/en/latest/writing/tests/</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Testing Frameworks </a:t>
            </a:r>
            <a:endParaRPr/>
          </a:p>
        </p:txBody>
      </p:sp>
      <p:sp>
        <p:nvSpPr>
          <p:cNvPr id="245" name="Shape 2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b="1" lang="en"/>
              <a:t>unittest</a:t>
            </a:r>
            <a:r>
              <a:rPr lang="en"/>
              <a:t> is t</a:t>
            </a:r>
            <a:r>
              <a:rPr lang="en"/>
              <a:t>he batteries-included test module in the Python standard library</a:t>
            </a:r>
            <a:endParaRPr/>
          </a:p>
          <a:p>
            <a:pPr indent="-342900" lvl="0" marL="457200" rtl="0">
              <a:lnSpc>
                <a:spcPct val="150000"/>
              </a:lnSpc>
              <a:spcBef>
                <a:spcPts val="0"/>
              </a:spcBef>
              <a:spcAft>
                <a:spcPts val="0"/>
              </a:spcAft>
              <a:buSzPts val="1800"/>
              <a:buChar char="-"/>
            </a:pPr>
            <a:r>
              <a:rPr b="1" lang="en"/>
              <a:t>unittest2</a:t>
            </a:r>
            <a:r>
              <a:rPr lang="en"/>
              <a:t> is a backport of Python 2.7’s unittest module which has an improved API and better assertions over the one available in previous versions of Python</a:t>
            </a:r>
            <a:endParaRPr/>
          </a:p>
          <a:p>
            <a:pPr indent="-342900" lvl="0" marL="457200" rtl="0">
              <a:lnSpc>
                <a:spcPct val="150000"/>
              </a:lnSpc>
              <a:spcBef>
                <a:spcPts val="0"/>
              </a:spcBef>
              <a:spcAft>
                <a:spcPts val="0"/>
              </a:spcAft>
              <a:buSzPts val="1800"/>
              <a:buChar char="-"/>
            </a:pPr>
            <a:r>
              <a:rPr b="1" lang="en"/>
              <a:t>Pytest</a:t>
            </a:r>
            <a:r>
              <a:rPr lang="en"/>
              <a:t> is a no-boilerplate alternative to Python’s standard unittest module</a:t>
            </a:r>
            <a:endParaRPr/>
          </a:p>
          <a:p>
            <a:pPr indent="-342900" lvl="0" marL="457200" rtl="0">
              <a:lnSpc>
                <a:spcPct val="150000"/>
              </a:lnSpc>
              <a:spcBef>
                <a:spcPts val="0"/>
              </a:spcBef>
              <a:spcAft>
                <a:spcPts val="0"/>
              </a:spcAft>
              <a:buSzPts val="1800"/>
              <a:buChar char="-"/>
            </a:pPr>
            <a:r>
              <a:rPr lang="en"/>
              <a:t>Unittest/2 is lot more extensible and mature, but requires a structured thinking to writing tests</a:t>
            </a:r>
            <a:endParaRPr/>
          </a:p>
          <a:p>
            <a:pPr indent="-342900" lvl="0" marL="457200" rtl="0">
              <a:lnSpc>
                <a:spcPct val="150000"/>
              </a:lnSpc>
              <a:spcBef>
                <a:spcPts val="0"/>
              </a:spcBef>
              <a:spcAft>
                <a:spcPts val="0"/>
              </a:spcAft>
              <a:buSzPts val="1800"/>
              <a:buChar char="-"/>
            </a:pPr>
            <a:r>
              <a:rPr lang="en"/>
              <a:t>You can also dynamically generate test cases - allows detection of edge cases pretty quickly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Hands on Tutorial 1</a:t>
            </a:r>
            <a:endParaRPr/>
          </a:p>
        </p:txBody>
      </p:sp>
      <p:sp>
        <p:nvSpPr>
          <p:cNvPr id="251" name="Shape 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With a piece of provided code, refactor it &amp; improve its PEP8/PEP257 standing</a:t>
            </a:r>
            <a:endParaRPr/>
          </a:p>
          <a:p>
            <a:pPr indent="-342900" lvl="0" marL="457200" rtl="0">
              <a:lnSpc>
                <a:spcPct val="150000"/>
              </a:lnSpc>
              <a:spcBef>
                <a:spcPts val="0"/>
              </a:spcBef>
              <a:spcAft>
                <a:spcPts val="0"/>
              </a:spcAft>
              <a:buSzPts val="1800"/>
              <a:buChar char="-"/>
            </a:pPr>
            <a:r>
              <a:rPr lang="en"/>
              <a:t>Suggest a list of tests to increase the code coverage</a:t>
            </a:r>
            <a:endParaRPr/>
          </a:p>
          <a:p>
            <a:pPr indent="-342900" lvl="0" marL="457200" rtl="0">
              <a:lnSpc>
                <a:spcPct val="150000"/>
              </a:lnSpc>
              <a:spcBef>
                <a:spcPts val="0"/>
              </a:spcBef>
              <a:spcAft>
                <a:spcPts val="0"/>
              </a:spcAft>
              <a:buSzPts val="1800"/>
              <a:buChar char="-"/>
            </a:pPr>
            <a:r>
              <a:rPr lang="en"/>
              <a:t>Code to be provided by the instructor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Hands on Tutorial 2</a:t>
            </a:r>
            <a:endParaRPr/>
          </a:p>
        </p:txBody>
      </p:sp>
      <p:sp>
        <p:nvSpPr>
          <p:cNvPr id="257" name="Shape 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With your own code from a previous GreyAtom exercise, refactor it &amp; improve its PEP8/PEP257 standing</a:t>
            </a:r>
            <a:endParaRPr/>
          </a:p>
          <a:p>
            <a:pPr indent="-342900" lvl="0" marL="457200" rtl="0">
              <a:lnSpc>
                <a:spcPct val="150000"/>
              </a:lnSpc>
              <a:spcBef>
                <a:spcPts val="0"/>
              </a:spcBef>
              <a:spcAft>
                <a:spcPts val="0"/>
              </a:spcAft>
              <a:buSzPts val="1800"/>
              <a:buChar char="-"/>
            </a:pPr>
            <a:r>
              <a:rPr lang="en"/>
              <a:t>Write a list of tests to increase the code coverage</a:t>
            </a:r>
            <a:endParaRPr/>
          </a:p>
          <a:p>
            <a:pPr indent="-342900" lvl="0" marL="457200" rtl="0">
              <a:lnSpc>
                <a:spcPct val="150000"/>
              </a:lnSpc>
              <a:spcBef>
                <a:spcPts val="0"/>
              </a:spcBef>
              <a:spcAft>
                <a:spcPts val="0"/>
              </a:spcAft>
              <a:buSzPts val="1800"/>
              <a:buChar char="-"/>
            </a:pPr>
            <a:r>
              <a:rPr lang="en"/>
              <a:t>Code to be provided by the instructor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ML deployment?</a:t>
            </a:r>
            <a:endParaRPr/>
          </a:p>
        </p:txBody>
      </p:sp>
      <p:sp>
        <p:nvSpPr>
          <p:cNvPr id="71" name="Shape 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a:highlight>
                  <a:srgbClr val="00FF00"/>
                </a:highlight>
              </a:rPr>
              <a:t>Scalable inference</a:t>
            </a:r>
            <a:r>
              <a:rPr lang="en"/>
              <a:t> on the cloud, in a timeframe that allows superior</a:t>
            </a:r>
            <a:endParaRPr/>
          </a:p>
          <a:p>
            <a:pPr indent="0" lvl="0" marL="0" algn="ctr">
              <a:spcBef>
                <a:spcPts val="1600"/>
              </a:spcBef>
              <a:spcAft>
                <a:spcPts val="0"/>
              </a:spcAft>
              <a:buNone/>
            </a:pPr>
            <a:r>
              <a:rPr lang="en"/>
              <a:t> </a:t>
            </a:r>
            <a:r>
              <a:rPr b="1" lang="en">
                <a:highlight>
                  <a:srgbClr val="00FF00"/>
                </a:highlight>
              </a:rPr>
              <a:t>user experience</a:t>
            </a:r>
            <a:r>
              <a:rPr lang="en"/>
              <a:t>, while being </a:t>
            </a:r>
            <a:r>
              <a:rPr b="1" lang="en">
                <a:highlight>
                  <a:srgbClr val="00FF00"/>
                </a:highlight>
              </a:rPr>
              <a:t>cost-efficient. </a:t>
            </a:r>
            <a:endParaRPr b="1">
              <a:highlight>
                <a:srgbClr val="00FF00"/>
              </a:highlight>
            </a:endParaRPr>
          </a:p>
          <a:p>
            <a:pPr indent="0" lvl="0" marL="0" rtl="0">
              <a:spcBef>
                <a:spcPts val="1600"/>
              </a:spcBef>
              <a:spcAft>
                <a:spcPts val="0"/>
              </a:spcAft>
              <a:buNone/>
            </a:pPr>
            <a:r>
              <a:t/>
            </a:r>
            <a:endParaRPr b="1"/>
          </a:p>
          <a:p>
            <a:pPr indent="0" lvl="0" marL="0" rtl="0">
              <a:spcBef>
                <a:spcPts val="1600"/>
              </a:spcBef>
              <a:spcAft>
                <a:spcPts val="0"/>
              </a:spcAft>
              <a:buNone/>
            </a:pPr>
            <a:r>
              <a:rPr b="1" lang="en" u="sng"/>
              <a:t>MLOps</a:t>
            </a:r>
            <a:r>
              <a:rPr lang="en"/>
              <a:t> is the new cutting edge skill. </a:t>
            </a:r>
            <a:endParaRPr/>
          </a:p>
          <a:p>
            <a:pPr indent="0" lvl="0" marL="0">
              <a:spcBef>
                <a:spcPts val="1600"/>
              </a:spcBef>
              <a:spcAft>
                <a:spcPts val="1600"/>
              </a:spcAft>
              <a:buNone/>
            </a:pPr>
            <a:r>
              <a:rPr lang="en"/>
              <a:t>Building AND deploying your own algorithm/models avoids “chinese whispers”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Deploying ML</a:t>
            </a:r>
            <a:endParaRPr/>
          </a:p>
        </p:txBody>
      </p:sp>
      <p:sp>
        <p:nvSpPr>
          <p:cNvPr id="263" name="Shape 26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S03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Deploy your ML codebase</a:t>
            </a:r>
            <a:endParaRPr/>
          </a:p>
        </p:txBody>
      </p:sp>
      <p:sp>
        <p:nvSpPr>
          <p:cNvPr id="269" name="Shape 2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Open Source contribution</a:t>
            </a:r>
            <a:endParaRPr/>
          </a:p>
          <a:p>
            <a:pPr indent="-342900" lvl="0" marL="457200" rtl="0">
              <a:lnSpc>
                <a:spcPct val="150000"/>
              </a:lnSpc>
              <a:spcBef>
                <a:spcPts val="0"/>
              </a:spcBef>
              <a:spcAft>
                <a:spcPts val="0"/>
              </a:spcAft>
              <a:buSzPts val="1800"/>
              <a:buChar char="-"/>
            </a:pPr>
            <a:r>
              <a:rPr lang="en"/>
              <a:t>Earn creds</a:t>
            </a:r>
            <a:endParaRPr/>
          </a:p>
          <a:p>
            <a:pPr indent="-342900" lvl="0" marL="457200" rtl="0">
              <a:lnSpc>
                <a:spcPct val="150000"/>
              </a:lnSpc>
              <a:spcBef>
                <a:spcPts val="0"/>
              </a:spcBef>
              <a:spcAft>
                <a:spcPts val="0"/>
              </a:spcAft>
              <a:buSzPts val="1800"/>
              <a:buChar char="-"/>
            </a:pPr>
            <a:r>
              <a:rPr lang="en"/>
              <a:t>Company/Consulting project</a:t>
            </a:r>
            <a:endParaRPr/>
          </a:p>
          <a:p>
            <a:pPr indent="-342900" lvl="0" marL="457200" rtl="0">
              <a:lnSpc>
                <a:spcPct val="150000"/>
              </a:lnSpc>
              <a:spcBef>
                <a:spcPts val="0"/>
              </a:spcBef>
              <a:spcAft>
                <a:spcPts val="0"/>
              </a:spcAft>
              <a:buSzPts val="1800"/>
              <a:buChar char="-"/>
            </a:pPr>
            <a:r>
              <a:rPr lang="en"/>
              <a:t>Academic requirements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to</a:t>
            </a:r>
            <a:r>
              <a:rPr lang="en"/>
              <a:t> Deploy your ML codebase</a:t>
            </a:r>
            <a:endParaRPr/>
          </a:p>
        </p:txBody>
      </p:sp>
      <p:sp>
        <p:nvSpPr>
          <p:cNvPr id="275" name="Shape 2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Release as a PyPi package</a:t>
            </a:r>
            <a:endParaRPr/>
          </a:p>
          <a:p>
            <a:pPr indent="-342900" lvl="0" marL="457200" rtl="0">
              <a:lnSpc>
                <a:spcPct val="150000"/>
              </a:lnSpc>
              <a:spcBef>
                <a:spcPts val="0"/>
              </a:spcBef>
              <a:spcAft>
                <a:spcPts val="0"/>
              </a:spcAft>
              <a:buSzPts val="1800"/>
              <a:buChar char="-"/>
            </a:pPr>
            <a:r>
              <a:rPr lang="en"/>
              <a:t>Deploy on the cloud via ML products</a:t>
            </a:r>
            <a:endParaRPr/>
          </a:p>
          <a:p>
            <a:pPr indent="-342900" lvl="0" marL="457200" rtl="0">
              <a:lnSpc>
                <a:spcPct val="150000"/>
              </a:lnSpc>
              <a:spcBef>
                <a:spcPts val="0"/>
              </a:spcBef>
              <a:spcAft>
                <a:spcPts val="0"/>
              </a:spcAft>
              <a:buSzPts val="1800"/>
              <a:buChar char="-"/>
            </a:pPr>
            <a:r>
              <a:rPr lang="en"/>
              <a:t>Deploy as an API</a:t>
            </a:r>
            <a:endParaRPr/>
          </a:p>
          <a:p>
            <a:pPr indent="-342900" lvl="0" marL="457200" rtl="0">
              <a:lnSpc>
                <a:spcPct val="150000"/>
              </a:lnSpc>
              <a:spcBef>
                <a:spcPts val="0"/>
              </a:spcBef>
              <a:spcAft>
                <a:spcPts val="0"/>
              </a:spcAft>
              <a:buSzPts val="1800"/>
              <a:buChar char="-"/>
            </a:pPr>
            <a:r>
              <a:rPr lang="en"/>
              <a:t>Package the complete application as a Dockerfile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PyPi </a:t>
            </a:r>
            <a:endParaRPr/>
          </a:p>
        </p:txBody>
      </p:sp>
      <p:sp>
        <p:nvSpPr>
          <p:cNvPr id="281" name="Shape 2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The Python Package Index (PyPI) is a repository of software for the Python programming language</a:t>
            </a:r>
            <a:endParaRPr/>
          </a:p>
          <a:p>
            <a:pPr indent="-342900" lvl="0" marL="457200" rtl="0">
              <a:lnSpc>
                <a:spcPct val="150000"/>
              </a:lnSpc>
              <a:spcBef>
                <a:spcPts val="0"/>
              </a:spcBef>
              <a:spcAft>
                <a:spcPts val="0"/>
              </a:spcAft>
              <a:buSzPts val="1800"/>
              <a:buChar char="-"/>
            </a:pPr>
            <a:r>
              <a:rPr lang="en"/>
              <a:t>Over a 130K projects in the repository</a:t>
            </a:r>
            <a:endParaRPr/>
          </a:p>
          <a:p>
            <a:pPr indent="-342900" lvl="0" marL="457200" rtl="0">
              <a:lnSpc>
                <a:spcPct val="150000"/>
              </a:lnSpc>
              <a:spcBef>
                <a:spcPts val="0"/>
              </a:spcBef>
              <a:spcAft>
                <a:spcPts val="0"/>
              </a:spcAft>
              <a:buSzPts val="1800"/>
              <a:buChar char="-"/>
            </a:pPr>
            <a:r>
              <a:rPr lang="en"/>
              <a:t>Most popular way to distribute OSS</a:t>
            </a:r>
            <a:endParaRPr/>
          </a:p>
          <a:p>
            <a:pPr indent="-342900" lvl="0" marL="457200" rtl="0">
              <a:lnSpc>
                <a:spcPct val="150000"/>
              </a:lnSpc>
              <a:spcBef>
                <a:spcPts val="0"/>
              </a:spcBef>
              <a:spcAft>
                <a:spcPts val="0"/>
              </a:spcAft>
              <a:buSzPts val="1800"/>
              <a:buChar char="-"/>
            </a:pPr>
            <a:r>
              <a:rPr lang="en"/>
              <a:t>But, also home to many malicious software</a:t>
            </a:r>
            <a:endParaRPr/>
          </a:p>
          <a:p>
            <a:pPr indent="0" lvl="0" marL="0" rtl="0">
              <a:lnSpc>
                <a:spcPct val="150000"/>
              </a:lnSpc>
              <a:spcBef>
                <a:spcPts val="1600"/>
              </a:spcBef>
              <a:spcAft>
                <a:spcPts val="0"/>
              </a:spcAft>
              <a:buNone/>
            </a:pPr>
            <a:r>
              <a:rPr b="1" lang="en"/>
              <a:t>WHEN</a:t>
            </a:r>
            <a:endParaRPr b="1"/>
          </a:p>
          <a:p>
            <a:pPr indent="-342900" lvl="0" marL="457200" rtl="0">
              <a:lnSpc>
                <a:spcPct val="150000"/>
              </a:lnSpc>
              <a:spcBef>
                <a:spcPts val="1600"/>
              </a:spcBef>
              <a:spcAft>
                <a:spcPts val="0"/>
              </a:spcAft>
              <a:buSzPts val="1800"/>
              <a:buChar char="-"/>
            </a:pPr>
            <a:r>
              <a:rPr lang="en"/>
              <a:t>Kicking off an OSS in a specific use-case, with plans for future contributions from users.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Cloud Infrastructure</a:t>
            </a:r>
            <a:r>
              <a:rPr lang="en"/>
              <a:t> </a:t>
            </a:r>
            <a:endParaRPr/>
          </a:p>
        </p:txBody>
      </p:sp>
      <p:sp>
        <p:nvSpPr>
          <p:cNvPr id="287" name="Shape 2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Services like AWS Sagemaker, Google ML, Azure ML</a:t>
            </a:r>
            <a:endParaRPr/>
          </a:p>
          <a:p>
            <a:pPr indent="-342900" lvl="0" marL="457200" rtl="0">
              <a:lnSpc>
                <a:spcPct val="150000"/>
              </a:lnSpc>
              <a:spcBef>
                <a:spcPts val="0"/>
              </a:spcBef>
              <a:spcAft>
                <a:spcPts val="0"/>
              </a:spcAft>
              <a:buSzPts val="1800"/>
              <a:buChar char="-"/>
            </a:pPr>
            <a:r>
              <a:rPr lang="en"/>
              <a:t>You upload the data, auto optimization and prediction via an API</a:t>
            </a:r>
            <a:endParaRPr/>
          </a:p>
          <a:p>
            <a:pPr indent="-342900" lvl="0" marL="457200" rtl="0">
              <a:lnSpc>
                <a:spcPct val="150000"/>
              </a:lnSpc>
              <a:spcBef>
                <a:spcPts val="0"/>
              </a:spcBef>
              <a:spcAft>
                <a:spcPts val="0"/>
              </a:spcAft>
              <a:buSzPts val="1800"/>
              <a:buChar char="-"/>
            </a:pPr>
            <a:r>
              <a:rPr lang="en"/>
              <a:t>Easier to manage versions and easy rollbacks</a:t>
            </a:r>
            <a:endParaRPr/>
          </a:p>
          <a:p>
            <a:pPr indent="-342900" lvl="0" marL="457200" rtl="0">
              <a:lnSpc>
                <a:spcPct val="150000"/>
              </a:lnSpc>
              <a:spcBef>
                <a:spcPts val="0"/>
              </a:spcBef>
              <a:spcAft>
                <a:spcPts val="0"/>
              </a:spcAft>
              <a:buSzPts val="1800"/>
              <a:buChar char="-"/>
            </a:pPr>
            <a:r>
              <a:rPr lang="en"/>
              <a:t>You pay per prediction </a:t>
            </a:r>
            <a:endParaRPr/>
          </a:p>
          <a:p>
            <a:pPr indent="-342900" lvl="0" marL="457200" rtl="0">
              <a:lnSpc>
                <a:spcPct val="150000"/>
              </a:lnSpc>
              <a:spcBef>
                <a:spcPts val="0"/>
              </a:spcBef>
              <a:spcAft>
                <a:spcPts val="0"/>
              </a:spcAft>
              <a:buSzPts val="1800"/>
              <a:buChar char="-"/>
            </a:pPr>
            <a:r>
              <a:rPr lang="en"/>
              <a:t>Becomes expensive over a long term</a:t>
            </a:r>
            <a:endParaRPr/>
          </a:p>
          <a:p>
            <a:pPr indent="0" lvl="0" marL="0" rtl="0">
              <a:lnSpc>
                <a:spcPct val="150000"/>
              </a:lnSpc>
              <a:spcBef>
                <a:spcPts val="1600"/>
              </a:spcBef>
              <a:spcAft>
                <a:spcPts val="0"/>
              </a:spcAft>
              <a:buClr>
                <a:srgbClr val="000000"/>
              </a:buClr>
              <a:buSzPts val="1100"/>
              <a:buFont typeface="Arial"/>
              <a:buNone/>
            </a:pPr>
            <a:r>
              <a:rPr b="1" lang="en"/>
              <a:t>WHEN</a:t>
            </a:r>
            <a:endParaRPr b="1"/>
          </a:p>
          <a:p>
            <a:pPr indent="-342900" lvl="0" marL="457200" rtl="0">
              <a:lnSpc>
                <a:spcPct val="150000"/>
              </a:lnSpc>
              <a:spcBef>
                <a:spcPts val="1600"/>
              </a:spcBef>
              <a:spcAft>
                <a:spcPts val="0"/>
              </a:spcAft>
              <a:buSzPts val="1800"/>
              <a:buChar char="-"/>
            </a:pPr>
            <a:r>
              <a:rPr lang="en"/>
              <a:t>You don’t have a lot of data scientists to iterate, limited knowledge of algorithms and scalability is a key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a:t>
            </a:r>
            <a:r>
              <a:rPr lang="en"/>
              <a:t> </a:t>
            </a:r>
            <a:endParaRPr/>
          </a:p>
        </p:txBody>
      </p:sp>
      <p:sp>
        <p:nvSpPr>
          <p:cNvPr id="293" name="Shape 2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Deploy your ML model via Bottle/Flask</a:t>
            </a:r>
            <a:endParaRPr/>
          </a:p>
          <a:p>
            <a:pPr indent="-342900" lvl="0" marL="457200" rtl="0">
              <a:lnSpc>
                <a:spcPct val="150000"/>
              </a:lnSpc>
              <a:spcBef>
                <a:spcPts val="0"/>
              </a:spcBef>
              <a:spcAft>
                <a:spcPts val="0"/>
              </a:spcAft>
              <a:buSzPts val="1800"/>
              <a:buChar char="-"/>
            </a:pPr>
            <a:r>
              <a:rPr lang="en"/>
              <a:t>You upload the data, self optimize and expose prediction via an API</a:t>
            </a:r>
            <a:endParaRPr/>
          </a:p>
          <a:p>
            <a:pPr indent="-342900" lvl="0" marL="457200" rtl="0">
              <a:lnSpc>
                <a:spcPct val="150000"/>
              </a:lnSpc>
              <a:spcBef>
                <a:spcPts val="0"/>
              </a:spcBef>
              <a:spcAft>
                <a:spcPts val="0"/>
              </a:spcAft>
              <a:buSzPts val="1800"/>
              <a:buChar char="-"/>
            </a:pPr>
            <a:r>
              <a:rPr lang="en"/>
              <a:t>Tools like Postman, Locust to test the API’s outputs and load bearing capacity</a:t>
            </a:r>
            <a:endParaRPr/>
          </a:p>
          <a:p>
            <a:pPr indent="-342900" lvl="0" marL="457200" rtl="0">
              <a:lnSpc>
                <a:spcPct val="150000"/>
              </a:lnSpc>
              <a:spcBef>
                <a:spcPts val="0"/>
              </a:spcBef>
              <a:spcAft>
                <a:spcPts val="0"/>
              </a:spcAft>
              <a:buSzPts val="1800"/>
              <a:buChar char="-"/>
            </a:pPr>
            <a:r>
              <a:rPr lang="en"/>
              <a:t>You pay for the underlying computing resources </a:t>
            </a:r>
            <a:endParaRPr/>
          </a:p>
          <a:p>
            <a:pPr indent="-342900" lvl="0" marL="457200" rtl="0">
              <a:lnSpc>
                <a:spcPct val="150000"/>
              </a:lnSpc>
              <a:spcBef>
                <a:spcPts val="0"/>
              </a:spcBef>
              <a:spcAft>
                <a:spcPts val="0"/>
              </a:spcAft>
              <a:buSzPts val="1800"/>
              <a:buChar char="-"/>
            </a:pPr>
            <a:r>
              <a:rPr lang="en"/>
              <a:t>Non-scalable, yet perfect way to test a new model with domain experts</a:t>
            </a:r>
            <a:endParaRPr/>
          </a:p>
          <a:p>
            <a:pPr indent="0" lvl="0" marL="0" rtl="0">
              <a:lnSpc>
                <a:spcPct val="150000"/>
              </a:lnSpc>
              <a:spcBef>
                <a:spcPts val="1600"/>
              </a:spcBef>
              <a:spcAft>
                <a:spcPts val="0"/>
              </a:spcAft>
              <a:buClr>
                <a:srgbClr val="000000"/>
              </a:buClr>
              <a:buSzPts val="1100"/>
              <a:buFont typeface="Arial"/>
              <a:buNone/>
            </a:pPr>
            <a:r>
              <a:rPr b="1" lang="en"/>
              <a:t>WHEN</a:t>
            </a:r>
            <a:endParaRPr b="1"/>
          </a:p>
          <a:p>
            <a:pPr indent="-342900" lvl="0" marL="457200" rtl="0">
              <a:lnSpc>
                <a:spcPct val="150000"/>
              </a:lnSpc>
              <a:spcBef>
                <a:spcPts val="1600"/>
              </a:spcBef>
              <a:spcAft>
                <a:spcPts val="0"/>
              </a:spcAft>
              <a:buSzPts val="1800"/>
              <a:buChar char="-"/>
            </a:pPr>
            <a:r>
              <a:rPr lang="en"/>
              <a:t>You are building a demo or a sandbox to test a hypothesis for a limited set of users</a:t>
            </a:r>
            <a:endParaRPr/>
          </a:p>
          <a:p>
            <a:pPr indent="-342900" lvl="0" marL="457200" rtl="0">
              <a:lnSpc>
                <a:spcPct val="150000"/>
              </a:lnSpc>
              <a:spcBef>
                <a:spcPts val="0"/>
              </a:spcBef>
              <a:spcAft>
                <a:spcPts val="0"/>
              </a:spcAft>
              <a:buSzPts val="1800"/>
              <a:buChar char="-"/>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a:t>
            </a:r>
            <a:r>
              <a:rPr lang="en"/>
              <a:t> </a:t>
            </a:r>
            <a:endParaRPr/>
          </a:p>
        </p:txBody>
      </p:sp>
      <p:sp>
        <p:nvSpPr>
          <p:cNvPr id="299" name="Shape 299"/>
          <p:cNvSpPr txBox="1"/>
          <p:nvPr>
            <p:ph idx="1" type="body"/>
          </p:nvPr>
        </p:nvSpPr>
        <p:spPr>
          <a:xfrm>
            <a:off x="311700" y="1152475"/>
            <a:ext cx="8520600" cy="37257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Deploy your ML model but packaged with Docker</a:t>
            </a:r>
            <a:endParaRPr/>
          </a:p>
          <a:p>
            <a:pPr indent="-342900" lvl="0" marL="457200" rtl="0">
              <a:lnSpc>
                <a:spcPct val="150000"/>
              </a:lnSpc>
              <a:spcBef>
                <a:spcPts val="0"/>
              </a:spcBef>
              <a:spcAft>
                <a:spcPts val="0"/>
              </a:spcAft>
              <a:buSzPts val="1800"/>
              <a:buChar char="-"/>
            </a:pPr>
            <a:r>
              <a:rPr lang="en"/>
              <a:t>You upload the data, self optimize and expose prediction via an Docker entrypoint</a:t>
            </a:r>
            <a:endParaRPr/>
          </a:p>
          <a:p>
            <a:pPr indent="-342900" lvl="0" marL="457200" rtl="0">
              <a:lnSpc>
                <a:spcPct val="150000"/>
              </a:lnSpc>
              <a:spcBef>
                <a:spcPts val="0"/>
              </a:spcBef>
              <a:spcAft>
                <a:spcPts val="0"/>
              </a:spcAft>
              <a:buSzPts val="1800"/>
              <a:buChar char="-"/>
            </a:pPr>
            <a:r>
              <a:rPr lang="en"/>
              <a:t>Tools like AWS ECR, ECS, Kubernetes allow you to manage scaling easily</a:t>
            </a:r>
            <a:endParaRPr/>
          </a:p>
          <a:p>
            <a:pPr indent="-342900" lvl="0" marL="457200" rtl="0">
              <a:lnSpc>
                <a:spcPct val="150000"/>
              </a:lnSpc>
              <a:spcBef>
                <a:spcPts val="0"/>
              </a:spcBef>
              <a:spcAft>
                <a:spcPts val="0"/>
              </a:spcAft>
              <a:buSzPts val="1800"/>
              <a:buChar char="-"/>
            </a:pPr>
            <a:r>
              <a:rPr lang="en"/>
              <a:t>You pay for the underlying computing resources </a:t>
            </a:r>
            <a:endParaRPr/>
          </a:p>
          <a:p>
            <a:pPr indent="-342900" lvl="0" marL="457200" rtl="0">
              <a:lnSpc>
                <a:spcPct val="150000"/>
              </a:lnSpc>
              <a:spcBef>
                <a:spcPts val="0"/>
              </a:spcBef>
              <a:spcAft>
                <a:spcPts val="0"/>
              </a:spcAft>
              <a:buSzPts val="1800"/>
              <a:buChar char="-"/>
            </a:pPr>
            <a:r>
              <a:rPr lang="en"/>
              <a:t>Highly scalable, and best method to deploy ML in production</a:t>
            </a:r>
            <a:endParaRPr/>
          </a:p>
          <a:p>
            <a:pPr indent="0" lvl="0" marL="0" rtl="0">
              <a:lnSpc>
                <a:spcPct val="150000"/>
              </a:lnSpc>
              <a:spcBef>
                <a:spcPts val="1600"/>
              </a:spcBef>
              <a:spcAft>
                <a:spcPts val="0"/>
              </a:spcAft>
              <a:buClr>
                <a:srgbClr val="000000"/>
              </a:buClr>
              <a:buSzPts val="1100"/>
              <a:buFont typeface="Arial"/>
              <a:buNone/>
            </a:pPr>
            <a:r>
              <a:rPr b="1" lang="en"/>
              <a:t>WHEN</a:t>
            </a:r>
            <a:endParaRPr b="1"/>
          </a:p>
          <a:p>
            <a:pPr indent="-342900" lvl="0" marL="457200" rtl="0">
              <a:lnSpc>
                <a:spcPct val="150000"/>
              </a:lnSpc>
              <a:spcBef>
                <a:spcPts val="1600"/>
              </a:spcBef>
              <a:spcAft>
                <a:spcPts val="0"/>
              </a:spcAft>
              <a:buSzPts val="1800"/>
              <a:buChar char="-"/>
            </a:pPr>
            <a:r>
              <a:rPr lang="en"/>
              <a:t>You are rolling out your ML codebase for a wider audience </a:t>
            </a:r>
            <a:endParaRPr/>
          </a:p>
          <a:p>
            <a:pPr indent="-342900" lvl="0" marL="457200" rtl="0">
              <a:lnSpc>
                <a:spcPct val="150000"/>
              </a:lnSpc>
              <a:spcBef>
                <a:spcPts val="0"/>
              </a:spcBef>
              <a:spcAft>
                <a:spcPts val="0"/>
              </a:spcAft>
              <a:buSzPts val="1800"/>
              <a:buChar char="-"/>
            </a:pPr>
            <a:r>
              <a:t/>
            </a:r>
            <a:endParaRPr/>
          </a:p>
          <a:p>
            <a:pPr indent="-342900" lvl="0" marL="457200" rtl="0">
              <a:lnSpc>
                <a:spcPct val="150000"/>
              </a:lnSpc>
              <a:spcBef>
                <a:spcPts val="0"/>
              </a:spcBef>
              <a:spcAft>
                <a:spcPts val="0"/>
              </a:spcAft>
              <a:buSzPts val="1800"/>
              <a:buChar char="-"/>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Docker</a:t>
            </a:r>
            <a:endParaRPr/>
          </a:p>
        </p:txBody>
      </p:sp>
      <p:sp>
        <p:nvSpPr>
          <p:cNvPr id="305" name="Shape 305"/>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S04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are containers</a:t>
            </a:r>
            <a:endParaRPr/>
          </a:p>
        </p:txBody>
      </p:sp>
      <p:sp>
        <p:nvSpPr>
          <p:cNvPr id="311" name="Shape 3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“Lightweight VMs” - But is it really?</a:t>
            </a:r>
            <a:endParaRPr/>
          </a:p>
          <a:p>
            <a:pPr indent="-342900" lvl="0" marL="457200" rtl="0">
              <a:lnSpc>
                <a:spcPct val="150000"/>
              </a:lnSpc>
              <a:spcBef>
                <a:spcPts val="0"/>
              </a:spcBef>
              <a:spcAft>
                <a:spcPts val="0"/>
              </a:spcAft>
              <a:buSzPts val="1800"/>
              <a:buChar char="-"/>
            </a:pPr>
            <a:r>
              <a:rPr lang="en"/>
              <a:t>Not virtual machines, but app-delivery model mechanism</a:t>
            </a:r>
            <a:endParaRPr/>
          </a:p>
          <a:p>
            <a:pPr indent="0" lvl="0" marL="0" rtl="0">
              <a:lnSpc>
                <a:spcPct val="150000"/>
              </a:lnSpc>
              <a:spcBef>
                <a:spcPts val="1600"/>
              </a:spcBef>
              <a:spcAft>
                <a:spcPts val="0"/>
              </a:spcAft>
              <a:buNone/>
            </a:pPr>
            <a:r>
              <a:t/>
            </a:r>
            <a:endParaRPr/>
          </a:p>
          <a:p>
            <a:pPr indent="0" lvl="0" marL="0" rtl="0">
              <a:lnSpc>
                <a:spcPct val="100000"/>
              </a:lnSpc>
              <a:spcBef>
                <a:spcPts val="1600"/>
              </a:spcBef>
              <a:spcAft>
                <a:spcPts val="0"/>
              </a:spcAft>
              <a:buNone/>
            </a:pPr>
            <a:r>
              <a:rPr lang="en" sz="1400"/>
              <a:t>“In a VM-centered world, the unit of abstraction is a monolithic VM that</a:t>
            </a:r>
            <a:r>
              <a:rPr b="1" lang="en" sz="1400"/>
              <a:t> stores not only application code, but often the stateful data</a:t>
            </a:r>
            <a:r>
              <a:rPr lang="en" sz="1400"/>
              <a:t>. A VM takes everything that used to sit on a physical server and just packs it into a single binary so it can be moved around. But it is still the same thing.</a:t>
            </a:r>
            <a:endParaRPr sz="1400"/>
          </a:p>
          <a:p>
            <a:pPr indent="0" lvl="0" marL="0" rtl="0">
              <a:lnSpc>
                <a:spcPct val="100000"/>
              </a:lnSpc>
              <a:spcBef>
                <a:spcPts val="1600"/>
              </a:spcBef>
              <a:spcAft>
                <a:spcPts val="1600"/>
              </a:spcAft>
              <a:buNone/>
            </a:pPr>
            <a:r>
              <a:rPr lang="en" sz="1400"/>
              <a:t>With Docker containers the </a:t>
            </a:r>
            <a:r>
              <a:rPr b="1" lang="en" sz="1400"/>
              <a:t>abstraction is the application</a:t>
            </a:r>
            <a:r>
              <a:rPr lang="en" sz="1400"/>
              <a:t>; or more accurately a service that helps to make up the application.“</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vs VM</a:t>
            </a:r>
            <a:endParaRPr/>
          </a:p>
        </p:txBody>
      </p:sp>
      <p:pic>
        <p:nvPicPr>
          <p:cNvPr id="317" name="Shape 317"/>
          <p:cNvPicPr preferRelativeResize="0"/>
          <p:nvPr/>
        </p:nvPicPr>
        <p:blipFill>
          <a:blip r:embed="rId3">
            <a:alphaModFix/>
          </a:blip>
          <a:stretch>
            <a:fillRect/>
          </a:stretch>
        </p:blipFill>
        <p:spPr>
          <a:xfrm>
            <a:off x="4739625" y="1377850"/>
            <a:ext cx="3916902" cy="2671825"/>
          </a:xfrm>
          <a:prstGeom prst="rect">
            <a:avLst/>
          </a:prstGeom>
          <a:noFill/>
          <a:ln>
            <a:noFill/>
          </a:ln>
        </p:spPr>
      </p:pic>
      <p:pic>
        <p:nvPicPr>
          <p:cNvPr id="318" name="Shape 318"/>
          <p:cNvPicPr preferRelativeResize="0"/>
          <p:nvPr/>
        </p:nvPicPr>
        <p:blipFill>
          <a:blip r:embed="rId4">
            <a:alphaModFix/>
          </a:blip>
          <a:stretch>
            <a:fillRect/>
          </a:stretch>
        </p:blipFill>
        <p:spPr>
          <a:xfrm>
            <a:off x="948325" y="1377850"/>
            <a:ext cx="2226800" cy="2976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Trouble with Deploying ML </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Why is this slow?</a:t>
            </a:r>
            <a:endParaRPr/>
          </a:p>
          <a:p>
            <a:pPr indent="-342900" lvl="0" marL="457200" rtl="0">
              <a:lnSpc>
                <a:spcPct val="150000"/>
              </a:lnSpc>
              <a:spcBef>
                <a:spcPts val="0"/>
              </a:spcBef>
              <a:spcAft>
                <a:spcPts val="0"/>
              </a:spcAft>
              <a:buSzPts val="1800"/>
              <a:buChar char="-"/>
            </a:pPr>
            <a:r>
              <a:rPr lang="en"/>
              <a:t>Why is this hogging all the CPU?</a:t>
            </a:r>
            <a:endParaRPr/>
          </a:p>
          <a:p>
            <a:pPr indent="-342900" lvl="0" marL="457200" rtl="0">
              <a:lnSpc>
                <a:spcPct val="150000"/>
              </a:lnSpc>
              <a:spcBef>
                <a:spcPts val="0"/>
              </a:spcBef>
              <a:spcAft>
                <a:spcPts val="0"/>
              </a:spcAft>
              <a:buSzPts val="1800"/>
              <a:buChar char="-"/>
            </a:pPr>
            <a:r>
              <a:rPr lang="en"/>
              <a:t>Where’s all the memory gone?</a:t>
            </a:r>
            <a:endParaRPr/>
          </a:p>
          <a:p>
            <a:pPr indent="-342900" lvl="0" marL="457200" rtl="0">
              <a:lnSpc>
                <a:spcPct val="150000"/>
              </a:lnSpc>
              <a:spcBef>
                <a:spcPts val="0"/>
              </a:spcBef>
              <a:spcAft>
                <a:spcPts val="0"/>
              </a:spcAft>
              <a:buSzPts val="1800"/>
              <a:buChar char="-"/>
            </a:pPr>
            <a:r>
              <a:rPr lang="en"/>
              <a:t>What’s with all these error messages?</a:t>
            </a:r>
            <a:endParaRPr/>
          </a:p>
          <a:p>
            <a:pPr indent="-342900" lvl="0" marL="457200" rtl="0">
              <a:lnSpc>
                <a:spcPct val="150000"/>
              </a:lnSpc>
              <a:spcBef>
                <a:spcPts val="0"/>
              </a:spcBef>
              <a:spcAft>
                <a:spcPts val="0"/>
              </a:spcAft>
              <a:buSzPts val="1800"/>
              <a:buChar char="-"/>
            </a:pPr>
            <a:r>
              <a:rPr b="1" lang="en"/>
              <a:t>Classic</a:t>
            </a:r>
            <a:r>
              <a:rPr lang="en"/>
              <a:t> - “It works on my computer”</a:t>
            </a:r>
            <a:endParaRPr/>
          </a:p>
          <a:p>
            <a:pPr indent="0" lvl="0" marL="0" rtl="0">
              <a:lnSpc>
                <a:spcPct val="150000"/>
              </a:lnSpc>
              <a:spcBef>
                <a:spcPts val="1600"/>
              </a:spcBef>
              <a:spcAft>
                <a:spcPts val="0"/>
              </a:spcAft>
              <a:buNone/>
            </a:pPr>
            <a:r>
              <a:rPr lang="en"/>
              <a:t>And many more ….</a:t>
            </a:r>
            <a:endParaRPr/>
          </a:p>
          <a:p>
            <a:pPr indent="0" lvl="0" marL="0" rtl="0">
              <a:lnSpc>
                <a:spcPct val="150000"/>
              </a:lnSpc>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Before Docker</a:t>
            </a:r>
            <a:endParaRPr/>
          </a:p>
        </p:txBody>
      </p:sp>
      <p:sp>
        <p:nvSpPr>
          <p:cNvPr id="324" name="Shape 3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 sz="1400"/>
              <a:t>Setting up application environment was messy</a:t>
            </a:r>
            <a:endParaRPr sz="1400"/>
          </a:p>
          <a:p>
            <a:pPr indent="-317500" lvl="0" marL="457200" rtl="0">
              <a:lnSpc>
                <a:spcPct val="150000"/>
              </a:lnSpc>
              <a:spcBef>
                <a:spcPts val="0"/>
              </a:spcBef>
              <a:spcAft>
                <a:spcPts val="0"/>
              </a:spcAft>
              <a:buSzPts val="1400"/>
              <a:buChar char="-"/>
            </a:pPr>
            <a:r>
              <a:rPr lang="en" sz="1400"/>
              <a:t>“It works on my machine” - Really?</a:t>
            </a:r>
            <a:endParaRPr sz="1400"/>
          </a:p>
          <a:p>
            <a:pPr indent="-317500" lvl="0" marL="457200" rtl="0">
              <a:lnSpc>
                <a:spcPct val="150000"/>
              </a:lnSpc>
              <a:spcBef>
                <a:spcPts val="0"/>
              </a:spcBef>
              <a:spcAft>
                <a:spcPts val="0"/>
              </a:spcAft>
              <a:buSzPts val="1400"/>
              <a:buChar char="-"/>
            </a:pPr>
            <a:r>
              <a:rPr lang="en" sz="1400"/>
              <a:t>Application rollout was difficult and long winded</a:t>
            </a:r>
            <a:endParaRPr sz="1400"/>
          </a:p>
          <a:p>
            <a:pPr indent="-317500" lvl="0" marL="457200" rtl="0">
              <a:lnSpc>
                <a:spcPct val="150000"/>
              </a:lnSpc>
              <a:spcBef>
                <a:spcPts val="0"/>
              </a:spcBef>
              <a:spcAft>
                <a:spcPts val="0"/>
              </a:spcAft>
              <a:buSzPts val="1400"/>
              <a:buChar char="-"/>
            </a:pPr>
            <a:r>
              <a:rPr lang="en" sz="1400"/>
              <a:t>Replicability was not the primary concern</a:t>
            </a:r>
            <a:endParaRPr sz="1400"/>
          </a:p>
          <a:p>
            <a:pPr indent="-317500" lvl="0" marL="457200" rtl="0">
              <a:lnSpc>
                <a:spcPct val="150000"/>
              </a:lnSpc>
              <a:spcBef>
                <a:spcPts val="0"/>
              </a:spcBef>
              <a:spcAft>
                <a:spcPts val="0"/>
              </a:spcAft>
              <a:buSzPts val="1400"/>
              <a:buChar char="-"/>
            </a:pPr>
            <a:r>
              <a:rPr lang="en" sz="1400"/>
              <a:t>Scaling applications required a host of developers</a:t>
            </a:r>
            <a:endParaRPr sz="1400"/>
          </a:p>
          <a:p>
            <a:pPr indent="-317500" lvl="0" marL="457200" rtl="0">
              <a:lnSpc>
                <a:spcPct val="150000"/>
              </a:lnSpc>
              <a:spcBef>
                <a:spcPts val="0"/>
              </a:spcBef>
              <a:spcAft>
                <a:spcPts val="0"/>
              </a:spcAft>
              <a:buSzPts val="1400"/>
              <a:buChar char="-"/>
            </a:pPr>
            <a:r>
              <a:rPr lang="en" sz="1400"/>
              <a:t>Too many moving parts while working with VMs</a:t>
            </a:r>
            <a:endParaRPr sz="1400"/>
          </a:p>
          <a:p>
            <a:pPr indent="-317500" lvl="0" marL="457200" rtl="0">
              <a:lnSpc>
                <a:spcPct val="150000"/>
              </a:lnSpc>
              <a:spcBef>
                <a:spcPts val="0"/>
              </a:spcBef>
              <a:spcAft>
                <a:spcPts val="0"/>
              </a:spcAft>
              <a:buSzPts val="1400"/>
              <a:buChar char="-"/>
            </a:pPr>
            <a:r>
              <a:rPr lang="en" sz="1400"/>
              <a:t>CI/CD was clunky and non-reliable</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a:t>
            </a:r>
            <a:r>
              <a:rPr lang="en"/>
              <a:t> Docker</a:t>
            </a:r>
            <a:endParaRPr/>
          </a:p>
        </p:txBody>
      </p:sp>
      <p:sp>
        <p:nvSpPr>
          <p:cNvPr id="330" name="Shape 3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400"/>
              <a:t> </a:t>
            </a:r>
            <a:r>
              <a:rPr lang="en" sz="1400" u="sng">
                <a:solidFill>
                  <a:schemeClr val="hlink"/>
                </a:solidFill>
                <a:hlinkClick r:id="rId3"/>
              </a:rPr>
              <a:t>As Martin Fowler puts it</a:t>
            </a:r>
            <a:r>
              <a:rPr lang="en" sz="1400"/>
              <a:t>, Continuous Delivery is a software development discipline where you build software in such a way that the software can be released to production at any time. </a:t>
            </a:r>
            <a:endParaRPr sz="1400"/>
          </a:p>
          <a:p>
            <a:pPr indent="0" lvl="0" marL="0" rtl="0">
              <a:lnSpc>
                <a:spcPct val="150000"/>
              </a:lnSpc>
              <a:spcBef>
                <a:spcPts val="1600"/>
              </a:spcBef>
              <a:spcAft>
                <a:spcPts val="0"/>
              </a:spcAft>
              <a:buNone/>
            </a:pPr>
            <a:r>
              <a:rPr lang="en" sz="1400"/>
              <a:t>You actually do continuous delivery if:</a:t>
            </a:r>
            <a:endParaRPr sz="1400"/>
          </a:p>
          <a:p>
            <a:pPr indent="-317500" lvl="0" marL="457200" rtl="0">
              <a:lnSpc>
                <a:spcPct val="150000"/>
              </a:lnSpc>
              <a:spcBef>
                <a:spcPts val="1600"/>
              </a:spcBef>
              <a:spcAft>
                <a:spcPts val="0"/>
              </a:spcAft>
              <a:buSzPts val="1400"/>
              <a:buChar char="-"/>
            </a:pPr>
            <a:r>
              <a:rPr lang="en" sz="1400"/>
              <a:t>Your software is deployable throughout its lifecycle.</a:t>
            </a:r>
            <a:endParaRPr sz="1400"/>
          </a:p>
          <a:p>
            <a:pPr indent="-317500" lvl="0" marL="457200" rtl="0">
              <a:lnSpc>
                <a:spcPct val="150000"/>
              </a:lnSpc>
              <a:spcBef>
                <a:spcPts val="0"/>
              </a:spcBef>
              <a:spcAft>
                <a:spcPts val="0"/>
              </a:spcAft>
              <a:buSzPts val="1400"/>
              <a:buChar char="-"/>
            </a:pPr>
            <a:r>
              <a:rPr lang="en" sz="1400"/>
              <a:t>Your team prioritizes keeping the software deployable over working on new features.</a:t>
            </a:r>
            <a:endParaRPr sz="1400"/>
          </a:p>
          <a:p>
            <a:pPr indent="-317500" lvl="0" marL="457200" rtl="0">
              <a:lnSpc>
                <a:spcPct val="150000"/>
              </a:lnSpc>
              <a:spcBef>
                <a:spcPts val="0"/>
              </a:spcBef>
              <a:spcAft>
                <a:spcPts val="0"/>
              </a:spcAft>
              <a:buSzPts val="1400"/>
              <a:buChar char="-"/>
            </a:pPr>
            <a:r>
              <a:rPr lang="en" sz="1400"/>
              <a:t>Anybody can get fast, automated feedback on the production readiness of their systems any time somebody makes a change to them.</a:t>
            </a:r>
            <a:endParaRPr sz="1400"/>
          </a:p>
          <a:p>
            <a:pPr indent="-317500" lvl="0" marL="457200" rtl="0">
              <a:lnSpc>
                <a:spcPct val="150000"/>
              </a:lnSpc>
              <a:spcBef>
                <a:spcPts val="0"/>
              </a:spcBef>
              <a:spcAft>
                <a:spcPts val="0"/>
              </a:spcAft>
              <a:buSzPts val="1400"/>
              <a:buChar char="-"/>
            </a:pPr>
            <a:r>
              <a:rPr lang="en" sz="1400"/>
              <a:t>You can perform push-button deployments of any version of the software to any environment on demand</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Development with Docker</a:t>
            </a:r>
            <a:endParaRPr/>
          </a:p>
        </p:txBody>
      </p:sp>
      <p:sp>
        <p:nvSpPr>
          <p:cNvPr id="336" name="Shape 3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 sz="1400"/>
              <a:t>Create requirements for an application within a Dockerfile or use Docker as a remote interpreter</a:t>
            </a:r>
            <a:endParaRPr sz="1400"/>
          </a:p>
          <a:p>
            <a:pPr indent="-317500" lvl="0" marL="457200" rtl="0">
              <a:lnSpc>
                <a:spcPct val="150000"/>
              </a:lnSpc>
              <a:spcBef>
                <a:spcPts val="0"/>
              </a:spcBef>
              <a:spcAft>
                <a:spcPts val="0"/>
              </a:spcAft>
              <a:buSzPts val="1400"/>
              <a:buChar char="-"/>
            </a:pPr>
            <a:r>
              <a:rPr lang="en" sz="1400"/>
              <a:t>Push the code up to git repo</a:t>
            </a:r>
            <a:endParaRPr sz="1400"/>
          </a:p>
          <a:p>
            <a:pPr indent="-317500" lvl="0" marL="457200" rtl="0">
              <a:lnSpc>
                <a:spcPct val="150000"/>
              </a:lnSpc>
              <a:spcBef>
                <a:spcPts val="0"/>
              </a:spcBef>
              <a:spcAft>
                <a:spcPts val="0"/>
              </a:spcAft>
              <a:buSzPts val="1400"/>
              <a:buChar char="-"/>
            </a:pPr>
            <a:r>
              <a:rPr lang="en" sz="1400"/>
              <a:t>A CI system builds the same environment that used in development to run the tests in prod</a:t>
            </a:r>
            <a:endParaRPr sz="1400"/>
          </a:p>
          <a:p>
            <a:pPr indent="-317500" lvl="0" marL="457200" rtl="0">
              <a:lnSpc>
                <a:spcPct val="150000"/>
              </a:lnSpc>
              <a:spcBef>
                <a:spcPts val="0"/>
              </a:spcBef>
              <a:spcAft>
                <a:spcPts val="0"/>
              </a:spcAft>
              <a:buSzPts val="1400"/>
              <a:buChar char="-"/>
            </a:pPr>
            <a:r>
              <a:rPr lang="en" sz="1400"/>
              <a:t>Roll  out the exact configuration used in dev, testing and staging before prod</a:t>
            </a:r>
            <a:endParaRPr sz="1400"/>
          </a:p>
          <a:p>
            <a:pPr indent="-317500" lvl="0" marL="457200" rtl="0">
              <a:lnSpc>
                <a:spcPct val="150000"/>
              </a:lnSpc>
              <a:spcBef>
                <a:spcPts val="0"/>
              </a:spcBef>
              <a:spcAft>
                <a:spcPts val="0"/>
              </a:spcAft>
              <a:buSzPts val="1400"/>
              <a:buChar char="-"/>
            </a:pPr>
            <a:r>
              <a:rPr lang="en" sz="1400"/>
              <a:t>Be happy</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Brief Overview: </a:t>
            </a:r>
            <a:r>
              <a:rPr lang="en"/>
              <a:t>Docker Architecture</a:t>
            </a:r>
            <a:endParaRPr/>
          </a:p>
        </p:txBody>
      </p:sp>
      <p:pic>
        <p:nvPicPr>
          <p:cNvPr id="342" name="Shape 342"/>
          <p:cNvPicPr preferRelativeResize="0"/>
          <p:nvPr/>
        </p:nvPicPr>
        <p:blipFill>
          <a:blip r:embed="rId3">
            <a:alphaModFix/>
          </a:blip>
          <a:stretch>
            <a:fillRect/>
          </a:stretch>
        </p:blipFill>
        <p:spPr>
          <a:xfrm>
            <a:off x="974000" y="1017450"/>
            <a:ext cx="7316206" cy="38212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Terminology</a:t>
            </a:r>
            <a:endParaRPr/>
          </a:p>
        </p:txBody>
      </p:sp>
      <p:sp>
        <p:nvSpPr>
          <p:cNvPr id="348" name="Shape 3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t>CONTAINER</a:t>
            </a:r>
            <a:r>
              <a:rPr lang="en" sz="1400"/>
              <a:t>: </a:t>
            </a:r>
            <a:endParaRPr sz="1400"/>
          </a:p>
          <a:p>
            <a:pPr indent="0" lvl="0" marL="0" rtl="0">
              <a:lnSpc>
                <a:spcPct val="150000"/>
              </a:lnSpc>
              <a:spcBef>
                <a:spcPts val="1600"/>
              </a:spcBef>
              <a:spcAft>
                <a:spcPts val="0"/>
              </a:spcAft>
              <a:buNone/>
            </a:pPr>
            <a:r>
              <a:rPr lang="en" sz="1050">
                <a:solidFill>
                  <a:srgbClr val="33444C"/>
                </a:solidFill>
                <a:latin typeface="Open Sans"/>
                <a:ea typeface="Open Sans"/>
                <a:cs typeface="Open Sans"/>
                <a:sym typeface="Open Sans"/>
              </a:rPr>
              <a:t>A container is a runtime instance of a </a:t>
            </a:r>
            <a:r>
              <a:rPr lang="en" sz="1050" u="sng">
                <a:solidFill>
                  <a:srgbClr val="0090C8"/>
                </a:solidFill>
                <a:latin typeface="Open Sans"/>
                <a:ea typeface="Open Sans"/>
                <a:cs typeface="Open Sans"/>
                <a:sym typeface="Open Sans"/>
                <a:hlinkClick r:id="rId3"/>
              </a:rPr>
              <a:t>docker image</a:t>
            </a:r>
            <a:r>
              <a:rPr lang="en" sz="1050">
                <a:solidFill>
                  <a:srgbClr val="33444C"/>
                </a:solidFill>
                <a:latin typeface="Open Sans"/>
                <a:ea typeface="Open Sans"/>
                <a:cs typeface="Open Sans"/>
                <a:sym typeface="Open Sans"/>
              </a:rPr>
              <a:t>.</a:t>
            </a:r>
            <a:endParaRPr sz="1050">
              <a:solidFill>
                <a:srgbClr val="33444C"/>
              </a:solidFill>
              <a:latin typeface="Open Sans"/>
              <a:ea typeface="Open Sans"/>
              <a:cs typeface="Open Sans"/>
              <a:sym typeface="Open Sans"/>
            </a:endParaRPr>
          </a:p>
          <a:p>
            <a:pPr indent="0" lvl="0" marL="0" rtl="0">
              <a:lnSpc>
                <a:spcPct val="171428"/>
              </a:lnSpc>
              <a:spcBef>
                <a:spcPts val="1600"/>
              </a:spcBef>
              <a:spcAft>
                <a:spcPts val="0"/>
              </a:spcAft>
              <a:buSzPts val="1100"/>
              <a:buNone/>
            </a:pPr>
            <a:r>
              <a:rPr lang="en" sz="1050">
                <a:solidFill>
                  <a:srgbClr val="33444C"/>
                </a:solidFill>
                <a:latin typeface="Open Sans"/>
                <a:ea typeface="Open Sans"/>
                <a:cs typeface="Open Sans"/>
                <a:sym typeface="Open Sans"/>
              </a:rPr>
              <a:t>A Docker container consists of</a:t>
            </a:r>
            <a:endParaRPr sz="1050">
              <a:solidFill>
                <a:srgbClr val="33444C"/>
              </a:solidFill>
              <a:latin typeface="Open Sans"/>
              <a:ea typeface="Open Sans"/>
              <a:cs typeface="Open Sans"/>
              <a:sym typeface="Open Sans"/>
            </a:endParaRPr>
          </a:p>
          <a:p>
            <a:pPr indent="-295275" lvl="0" marL="457200" rtl="0">
              <a:spcBef>
                <a:spcPts val="800"/>
              </a:spcBef>
              <a:spcAft>
                <a:spcPts val="0"/>
              </a:spcAft>
              <a:buClr>
                <a:srgbClr val="33444C"/>
              </a:buClr>
              <a:buSzPts val="1050"/>
              <a:buFont typeface="Open Sans"/>
              <a:buChar char="●"/>
            </a:pPr>
            <a:r>
              <a:rPr lang="en" sz="1050">
                <a:solidFill>
                  <a:srgbClr val="33444C"/>
                </a:solidFill>
                <a:latin typeface="Open Sans"/>
                <a:ea typeface="Open Sans"/>
                <a:cs typeface="Open Sans"/>
                <a:sym typeface="Open Sans"/>
              </a:rPr>
              <a:t>A Docker image</a:t>
            </a:r>
            <a:endParaRPr sz="1050">
              <a:solidFill>
                <a:srgbClr val="33444C"/>
              </a:solidFill>
              <a:latin typeface="Open Sans"/>
              <a:ea typeface="Open Sans"/>
              <a:cs typeface="Open Sans"/>
              <a:sym typeface="Open Sans"/>
            </a:endParaRPr>
          </a:p>
          <a:p>
            <a:pPr indent="-295275" lvl="0" marL="457200" rtl="0">
              <a:spcBef>
                <a:spcPts val="0"/>
              </a:spcBef>
              <a:spcAft>
                <a:spcPts val="0"/>
              </a:spcAft>
              <a:buClr>
                <a:srgbClr val="33444C"/>
              </a:buClr>
              <a:buSzPts val="1050"/>
              <a:buFont typeface="Open Sans"/>
              <a:buChar char="●"/>
            </a:pPr>
            <a:r>
              <a:rPr lang="en" sz="1050">
                <a:solidFill>
                  <a:srgbClr val="33444C"/>
                </a:solidFill>
                <a:latin typeface="Open Sans"/>
                <a:ea typeface="Open Sans"/>
                <a:cs typeface="Open Sans"/>
                <a:sym typeface="Open Sans"/>
              </a:rPr>
              <a:t>An execution environment</a:t>
            </a:r>
            <a:endParaRPr sz="1050">
              <a:solidFill>
                <a:srgbClr val="33444C"/>
              </a:solidFill>
              <a:latin typeface="Open Sans"/>
              <a:ea typeface="Open Sans"/>
              <a:cs typeface="Open Sans"/>
              <a:sym typeface="Open Sans"/>
            </a:endParaRPr>
          </a:p>
          <a:p>
            <a:pPr indent="-295275" lvl="0" marL="457200" rtl="0">
              <a:spcBef>
                <a:spcPts val="0"/>
              </a:spcBef>
              <a:spcAft>
                <a:spcPts val="0"/>
              </a:spcAft>
              <a:buClr>
                <a:srgbClr val="33444C"/>
              </a:buClr>
              <a:buSzPts val="1050"/>
              <a:buFont typeface="Open Sans"/>
              <a:buChar char="●"/>
            </a:pPr>
            <a:r>
              <a:rPr lang="en" sz="1050">
                <a:solidFill>
                  <a:srgbClr val="33444C"/>
                </a:solidFill>
                <a:latin typeface="Open Sans"/>
                <a:ea typeface="Open Sans"/>
                <a:cs typeface="Open Sans"/>
                <a:sym typeface="Open Sans"/>
              </a:rPr>
              <a:t>A standard set of instructions</a:t>
            </a:r>
            <a:endParaRPr sz="1050">
              <a:solidFill>
                <a:srgbClr val="33444C"/>
              </a:solidFill>
              <a:latin typeface="Open Sans"/>
              <a:ea typeface="Open Sans"/>
              <a:cs typeface="Open Sans"/>
              <a:sym typeface="Open Sans"/>
            </a:endParaRPr>
          </a:p>
          <a:p>
            <a:pPr indent="0" lvl="0" marL="0" rtl="0">
              <a:lnSpc>
                <a:spcPct val="171428"/>
              </a:lnSpc>
              <a:spcBef>
                <a:spcPts val="800"/>
              </a:spcBef>
              <a:spcAft>
                <a:spcPts val="0"/>
              </a:spcAft>
              <a:buSzPts val="1100"/>
              <a:buNone/>
            </a:pPr>
            <a:r>
              <a:rPr lang="en" sz="1050">
                <a:solidFill>
                  <a:srgbClr val="33444C"/>
                </a:solidFill>
                <a:latin typeface="Open Sans"/>
                <a:ea typeface="Open Sans"/>
                <a:cs typeface="Open Sans"/>
                <a:sym typeface="Open Sans"/>
              </a:rPr>
              <a:t>The concept is borrowed from Shipping Containers, which define a standard to ship goods globally. Docker defines a standard to ship software.</a:t>
            </a:r>
            <a:endParaRPr sz="1050">
              <a:solidFill>
                <a:srgbClr val="33444C"/>
              </a:solidFill>
              <a:latin typeface="Open Sans"/>
              <a:ea typeface="Open Sans"/>
              <a:cs typeface="Open Sans"/>
              <a:sym typeface="Open Sans"/>
            </a:endParaRPr>
          </a:p>
          <a:p>
            <a:pPr indent="0" lvl="0" marL="0" rtl="0">
              <a:lnSpc>
                <a:spcPct val="150000"/>
              </a:lnSpc>
              <a:spcBef>
                <a:spcPts val="800"/>
              </a:spcBef>
              <a:spcAft>
                <a:spcPts val="1600"/>
              </a:spcAft>
              <a:buNone/>
            </a:pPr>
            <a:r>
              <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Terminology</a:t>
            </a:r>
            <a:endParaRPr/>
          </a:p>
        </p:txBody>
      </p:sp>
      <p:sp>
        <p:nvSpPr>
          <p:cNvPr id="354" name="Shape 354"/>
          <p:cNvSpPr txBox="1"/>
          <p:nvPr>
            <p:ph idx="1" type="body"/>
          </p:nvPr>
        </p:nvSpPr>
        <p:spPr>
          <a:xfrm>
            <a:off x="311700" y="1152475"/>
            <a:ext cx="8520600" cy="36828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t>BASE IMAGE</a:t>
            </a:r>
            <a:r>
              <a:rPr lang="en" sz="1400"/>
              <a:t>: </a:t>
            </a:r>
            <a:endParaRPr sz="1400"/>
          </a:p>
          <a:p>
            <a:pPr indent="0" lvl="0" marL="0" rtl="0">
              <a:lnSpc>
                <a:spcPct val="171428"/>
              </a:lnSpc>
              <a:spcBef>
                <a:spcPts val="1600"/>
              </a:spcBef>
              <a:spcAft>
                <a:spcPts val="0"/>
              </a:spcAft>
              <a:buSzPts val="1100"/>
              <a:buNone/>
            </a:pPr>
            <a:r>
              <a:rPr lang="en" sz="1050">
                <a:solidFill>
                  <a:srgbClr val="33444C"/>
                </a:solidFill>
                <a:latin typeface="Open Sans"/>
                <a:ea typeface="Open Sans"/>
                <a:cs typeface="Open Sans"/>
                <a:sym typeface="Open Sans"/>
              </a:rPr>
              <a:t>An image that is built upon with systematic filesystem changes to build the final image</a:t>
            </a:r>
            <a:endParaRPr sz="1050">
              <a:solidFill>
                <a:srgbClr val="33444C"/>
              </a:solidFill>
              <a:latin typeface="Open Sans"/>
              <a:ea typeface="Open Sans"/>
              <a:cs typeface="Open Sans"/>
              <a:sym typeface="Open Sans"/>
            </a:endParaRPr>
          </a:p>
          <a:p>
            <a:pPr indent="0" lvl="0" marL="0" rtl="0">
              <a:lnSpc>
                <a:spcPct val="171428"/>
              </a:lnSpc>
              <a:spcBef>
                <a:spcPts val="800"/>
              </a:spcBef>
              <a:spcAft>
                <a:spcPts val="0"/>
              </a:spcAft>
              <a:buSzPts val="1100"/>
              <a:buNone/>
            </a:pPr>
            <a:r>
              <a:rPr b="1" lang="en" sz="1400">
                <a:solidFill>
                  <a:srgbClr val="33444C"/>
                </a:solidFill>
                <a:latin typeface="Open Sans"/>
                <a:ea typeface="Open Sans"/>
                <a:cs typeface="Open Sans"/>
                <a:sym typeface="Open Sans"/>
              </a:rPr>
              <a:t>LAYERS</a:t>
            </a:r>
            <a:r>
              <a:rPr lang="en" sz="1050">
                <a:solidFill>
                  <a:srgbClr val="33444C"/>
                </a:solidFill>
                <a:latin typeface="Open Sans"/>
                <a:ea typeface="Open Sans"/>
                <a:cs typeface="Open Sans"/>
                <a:sym typeface="Open Sans"/>
              </a:rPr>
              <a:t>:</a:t>
            </a:r>
            <a:endParaRPr sz="1050">
              <a:solidFill>
                <a:srgbClr val="33444C"/>
              </a:solidFill>
              <a:latin typeface="Open Sans"/>
              <a:ea typeface="Open Sans"/>
              <a:cs typeface="Open Sans"/>
              <a:sym typeface="Open Sans"/>
            </a:endParaRPr>
          </a:p>
          <a:p>
            <a:pPr indent="0" lvl="0" marL="0" rtl="0">
              <a:lnSpc>
                <a:spcPct val="171428"/>
              </a:lnSpc>
              <a:spcBef>
                <a:spcPts val="800"/>
              </a:spcBef>
              <a:spcAft>
                <a:spcPts val="0"/>
              </a:spcAft>
              <a:buSzPts val="1100"/>
              <a:buNone/>
            </a:pPr>
            <a:r>
              <a:rPr lang="en" sz="1050">
                <a:solidFill>
                  <a:srgbClr val="33444C"/>
                </a:solidFill>
                <a:latin typeface="Open Sans"/>
                <a:ea typeface="Open Sans"/>
                <a:cs typeface="Open Sans"/>
                <a:sym typeface="Open Sans"/>
              </a:rPr>
              <a:t>Layers are applied in sequence to the base image to create the final image. When an image is updated or rebuilt, only layers that change need to be updated, and unchanged layers are cached locally. This is part of why Docker images are so fast and lightweight. The sizes of each layer add up to equal the size of the final image.</a:t>
            </a:r>
            <a:endParaRPr sz="1050">
              <a:solidFill>
                <a:srgbClr val="33444C"/>
              </a:solidFill>
              <a:latin typeface="Open Sans"/>
              <a:ea typeface="Open Sans"/>
              <a:cs typeface="Open Sans"/>
              <a:sym typeface="Open Sans"/>
            </a:endParaRPr>
          </a:p>
          <a:p>
            <a:pPr indent="0" lvl="0" marL="0" rtl="0">
              <a:lnSpc>
                <a:spcPct val="171428"/>
              </a:lnSpc>
              <a:spcBef>
                <a:spcPts val="800"/>
              </a:spcBef>
              <a:spcAft>
                <a:spcPts val="0"/>
              </a:spcAft>
              <a:buSzPts val="1100"/>
              <a:buNone/>
            </a:pPr>
            <a:r>
              <a:rPr b="1" lang="en" sz="1400">
                <a:solidFill>
                  <a:srgbClr val="33444C"/>
                </a:solidFill>
                <a:latin typeface="Open Sans"/>
                <a:ea typeface="Open Sans"/>
                <a:cs typeface="Open Sans"/>
                <a:sym typeface="Open Sans"/>
              </a:rPr>
              <a:t>IMAGE</a:t>
            </a:r>
            <a:endParaRPr b="1" sz="1400">
              <a:solidFill>
                <a:srgbClr val="33444C"/>
              </a:solidFill>
              <a:latin typeface="Open Sans"/>
              <a:ea typeface="Open Sans"/>
              <a:cs typeface="Open Sans"/>
              <a:sym typeface="Open Sans"/>
            </a:endParaRPr>
          </a:p>
          <a:p>
            <a:pPr indent="0" lvl="0" marL="0" rtl="0">
              <a:lnSpc>
                <a:spcPct val="171428"/>
              </a:lnSpc>
              <a:spcBef>
                <a:spcPts val="800"/>
              </a:spcBef>
              <a:spcAft>
                <a:spcPts val="0"/>
              </a:spcAft>
              <a:buSzPts val="1100"/>
              <a:buNone/>
            </a:pPr>
            <a:r>
              <a:rPr lang="en" sz="1050">
                <a:solidFill>
                  <a:srgbClr val="33444C"/>
                </a:solidFill>
                <a:latin typeface="Open Sans"/>
                <a:ea typeface="Open Sans"/>
                <a:cs typeface="Open Sans"/>
                <a:sym typeface="Open Sans"/>
              </a:rPr>
              <a:t>Docker images are the basis of containers. An Image is an </a:t>
            </a:r>
            <a:r>
              <a:rPr b="1" lang="en" sz="1050">
                <a:solidFill>
                  <a:srgbClr val="33444C"/>
                </a:solidFill>
                <a:latin typeface="Open Sans"/>
                <a:ea typeface="Open Sans"/>
                <a:cs typeface="Open Sans"/>
                <a:sym typeface="Open Sans"/>
              </a:rPr>
              <a:t>ordered collection of root filesystem changes (layers)</a:t>
            </a:r>
            <a:r>
              <a:rPr lang="en" sz="1050">
                <a:solidFill>
                  <a:srgbClr val="33444C"/>
                </a:solidFill>
                <a:latin typeface="Open Sans"/>
                <a:ea typeface="Open Sans"/>
                <a:cs typeface="Open Sans"/>
                <a:sym typeface="Open Sans"/>
              </a:rPr>
              <a:t> and the corresponding execution parameters for use within a container runtime. An image does not have state and it never changes unless rebuilt.</a:t>
            </a:r>
            <a:endParaRPr sz="1050">
              <a:solidFill>
                <a:srgbClr val="33444C"/>
              </a:solidFill>
              <a:latin typeface="Open Sans"/>
              <a:ea typeface="Open Sans"/>
              <a:cs typeface="Open Sans"/>
              <a:sym typeface="Open Sans"/>
            </a:endParaRPr>
          </a:p>
          <a:p>
            <a:pPr indent="0" lvl="0" marL="0" rtl="0">
              <a:lnSpc>
                <a:spcPct val="150000"/>
              </a:lnSpc>
              <a:spcBef>
                <a:spcPts val="800"/>
              </a:spcBef>
              <a:spcAft>
                <a:spcPts val="1600"/>
              </a:spcAft>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Commands</a:t>
            </a:r>
            <a:endParaRPr/>
          </a:p>
        </p:txBody>
      </p:sp>
      <p:sp>
        <p:nvSpPr>
          <p:cNvPr id="360" name="Shape 3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solidFill>
                  <a:srgbClr val="434343"/>
                </a:solidFill>
              </a:rPr>
              <a:t>docker build</a:t>
            </a:r>
            <a:r>
              <a:rPr lang="en" sz="1400">
                <a:solidFill>
                  <a:srgbClr val="434343"/>
                </a:solidFill>
              </a:rPr>
              <a:t> : </a:t>
            </a:r>
            <a:endParaRPr sz="1400">
              <a:solidFill>
                <a:srgbClr val="434343"/>
              </a:solidFill>
            </a:endParaRPr>
          </a:p>
          <a:p>
            <a:pPr indent="0" lvl="0" marL="0" rtl="0">
              <a:lnSpc>
                <a:spcPct val="150000"/>
              </a:lnSpc>
              <a:spcBef>
                <a:spcPts val="1600"/>
              </a:spcBef>
              <a:spcAft>
                <a:spcPts val="0"/>
              </a:spcAft>
              <a:buNone/>
            </a:pPr>
            <a:r>
              <a:rPr lang="en" sz="1400">
                <a:solidFill>
                  <a:srgbClr val="434343"/>
                </a:solidFill>
              </a:rPr>
              <a:t>Build a docker image from a Dockerfile</a:t>
            </a:r>
            <a:endParaRPr sz="1400">
              <a:solidFill>
                <a:srgbClr val="434343"/>
              </a:solidFill>
            </a:endParaRPr>
          </a:p>
          <a:p>
            <a:pPr indent="0" lvl="0" marL="0" rtl="0">
              <a:lnSpc>
                <a:spcPct val="171428"/>
              </a:lnSpc>
              <a:spcBef>
                <a:spcPts val="1600"/>
              </a:spcBef>
              <a:spcAft>
                <a:spcPts val="0"/>
              </a:spcAft>
              <a:buSzPts val="1100"/>
              <a:buNone/>
            </a:pPr>
            <a:r>
              <a:rPr b="1" lang="en" sz="1400">
                <a:solidFill>
                  <a:srgbClr val="434343"/>
                </a:solidFill>
              </a:rPr>
              <a:t>docker run: </a:t>
            </a:r>
            <a:endParaRPr b="1" sz="1400">
              <a:solidFill>
                <a:srgbClr val="434343"/>
              </a:solidFill>
            </a:endParaRPr>
          </a:p>
          <a:p>
            <a:pPr indent="0" lvl="0" marL="0" rtl="0">
              <a:lnSpc>
                <a:spcPct val="171428"/>
              </a:lnSpc>
              <a:spcBef>
                <a:spcPts val="800"/>
              </a:spcBef>
              <a:spcAft>
                <a:spcPts val="0"/>
              </a:spcAft>
              <a:buSzPts val="1100"/>
              <a:buNone/>
            </a:pPr>
            <a:r>
              <a:rPr lang="en" sz="1400">
                <a:solidFill>
                  <a:srgbClr val="434343"/>
                </a:solidFill>
              </a:rPr>
              <a:t>Run a docker container with some specified variables</a:t>
            </a:r>
            <a:endParaRPr sz="1400">
              <a:solidFill>
                <a:srgbClr val="434343"/>
              </a:solidFill>
            </a:endParaRPr>
          </a:p>
          <a:p>
            <a:pPr indent="0" lvl="0" marL="0" rtl="0">
              <a:lnSpc>
                <a:spcPct val="171428"/>
              </a:lnSpc>
              <a:spcBef>
                <a:spcPts val="800"/>
              </a:spcBef>
              <a:spcAft>
                <a:spcPts val="0"/>
              </a:spcAft>
              <a:buSzPts val="1100"/>
              <a:buNone/>
            </a:pPr>
            <a:r>
              <a:rPr b="1" lang="en" sz="1400">
                <a:solidFill>
                  <a:srgbClr val="434343"/>
                </a:solidFill>
              </a:rPr>
              <a:t>docker exec</a:t>
            </a:r>
            <a:endParaRPr b="1" sz="1400">
              <a:solidFill>
                <a:srgbClr val="434343"/>
              </a:solidFill>
            </a:endParaRPr>
          </a:p>
          <a:p>
            <a:pPr indent="0" lvl="0" marL="0" rtl="0">
              <a:lnSpc>
                <a:spcPct val="171428"/>
              </a:lnSpc>
              <a:spcBef>
                <a:spcPts val="800"/>
              </a:spcBef>
              <a:spcAft>
                <a:spcPts val="0"/>
              </a:spcAft>
              <a:buSzPts val="1100"/>
              <a:buNone/>
            </a:pPr>
            <a:r>
              <a:rPr lang="en" sz="1400">
                <a:solidFill>
                  <a:srgbClr val="434343"/>
                </a:solidFill>
              </a:rPr>
              <a:t>Execute a command inside a running docker container</a:t>
            </a:r>
            <a:endParaRPr sz="1400">
              <a:solidFill>
                <a:srgbClr val="434343"/>
              </a:solidFill>
            </a:endParaRPr>
          </a:p>
          <a:p>
            <a:pPr indent="0" lvl="0" marL="0" rtl="0">
              <a:lnSpc>
                <a:spcPct val="150000"/>
              </a:lnSpc>
              <a:spcBef>
                <a:spcPts val="800"/>
              </a:spcBef>
              <a:spcAft>
                <a:spcPts val="1600"/>
              </a:spcAft>
              <a:buNone/>
            </a:pPr>
            <a:r>
              <a:t/>
            </a:r>
            <a:endParaRPr sz="1400">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Commands</a:t>
            </a:r>
            <a:endParaRPr/>
          </a:p>
        </p:txBody>
      </p:sp>
      <p:sp>
        <p:nvSpPr>
          <p:cNvPr id="366" name="Shape 3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SzPts val="1100"/>
              <a:buNone/>
            </a:pPr>
            <a:r>
              <a:rPr b="1" lang="en" sz="1400">
                <a:solidFill>
                  <a:srgbClr val="434343"/>
                </a:solidFill>
              </a:rPr>
              <a:t>docker rm</a:t>
            </a:r>
            <a:r>
              <a:rPr lang="en" sz="1400">
                <a:solidFill>
                  <a:srgbClr val="434343"/>
                </a:solidFill>
              </a:rPr>
              <a:t> </a:t>
            </a:r>
            <a:endParaRPr sz="1400">
              <a:solidFill>
                <a:srgbClr val="434343"/>
              </a:solidFill>
            </a:endParaRPr>
          </a:p>
          <a:p>
            <a:pPr indent="0" lvl="0" marL="0" rtl="0">
              <a:lnSpc>
                <a:spcPct val="150000"/>
              </a:lnSpc>
              <a:spcBef>
                <a:spcPts val="1600"/>
              </a:spcBef>
              <a:spcAft>
                <a:spcPts val="0"/>
              </a:spcAft>
              <a:buSzPts val="1100"/>
              <a:buNone/>
            </a:pPr>
            <a:r>
              <a:rPr lang="en" sz="1400">
                <a:solidFill>
                  <a:srgbClr val="434343"/>
                </a:solidFill>
              </a:rPr>
              <a:t>Remove one or more containers</a:t>
            </a:r>
            <a:endParaRPr sz="1400">
              <a:solidFill>
                <a:srgbClr val="434343"/>
              </a:solidFill>
            </a:endParaRPr>
          </a:p>
          <a:p>
            <a:pPr indent="0" lvl="0" marL="0" rtl="0">
              <a:lnSpc>
                <a:spcPct val="171428"/>
              </a:lnSpc>
              <a:spcBef>
                <a:spcPts val="1600"/>
              </a:spcBef>
              <a:spcAft>
                <a:spcPts val="0"/>
              </a:spcAft>
              <a:buSzPts val="1100"/>
              <a:buNone/>
            </a:pPr>
            <a:r>
              <a:rPr b="1" lang="en" sz="1400">
                <a:solidFill>
                  <a:srgbClr val="434343"/>
                </a:solidFill>
              </a:rPr>
              <a:t>docker ps </a:t>
            </a:r>
            <a:endParaRPr b="1" sz="1400">
              <a:solidFill>
                <a:srgbClr val="434343"/>
              </a:solidFill>
            </a:endParaRPr>
          </a:p>
          <a:p>
            <a:pPr indent="0" lvl="0" marL="0" rtl="0">
              <a:lnSpc>
                <a:spcPct val="171428"/>
              </a:lnSpc>
              <a:spcBef>
                <a:spcPts val="800"/>
              </a:spcBef>
              <a:spcAft>
                <a:spcPts val="0"/>
              </a:spcAft>
              <a:buSzPts val="1100"/>
              <a:buNone/>
            </a:pPr>
            <a:r>
              <a:rPr lang="en" sz="1400">
                <a:solidFill>
                  <a:srgbClr val="434343"/>
                </a:solidFill>
              </a:rPr>
              <a:t>List all the containers</a:t>
            </a:r>
            <a:endParaRPr sz="1400">
              <a:solidFill>
                <a:srgbClr val="434343"/>
              </a:solidFill>
            </a:endParaRPr>
          </a:p>
          <a:p>
            <a:pPr indent="0" lvl="0" marL="0" rtl="0">
              <a:lnSpc>
                <a:spcPct val="171428"/>
              </a:lnSpc>
              <a:spcBef>
                <a:spcPts val="800"/>
              </a:spcBef>
              <a:spcAft>
                <a:spcPts val="0"/>
              </a:spcAft>
              <a:buSzPts val="1100"/>
              <a:buNone/>
            </a:pPr>
            <a:r>
              <a:rPr b="1" lang="en" sz="1400">
                <a:solidFill>
                  <a:srgbClr val="434343"/>
                </a:solidFill>
              </a:rPr>
              <a:t>docker images</a:t>
            </a:r>
            <a:endParaRPr b="1" sz="1400">
              <a:solidFill>
                <a:srgbClr val="434343"/>
              </a:solidFill>
            </a:endParaRPr>
          </a:p>
          <a:p>
            <a:pPr indent="0" lvl="0" marL="0" rtl="0">
              <a:lnSpc>
                <a:spcPct val="171428"/>
              </a:lnSpc>
              <a:spcBef>
                <a:spcPts val="800"/>
              </a:spcBef>
              <a:spcAft>
                <a:spcPts val="0"/>
              </a:spcAft>
              <a:buSzPts val="1100"/>
              <a:buNone/>
            </a:pPr>
            <a:r>
              <a:rPr lang="en" sz="1400">
                <a:solidFill>
                  <a:srgbClr val="434343"/>
                </a:solidFill>
              </a:rPr>
              <a:t>List all the docker images on the local machine</a:t>
            </a:r>
            <a:endParaRPr sz="1400">
              <a:solidFill>
                <a:srgbClr val="434343"/>
              </a:solidFill>
            </a:endParaRPr>
          </a:p>
          <a:p>
            <a:pPr indent="0" lvl="0" marL="0" rtl="0">
              <a:lnSpc>
                <a:spcPct val="171428"/>
              </a:lnSpc>
              <a:spcBef>
                <a:spcPts val="800"/>
              </a:spcBef>
              <a:spcAft>
                <a:spcPts val="0"/>
              </a:spcAft>
              <a:buSzPts val="1100"/>
              <a:buNone/>
            </a:pPr>
            <a:r>
              <a:t/>
            </a:r>
            <a:endParaRPr sz="1400">
              <a:solidFill>
                <a:srgbClr val="434343"/>
              </a:solidFill>
            </a:endParaRPr>
          </a:p>
          <a:p>
            <a:pPr indent="0" lvl="0" marL="0" rtl="0">
              <a:lnSpc>
                <a:spcPct val="150000"/>
              </a:lnSpc>
              <a:spcBef>
                <a:spcPts val="800"/>
              </a:spcBef>
              <a:spcAft>
                <a:spcPts val="1600"/>
              </a:spcAft>
              <a:buNone/>
            </a:pPr>
            <a:r>
              <a:t/>
            </a:r>
            <a:endParaRPr sz="1400">
              <a:solidFill>
                <a:srgbClr val="43434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File - Best practices</a:t>
            </a:r>
            <a:endParaRPr/>
          </a:p>
        </p:txBody>
      </p:sp>
      <p:sp>
        <p:nvSpPr>
          <p:cNvPr id="372" name="Shape 3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434343"/>
              </a:buClr>
              <a:buSzPts val="1400"/>
              <a:buChar char="-"/>
            </a:pPr>
            <a:r>
              <a:rPr lang="en" sz="1400">
                <a:solidFill>
                  <a:srgbClr val="434343"/>
                </a:solidFill>
              </a:rPr>
              <a:t>Understand “WHY” you are building the Docker image</a:t>
            </a:r>
            <a:endParaRPr sz="1400">
              <a:solidFill>
                <a:srgbClr val="434343"/>
              </a:solidFill>
            </a:endParaRPr>
          </a:p>
          <a:p>
            <a:pPr indent="-317500" lvl="0" marL="457200" rtl="0">
              <a:lnSpc>
                <a:spcPct val="150000"/>
              </a:lnSpc>
              <a:spcBef>
                <a:spcPts val="0"/>
              </a:spcBef>
              <a:spcAft>
                <a:spcPts val="0"/>
              </a:spcAft>
              <a:buClr>
                <a:srgbClr val="434343"/>
              </a:buClr>
              <a:buSzPts val="1400"/>
              <a:buChar char="-"/>
            </a:pPr>
            <a:r>
              <a:rPr lang="en" sz="1400">
                <a:solidFill>
                  <a:srgbClr val="434343"/>
                </a:solidFill>
              </a:rPr>
              <a:t>Minimize the layers and dependencies</a:t>
            </a:r>
            <a:endParaRPr sz="1400">
              <a:solidFill>
                <a:srgbClr val="434343"/>
              </a:solidFill>
            </a:endParaRPr>
          </a:p>
          <a:p>
            <a:pPr indent="-317500" lvl="0" marL="457200" rtl="0">
              <a:lnSpc>
                <a:spcPct val="150000"/>
              </a:lnSpc>
              <a:spcBef>
                <a:spcPts val="0"/>
              </a:spcBef>
              <a:spcAft>
                <a:spcPts val="0"/>
              </a:spcAft>
              <a:buClr>
                <a:srgbClr val="434343"/>
              </a:buClr>
              <a:buSzPts val="1400"/>
              <a:buChar char="-"/>
            </a:pPr>
            <a:r>
              <a:rPr lang="en" sz="1400">
                <a:solidFill>
                  <a:srgbClr val="434343"/>
                </a:solidFill>
              </a:rPr>
              <a:t>Sort installs and arguments to avoid duplicates</a:t>
            </a:r>
            <a:endParaRPr sz="1400">
              <a:solidFill>
                <a:srgbClr val="434343"/>
              </a:solidFill>
            </a:endParaRPr>
          </a:p>
          <a:p>
            <a:pPr indent="-317500" lvl="0" marL="457200" rtl="0">
              <a:lnSpc>
                <a:spcPct val="150000"/>
              </a:lnSpc>
              <a:spcBef>
                <a:spcPts val="0"/>
              </a:spcBef>
              <a:spcAft>
                <a:spcPts val="0"/>
              </a:spcAft>
              <a:buClr>
                <a:srgbClr val="434343"/>
              </a:buClr>
              <a:buSzPts val="1400"/>
              <a:buChar char="-"/>
            </a:pPr>
            <a:r>
              <a:rPr lang="en" sz="1400">
                <a:solidFill>
                  <a:srgbClr val="434343"/>
                </a:solidFill>
              </a:rPr>
              <a:t>Use cache to speed up docker builds</a:t>
            </a:r>
            <a:endParaRPr sz="1400">
              <a:solidFill>
                <a:srgbClr val="434343"/>
              </a:solidFill>
            </a:endParaRPr>
          </a:p>
          <a:p>
            <a:pPr indent="-317500" lvl="0" marL="457200" rtl="0">
              <a:lnSpc>
                <a:spcPct val="150000"/>
              </a:lnSpc>
              <a:spcBef>
                <a:spcPts val="0"/>
              </a:spcBef>
              <a:spcAft>
                <a:spcPts val="0"/>
              </a:spcAft>
              <a:buClr>
                <a:srgbClr val="434343"/>
              </a:buClr>
              <a:buSzPts val="1400"/>
              <a:buChar char="-"/>
            </a:pPr>
            <a:r>
              <a:rPr lang="en" sz="1400">
                <a:solidFill>
                  <a:srgbClr val="434343"/>
                </a:solidFill>
              </a:rPr>
              <a:t>Comment your Dockerfile  to help understand steps</a:t>
            </a:r>
            <a:endParaRPr sz="1400">
              <a:solidFill>
                <a:srgbClr val="434343"/>
              </a:solidFill>
            </a:endParaRPr>
          </a:p>
          <a:p>
            <a:pPr indent="-317500" lvl="0" marL="457200" rtl="0">
              <a:lnSpc>
                <a:spcPct val="150000"/>
              </a:lnSpc>
              <a:spcBef>
                <a:spcPts val="0"/>
              </a:spcBef>
              <a:spcAft>
                <a:spcPts val="0"/>
              </a:spcAft>
              <a:buClr>
                <a:srgbClr val="434343"/>
              </a:buClr>
              <a:buSzPts val="1400"/>
              <a:buChar char="-"/>
            </a:pPr>
            <a:r>
              <a:rPr lang="en" sz="1400">
                <a:solidFill>
                  <a:srgbClr val="434343"/>
                </a:solidFill>
              </a:rPr>
              <a:t>Avoid “sudo”</a:t>
            </a:r>
            <a:endParaRPr sz="1400">
              <a:solidFill>
                <a:srgbClr val="434343"/>
              </a:solidFill>
            </a:endParaRPr>
          </a:p>
          <a:p>
            <a:pPr indent="-317500" lvl="0" marL="457200" rtl="0">
              <a:lnSpc>
                <a:spcPct val="150000"/>
              </a:lnSpc>
              <a:spcBef>
                <a:spcPts val="0"/>
              </a:spcBef>
              <a:spcAft>
                <a:spcPts val="0"/>
              </a:spcAft>
              <a:buClr>
                <a:srgbClr val="434343"/>
              </a:buClr>
              <a:buSzPts val="1400"/>
              <a:buChar char="-"/>
            </a:pPr>
            <a:r>
              <a:rPr lang="en" sz="1400">
                <a:solidFill>
                  <a:srgbClr val="434343"/>
                </a:solidFill>
              </a:rPr>
              <a:t>Use the best possible image from registry to minimize reinvention</a:t>
            </a:r>
            <a:endParaRPr sz="1400">
              <a:solidFill>
                <a:srgbClr val="434343"/>
              </a:solidFill>
            </a:endParaRPr>
          </a:p>
          <a:p>
            <a:pPr indent="-317500" lvl="0" marL="457200" rtl="0">
              <a:lnSpc>
                <a:spcPct val="150000"/>
              </a:lnSpc>
              <a:spcBef>
                <a:spcPts val="0"/>
              </a:spcBef>
              <a:spcAft>
                <a:spcPts val="0"/>
              </a:spcAft>
              <a:buClr>
                <a:srgbClr val="434343"/>
              </a:buClr>
              <a:buSzPts val="1400"/>
              <a:buChar char="-"/>
            </a:pPr>
            <a:r>
              <a:rPr lang="en" sz="1400">
                <a:solidFill>
                  <a:srgbClr val="434343"/>
                </a:solidFill>
              </a:rPr>
              <a:t>Think ephemeral, minimalism is the key. Be a “Gangster”</a:t>
            </a:r>
            <a:endParaRPr sz="1400">
              <a:solidFill>
                <a:srgbClr val="434343"/>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File - Commands</a:t>
            </a:r>
            <a:endParaRPr/>
          </a:p>
        </p:txBody>
      </p:sp>
      <p:sp>
        <p:nvSpPr>
          <p:cNvPr id="378" name="Shape 3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solidFill>
                  <a:srgbClr val="434343"/>
                </a:solidFill>
              </a:rPr>
              <a:t>FROM</a:t>
            </a:r>
            <a:endParaRPr b="1" sz="1400">
              <a:solidFill>
                <a:srgbClr val="434343"/>
              </a:solidFill>
            </a:endParaRPr>
          </a:p>
          <a:p>
            <a:pPr indent="0" lvl="0" marL="0" rtl="0">
              <a:lnSpc>
                <a:spcPct val="150000"/>
              </a:lnSpc>
              <a:spcBef>
                <a:spcPts val="1600"/>
              </a:spcBef>
              <a:spcAft>
                <a:spcPts val="0"/>
              </a:spcAft>
              <a:buNone/>
            </a:pPr>
            <a:r>
              <a:rPr lang="en" sz="1400">
                <a:solidFill>
                  <a:srgbClr val="434343"/>
                </a:solidFill>
              </a:rPr>
              <a:t>Defines the base image</a:t>
            </a:r>
            <a:endParaRPr sz="1400">
              <a:solidFill>
                <a:srgbClr val="434343"/>
              </a:solidFill>
            </a:endParaRPr>
          </a:p>
          <a:p>
            <a:pPr indent="0" lvl="0" marL="0" rtl="0">
              <a:lnSpc>
                <a:spcPct val="150000"/>
              </a:lnSpc>
              <a:spcBef>
                <a:spcPts val="1600"/>
              </a:spcBef>
              <a:spcAft>
                <a:spcPts val="0"/>
              </a:spcAft>
              <a:buNone/>
            </a:pPr>
            <a:r>
              <a:rPr b="1" lang="en" sz="1400">
                <a:solidFill>
                  <a:srgbClr val="434343"/>
                </a:solidFill>
              </a:rPr>
              <a:t>LABEL</a:t>
            </a:r>
            <a:endParaRPr b="1" sz="1400">
              <a:solidFill>
                <a:srgbClr val="434343"/>
              </a:solidFill>
            </a:endParaRPr>
          </a:p>
          <a:p>
            <a:pPr indent="0" lvl="0" marL="0" rtl="0">
              <a:lnSpc>
                <a:spcPct val="150000"/>
              </a:lnSpc>
              <a:spcBef>
                <a:spcPts val="1600"/>
              </a:spcBef>
              <a:spcAft>
                <a:spcPts val="0"/>
              </a:spcAft>
              <a:buNone/>
            </a:pPr>
            <a:r>
              <a:rPr lang="en" sz="1400">
                <a:solidFill>
                  <a:srgbClr val="434343"/>
                </a:solidFill>
              </a:rPr>
              <a:t>Add metadata for your app</a:t>
            </a:r>
            <a:endParaRPr sz="1400">
              <a:solidFill>
                <a:srgbClr val="434343"/>
              </a:solidFill>
            </a:endParaRPr>
          </a:p>
          <a:p>
            <a:pPr indent="0" lvl="0" marL="0" rtl="0">
              <a:lnSpc>
                <a:spcPct val="150000"/>
              </a:lnSpc>
              <a:spcBef>
                <a:spcPts val="1600"/>
              </a:spcBef>
              <a:spcAft>
                <a:spcPts val="0"/>
              </a:spcAft>
              <a:buNone/>
            </a:pPr>
            <a:r>
              <a:rPr b="1" lang="en" sz="1400">
                <a:solidFill>
                  <a:srgbClr val="434343"/>
                </a:solidFill>
              </a:rPr>
              <a:t>RUN</a:t>
            </a:r>
            <a:endParaRPr b="1" sz="1400">
              <a:solidFill>
                <a:srgbClr val="434343"/>
              </a:solidFill>
            </a:endParaRPr>
          </a:p>
          <a:p>
            <a:pPr indent="0" lvl="0" marL="0" rtl="0">
              <a:lnSpc>
                <a:spcPct val="150000"/>
              </a:lnSpc>
              <a:spcBef>
                <a:spcPts val="1600"/>
              </a:spcBef>
              <a:spcAft>
                <a:spcPts val="1600"/>
              </a:spcAft>
              <a:buNone/>
            </a:pPr>
            <a:r>
              <a:rPr lang="en" sz="1400">
                <a:solidFill>
                  <a:srgbClr val="434343"/>
                </a:solidFill>
              </a:rPr>
              <a:t>Build time command to add and configure layers</a:t>
            </a:r>
            <a:endParaRPr sz="14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4 Pillars of ML Deployment</a:t>
            </a:r>
            <a:endParaRPr/>
          </a:p>
        </p:txBody>
      </p:sp>
      <p:sp>
        <p:nvSpPr>
          <p:cNvPr id="83" name="Shape 83"/>
          <p:cNvSpPr/>
          <p:nvPr/>
        </p:nvSpPr>
        <p:spPr>
          <a:xfrm>
            <a:off x="3221300" y="16991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4" name="Shape 84"/>
          <p:cNvGrpSpPr/>
          <p:nvPr/>
        </p:nvGrpSpPr>
        <p:grpSpPr>
          <a:xfrm>
            <a:off x="1824018" y="1529436"/>
            <a:ext cx="1882407" cy="669600"/>
            <a:chOff x="1900218" y="996036"/>
            <a:chExt cx="1882407" cy="669600"/>
          </a:xfrm>
        </p:grpSpPr>
        <p:cxnSp>
          <p:nvCxnSpPr>
            <p:cNvPr id="85" name="Shape 85"/>
            <p:cNvCxnSpPr/>
            <p:nvPr/>
          </p:nvCxnSpPr>
          <p:spPr>
            <a:xfrm>
              <a:off x="3438525" y="1309350"/>
              <a:ext cx="344100" cy="344100"/>
            </a:xfrm>
            <a:prstGeom prst="straightConnector1">
              <a:avLst/>
            </a:prstGeom>
            <a:noFill/>
            <a:ln cap="flat" cmpd="sng" w="19050">
              <a:solidFill>
                <a:srgbClr val="E1165A"/>
              </a:solidFill>
              <a:prstDash val="solid"/>
              <a:round/>
              <a:headEnd len="med" w="med" type="oval"/>
              <a:tailEnd len="sm" w="sm" type="none"/>
            </a:ln>
          </p:spPr>
        </p:cxnSp>
        <p:sp>
          <p:nvSpPr>
            <p:cNvPr id="86" name="Shape 86"/>
            <p:cNvSpPr txBox="1"/>
            <p:nvPr/>
          </p:nvSpPr>
          <p:spPr>
            <a:xfrm>
              <a:off x="1900218" y="996036"/>
              <a:ext cx="1495200" cy="6696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800">
                  <a:latin typeface="Roboto"/>
                  <a:ea typeface="Roboto"/>
                  <a:cs typeface="Roboto"/>
                  <a:sym typeface="Roboto"/>
                </a:rPr>
                <a:t>EXPLAINABILITY</a:t>
              </a:r>
              <a:endParaRPr sz="800">
                <a:latin typeface="Roboto"/>
                <a:ea typeface="Roboto"/>
                <a:cs typeface="Roboto"/>
                <a:sym typeface="Roboto"/>
              </a:endParaRPr>
            </a:p>
            <a:p>
              <a:pPr indent="0" lvl="0" marL="0" algn="r">
                <a:lnSpc>
                  <a:spcPct val="115000"/>
                </a:lnSpc>
                <a:spcBef>
                  <a:spcPts val="0"/>
                </a:spcBef>
                <a:spcAft>
                  <a:spcPts val="0"/>
                </a:spcAft>
                <a:buNone/>
              </a:pPr>
              <a:r>
                <a:t/>
              </a:r>
              <a:endParaRPr sz="600">
                <a:latin typeface="Roboto"/>
                <a:ea typeface="Roboto"/>
                <a:cs typeface="Roboto"/>
                <a:sym typeface="Roboto"/>
              </a:endParaRPr>
            </a:p>
            <a:p>
              <a:pPr indent="0" lvl="0" marL="0" algn="r">
                <a:lnSpc>
                  <a:spcPct val="115000"/>
                </a:lnSpc>
                <a:spcBef>
                  <a:spcPts val="0"/>
                </a:spcBef>
                <a:spcAft>
                  <a:spcPts val="0"/>
                </a:spcAft>
                <a:buNone/>
              </a:pPr>
              <a:r>
                <a:rPr b="1" lang="en" sz="800">
                  <a:latin typeface="Roboto"/>
                  <a:ea typeface="Roboto"/>
                  <a:cs typeface="Roboto"/>
                  <a:sym typeface="Roboto"/>
                </a:rPr>
                <a:t>Can I explain to stakeholders why my model is/isn’t working?</a:t>
              </a:r>
              <a:endParaRPr b="1" sz="800">
                <a:latin typeface="Roboto"/>
                <a:ea typeface="Roboto"/>
                <a:cs typeface="Roboto"/>
                <a:sym typeface="Roboto"/>
              </a:endParaRPr>
            </a:p>
          </p:txBody>
        </p:sp>
      </p:grpSp>
      <p:grpSp>
        <p:nvGrpSpPr>
          <p:cNvPr id="87" name="Shape 87"/>
          <p:cNvGrpSpPr/>
          <p:nvPr/>
        </p:nvGrpSpPr>
        <p:grpSpPr>
          <a:xfrm>
            <a:off x="1824018" y="3685697"/>
            <a:ext cx="1881232" cy="669600"/>
            <a:chOff x="1900218" y="3152297"/>
            <a:chExt cx="1881232" cy="669600"/>
          </a:xfrm>
        </p:grpSpPr>
        <p:cxnSp>
          <p:nvCxnSpPr>
            <p:cNvPr id="88" name="Shape 88"/>
            <p:cNvCxnSpPr/>
            <p:nvPr/>
          </p:nvCxnSpPr>
          <p:spPr>
            <a:xfrm flipH="1" rot="10800000">
              <a:off x="3436150" y="3214625"/>
              <a:ext cx="345300" cy="342900"/>
            </a:xfrm>
            <a:prstGeom prst="straightConnector1">
              <a:avLst/>
            </a:prstGeom>
            <a:noFill/>
            <a:ln cap="flat" cmpd="sng" w="19050">
              <a:solidFill>
                <a:srgbClr val="840D35"/>
              </a:solidFill>
              <a:prstDash val="solid"/>
              <a:round/>
              <a:headEnd len="med" w="med" type="oval"/>
              <a:tailEnd len="sm" w="sm" type="none"/>
            </a:ln>
          </p:spPr>
        </p:cxnSp>
        <p:sp>
          <p:nvSpPr>
            <p:cNvPr id="89" name="Shape 89"/>
            <p:cNvSpPr txBox="1"/>
            <p:nvPr/>
          </p:nvSpPr>
          <p:spPr>
            <a:xfrm>
              <a:off x="1900218" y="3152297"/>
              <a:ext cx="1495200" cy="669600"/>
            </a:xfrm>
            <a:prstGeom prst="rect">
              <a:avLst/>
            </a:prstGeom>
            <a:noFill/>
            <a:ln>
              <a:noFill/>
            </a:ln>
          </p:spPr>
          <p:txBody>
            <a:bodyPr anchorCtr="0" anchor="t" bIns="91425" lIns="91425" spcFirstLastPara="1" rIns="91425" wrap="square" tIns="91425">
              <a:noAutofit/>
            </a:bodyPr>
            <a:lstStyle/>
            <a:p>
              <a:pPr indent="0" lvl="0" marL="0" algn="r">
                <a:lnSpc>
                  <a:spcPct val="115000"/>
                </a:lnSpc>
                <a:spcBef>
                  <a:spcPts val="0"/>
                </a:spcBef>
                <a:spcAft>
                  <a:spcPts val="0"/>
                </a:spcAft>
                <a:buNone/>
              </a:pPr>
              <a:r>
                <a:rPr lang="en" sz="800">
                  <a:latin typeface="Roboto"/>
                  <a:ea typeface="Roboto"/>
                  <a:cs typeface="Roboto"/>
                  <a:sym typeface="Roboto"/>
                </a:rPr>
                <a:t>SCALABILITY</a:t>
              </a:r>
              <a:endParaRPr sz="800">
                <a:latin typeface="Roboto"/>
                <a:ea typeface="Roboto"/>
                <a:cs typeface="Roboto"/>
                <a:sym typeface="Roboto"/>
              </a:endParaRPr>
            </a:p>
            <a:p>
              <a:pPr indent="0" lvl="0" marL="0" algn="r">
                <a:lnSpc>
                  <a:spcPct val="115000"/>
                </a:lnSpc>
                <a:spcBef>
                  <a:spcPts val="0"/>
                </a:spcBef>
                <a:spcAft>
                  <a:spcPts val="0"/>
                </a:spcAft>
                <a:buNone/>
              </a:pPr>
              <a:r>
                <a:t/>
              </a:r>
              <a:endParaRPr sz="600">
                <a:latin typeface="Roboto"/>
                <a:ea typeface="Roboto"/>
                <a:cs typeface="Roboto"/>
                <a:sym typeface="Roboto"/>
              </a:endParaRPr>
            </a:p>
            <a:p>
              <a:pPr indent="0" lvl="0" marL="0" algn="r">
                <a:lnSpc>
                  <a:spcPct val="115000"/>
                </a:lnSpc>
                <a:spcBef>
                  <a:spcPts val="0"/>
                </a:spcBef>
                <a:spcAft>
                  <a:spcPts val="0"/>
                </a:spcAft>
                <a:buNone/>
              </a:pPr>
              <a:r>
                <a:rPr b="1" lang="en" sz="800">
                  <a:latin typeface="Roboto"/>
                  <a:ea typeface="Roboto"/>
                  <a:cs typeface="Roboto"/>
                  <a:sym typeface="Roboto"/>
                </a:rPr>
                <a:t>Does my code falter while processing volumes?</a:t>
              </a:r>
              <a:endParaRPr b="1" sz="800">
                <a:latin typeface="Roboto"/>
                <a:ea typeface="Roboto"/>
                <a:cs typeface="Roboto"/>
                <a:sym typeface="Roboto"/>
              </a:endParaRPr>
            </a:p>
          </p:txBody>
        </p:sp>
      </p:grpSp>
      <p:sp>
        <p:nvSpPr>
          <p:cNvPr id="90" name="Shape 90"/>
          <p:cNvSpPr/>
          <p:nvPr/>
        </p:nvSpPr>
        <p:spPr>
          <a:xfrm flipH="1" rot="-1800047">
            <a:off x="3145756" y="1619834"/>
            <a:ext cx="2690936" cy="2690936"/>
          </a:xfrm>
          <a:prstGeom prst="blockArc">
            <a:avLst>
              <a:gd fmla="val 14348563" name="adj1"/>
              <a:gd fmla="val 19872341" name="adj2"/>
              <a:gd fmla="val 9100" name="adj3"/>
            </a:avLst>
          </a:prstGeom>
          <a:solidFill>
            <a:srgbClr val="E1165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91" name="Shape 91"/>
          <p:cNvGrpSpPr/>
          <p:nvPr/>
        </p:nvGrpSpPr>
        <p:grpSpPr>
          <a:xfrm>
            <a:off x="5267225" y="3685697"/>
            <a:ext cx="1870327" cy="669600"/>
            <a:chOff x="5343425" y="3152297"/>
            <a:chExt cx="1870327" cy="669600"/>
          </a:xfrm>
        </p:grpSpPr>
        <p:cxnSp>
          <p:nvCxnSpPr>
            <p:cNvPr id="92" name="Shape 92"/>
            <p:cNvCxnSpPr/>
            <p:nvPr/>
          </p:nvCxnSpPr>
          <p:spPr>
            <a:xfrm rot="10800000">
              <a:off x="5343425" y="3214625"/>
              <a:ext cx="354900" cy="350100"/>
            </a:xfrm>
            <a:prstGeom prst="straightConnector1">
              <a:avLst/>
            </a:prstGeom>
            <a:noFill/>
            <a:ln cap="flat" cmpd="sng" w="19050">
              <a:solidFill>
                <a:srgbClr val="E1165A"/>
              </a:solidFill>
              <a:prstDash val="solid"/>
              <a:round/>
              <a:headEnd len="med" w="med" type="oval"/>
              <a:tailEnd len="sm" w="sm" type="none"/>
            </a:ln>
          </p:spPr>
        </p:cxnSp>
        <p:sp>
          <p:nvSpPr>
            <p:cNvPr id="93" name="Shape 93"/>
            <p:cNvSpPr txBox="1"/>
            <p:nvPr/>
          </p:nvSpPr>
          <p:spPr>
            <a:xfrm>
              <a:off x="5718552" y="3152297"/>
              <a:ext cx="1495200" cy="6696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800">
                  <a:latin typeface="Roboto"/>
                  <a:ea typeface="Roboto"/>
                  <a:cs typeface="Roboto"/>
                  <a:sym typeface="Roboto"/>
                </a:rPr>
                <a:t>MAINTAINABILITY</a:t>
              </a:r>
              <a:r>
                <a:rPr lang="en" sz="800">
                  <a:latin typeface="Roboto"/>
                  <a:ea typeface="Roboto"/>
                  <a:cs typeface="Roboto"/>
                  <a:sym typeface="Roboto"/>
                </a:rPr>
                <a:t> </a:t>
              </a:r>
              <a:endParaRPr sz="800">
                <a:latin typeface="Roboto"/>
                <a:ea typeface="Roboto"/>
                <a:cs typeface="Roboto"/>
                <a:sym typeface="Roboto"/>
              </a:endParaRPr>
            </a:p>
            <a:p>
              <a:pPr indent="0" lvl="0" marL="0">
                <a:lnSpc>
                  <a:spcPct val="115000"/>
                </a:lnSpc>
                <a:spcBef>
                  <a:spcPts val="0"/>
                </a:spcBef>
                <a:spcAft>
                  <a:spcPts val="0"/>
                </a:spcAft>
                <a:buNone/>
              </a:pPr>
              <a:r>
                <a:t/>
              </a:r>
              <a:endParaRPr sz="600">
                <a:latin typeface="Roboto"/>
                <a:ea typeface="Roboto"/>
                <a:cs typeface="Roboto"/>
                <a:sym typeface="Roboto"/>
              </a:endParaRPr>
            </a:p>
            <a:p>
              <a:pPr indent="0" lvl="0" marL="0">
                <a:lnSpc>
                  <a:spcPct val="115000"/>
                </a:lnSpc>
                <a:spcBef>
                  <a:spcPts val="0"/>
                </a:spcBef>
                <a:spcAft>
                  <a:spcPts val="0"/>
                </a:spcAft>
                <a:buNone/>
              </a:pPr>
              <a:r>
                <a:rPr b="1" lang="en" sz="800">
                  <a:latin typeface="Roboto"/>
                  <a:ea typeface="Roboto"/>
                  <a:cs typeface="Roboto"/>
                  <a:sym typeface="Roboto"/>
                </a:rPr>
                <a:t>How many people other than me can understand my code?</a:t>
              </a:r>
              <a:endParaRPr b="1" sz="800">
                <a:latin typeface="Roboto"/>
                <a:ea typeface="Roboto"/>
                <a:cs typeface="Roboto"/>
                <a:sym typeface="Roboto"/>
              </a:endParaRPr>
            </a:p>
          </p:txBody>
        </p:sp>
      </p:grpSp>
      <p:grpSp>
        <p:nvGrpSpPr>
          <p:cNvPr id="94" name="Shape 94"/>
          <p:cNvGrpSpPr/>
          <p:nvPr/>
        </p:nvGrpSpPr>
        <p:grpSpPr>
          <a:xfrm>
            <a:off x="5268575" y="1529436"/>
            <a:ext cx="1868977" cy="669600"/>
            <a:chOff x="5344775" y="996036"/>
            <a:chExt cx="1868977" cy="669600"/>
          </a:xfrm>
        </p:grpSpPr>
        <p:cxnSp>
          <p:nvCxnSpPr>
            <p:cNvPr id="95" name="Shape 95"/>
            <p:cNvCxnSpPr/>
            <p:nvPr/>
          </p:nvCxnSpPr>
          <p:spPr>
            <a:xfrm flipH="1">
              <a:off x="5344775" y="1314450"/>
              <a:ext cx="336900" cy="339000"/>
            </a:xfrm>
            <a:prstGeom prst="straightConnector1">
              <a:avLst/>
            </a:prstGeom>
            <a:noFill/>
            <a:ln cap="flat" cmpd="sng" w="19050">
              <a:solidFill>
                <a:srgbClr val="840D35"/>
              </a:solidFill>
              <a:prstDash val="solid"/>
              <a:round/>
              <a:headEnd len="med" w="med" type="oval"/>
              <a:tailEnd len="sm" w="sm" type="none"/>
            </a:ln>
          </p:spPr>
        </p:cxnSp>
        <p:sp>
          <p:nvSpPr>
            <p:cNvPr id="96" name="Shape 96"/>
            <p:cNvSpPr txBox="1"/>
            <p:nvPr/>
          </p:nvSpPr>
          <p:spPr>
            <a:xfrm>
              <a:off x="5718552" y="996036"/>
              <a:ext cx="1495200" cy="6696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800">
                  <a:latin typeface="Roboto"/>
                  <a:ea typeface="Roboto"/>
                  <a:cs typeface="Roboto"/>
                  <a:sym typeface="Roboto"/>
                </a:rPr>
                <a:t>REUSABILITY</a:t>
              </a:r>
              <a:r>
                <a:rPr lang="en" sz="800">
                  <a:latin typeface="Roboto"/>
                  <a:ea typeface="Roboto"/>
                  <a:cs typeface="Roboto"/>
                  <a:sym typeface="Roboto"/>
                </a:rPr>
                <a:t> </a:t>
              </a:r>
              <a:endParaRPr sz="800">
                <a:latin typeface="Roboto"/>
                <a:ea typeface="Roboto"/>
                <a:cs typeface="Roboto"/>
                <a:sym typeface="Roboto"/>
              </a:endParaRPr>
            </a:p>
            <a:p>
              <a:pPr indent="0" lvl="0" marL="0">
                <a:lnSpc>
                  <a:spcPct val="115000"/>
                </a:lnSpc>
                <a:spcBef>
                  <a:spcPts val="0"/>
                </a:spcBef>
                <a:spcAft>
                  <a:spcPts val="0"/>
                </a:spcAft>
                <a:buNone/>
              </a:pPr>
              <a:r>
                <a:t/>
              </a:r>
              <a:endParaRPr sz="600">
                <a:latin typeface="Roboto"/>
                <a:ea typeface="Roboto"/>
                <a:cs typeface="Roboto"/>
                <a:sym typeface="Roboto"/>
              </a:endParaRPr>
            </a:p>
            <a:p>
              <a:pPr indent="0" lvl="0" marL="0">
                <a:lnSpc>
                  <a:spcPct val="115000"/>
                </a:lnSpc>
                <a:spcBef>
                  <a:spcPts val="0"/>
                </a:spcBef>
                <a:spcAft>
                  <a:spcPts val="0"/>
                </a:spcAft>
                <a:buNone/>
              </a:pPr>
              <a:r>
                <a:rPr b="1" lang="en" sz="800">
                  <a:latin typeface="Roboto"/>
                  <a:ea typeface="Roboto"/>
                  <a:cs typeface="Roboto"/>
                  <a:sym typeface="Roboto"/>
                </a:rPr>
                <a:t>Can my codebase be reused for similar projects?</a:t>
              </a:r>
              <a:endParaRPr b="1" sz="800">
                <a:latin typeface="Roboto"/>
                <a:ea typeface="Roboto"/>
                <a:cs typeface="Roboto"/>
                <a:sym typeface="Roboto"/>
              </a:endParaRPr>
            </a:p>
          </p:txBody>
        </p:sp>
      </p:grpSp>
      <p:sp>
        <p:nvSpPr>
          <p:cNvPr id="97" name="Shape 97"/>
          <p:cNvSpPr txBox="1"/>
          <p:nvPr/>
        </p:nvSpPr>
        <p:spPr>
          <a:xfrm>
            <a:off x="3769584" y="2589860"/>
            <a:ext cx="1443600" cy="804300"/>
          </a:xfrm>
          <a:prstGeom prst="rect">
            <a:avLst/>
          </a:prstGeom>
          <a:noFill/>
          <a:ln>
            <a:noFill/>
          </a:ln>
        </p:spPr>
        <p:txBody>
          <a:bodyPr anchorCtr="0" anchor="ctr" bIns="91425" lIns="91425" spcFirstLastPara="1" rIns="91425" wrap="square" tIns="91425">
            <a:noAutofit/>
          </a:bodyPr>
          <a:lstStyle/>
          <a:p>
            <a:pPr indent="0" lvl="0" marL="0" algn="ctr">
              <a:lnSpc>
                <a:spcPct val="115000"/>
              </a:lnSpc>
              <a:spcBef>
                <a:spcPts val="0"/>
              </a:spcBef>
              <a:spcAft>
                <a:spcPts val="0"/>
              </a:spcAft>
              <a:buNone/>
            </a:pPr>
            <a:r>
              <a:rPr b="1" lang="en" sz="1200">
                <a:latin typeface="Roboto"/>
                <a:ea typeface="Roboto"/>
                <a:cs typeface="Roboto"/>
                <a:sym typeface="Roboto"/>
              </a:rPr>
              <a:t>DEPLOYING ML PIPELINES</a:t>
            </a:r>
            <a:endParaRPr sz="1200"/>
          </a:p>
        </p:txBody>
      </p:sp>
      <p:sp>
        <p:nvSpPr>
          <p:cNvPr id="98" name="Shape 98"/>
          <p:cNvSpPr/>
          <p:nvPr/>
        </p:nvSpPr>
        <p:spPr>
          <a:xfrm rot="1800047">
            <a:off x="3143643" y="1619834"/>
            <a:ext cx="2690936" cy="2690936"/>
          </a:xfrm>
          <a:prstGeom prst="blockArc">
            <a:avLst>
              <a:gd fmla="val 14545937" name="adj1"/>
              <a:gd fmla="val 19902139" name="adj2"/>
              <a:gd fmla="val 9115" name="adj3"/>
            </a:avLst>
          </a:prstGeom>
          <a:solidFill>
            <a:srgbClr val="840D35"/>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rot="9000757">
            <a:off x="3137764" y="1619420"/>
            <a:ext cx="2690226" cy="2690226"/>
          </a:xfrm>
          <a:prstGeom prst="blockArc">
            <a:avLst>
              <a:gd fmla="val 18041678" name="adj1"/>
              <a:gd fmla="val 1798478" name="adj2"/>
              <a:gd fmla="val 9595" name="adj3"/>
            </a:avLst>
          </a:prstGeom>
          <a:solidFill>
            <a:srgbClr val="840D35"/>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flipH="1" rot="-9000757">
            <a:off x="3145434" y="1620170"/>
            <a:ext cx="2690226" cy="2690226"/>
          </a:xfrm>
          <a:prstGeom prst="blockArc">
            <a:avLst>
              <a:gd fmla="val 17967225" name="adj1"/>
              <a:gd fmla="val 1529547" name="adj2"/>
              <a:gd fmla="val 9279" name="adj3"/>
            </a:avLst>
          </a:prstGeom>
          <a:solidFill>
            <a:srgbClr val="E1165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rot="8100000">
            <a:off x="3089919" y="2790850"/>
            <a:ext cx="363170" cy="363170"/>
          </a:xfrm>
          <a:prstGeom prst="rtTriangle">
            <a:avLst/>
          </a:prstGeom>
          <a:solidFill>
            <a:srgbClr val="840D3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2700000">
            <a:off x="5522428" y="2783688"/>
            <a:ext cx="363170" cy="363170"/>
          </a:xfrm>
          <a:prstGeom prst="rtTriangle">
            <a:avLst/>
          </a:prstGeom>
          <a:solidFill>
            <a:srgbClr val="840D3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rot="2700000">
            <a:off x="4305823" y="3996461"/>
            <a:ext cx="363170" cy="363170"/>
          </a:xfrm>
          <a:prstGeom prst="rtTriangle">
            <a:avLst/>
          </a:prstGeom>
          <a:solidFill>
            <a:srgbClr val="E1165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rot="-8100000">
            <a:off x="4306515" y="1560793"/>
            <a:ext cx="363170" cy="363170"/>
          </a:xfrm>
          <a:prstGeom prst="rtTriangle">
            <a:avLst/>
          </a:prstGeom>
          <a:solidFill>
            <a:srgbClr val="E1165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File - Commands</a:t>
            </a:r>
            <a:endParaRPr/>
          </a:p>
        </p:txBody>
      </p:sp>
      <p:sp>
        <p:nvSpPr>
          <p:cNvPr id="384" name="Shape 3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solidFill>
                  <a:srgbClr val="434343"/>
                </a:solidFill>
              </a:rPr>
              <a:t>CMD</a:t>
            </a:r>
            <a:endParaRPr b="1" sz="1400">
              <a:solidFill>
                <a:srgbClr val="434343"/>
              </a:solidFill>
            </a:endParaRPr>
          </a:p>
          <a:p>
            <a:pPr indent="0" lvl="0" marL="0" rtl="0">
              <a:lnSpc>
                <a:spcPct val="150000"/>
              </a:lnSpc>
              <a:spcBef>
                <a:spcPts val="1600"/>
              </a:spcBef>
              <a:spcAft>
                <a:spcPts val="0"/>
              </a:spcAft>
              <a:buNone/>
            </a:pPr>
            <a:r>
              <a:rPr lang="en" sz="1400">
                <a:solidFill>
                  <a:srgbClr val="434343"/>
                </a:solidFill>
              </a:rPr>
              <a:t>Command to run during runtime</a:t>
            </a:r>
            <a:endParaRPr sz="1400">
              <a:solidFill>
                <a:srgbClr val="434343"/>
              </a:solidFill>
            </a:endParaRPr>
          </a:p>
          <a:p>
            <a:pPr indent="0" lvl="0" marL="0" rtl="0">
              <a:lnSpc>
                <a:spcPct val="150000"/>
              </a:lnSpc>
              <a:spcBef>
                <a:spcPts val="1600"/>
              </a:spcBef>
              <a:spcAft>
                <a:spcPts val="0"/>
              </a:spcAft>
              <a:buNone/>
            </a:pPr>
            <a:r>
              <a:rPr b="1" lang="en" sz="1400">
                <a:solidFill>
                  <a:srgbClr val="434343"/>
                </a:solidFill>
              </a:rPr>
              <a:t>EXPOSE</a:t>
            </a:r>
            <a:endParaRPr b="1" sz="1400">
              <a:solidFill>
                <a:srgbClr val="434343"/>
              </a:solidFill>
            </a:endParaRPr>
          </a:p>
          <a:p>
            <a:pPr indent="0" lvl="0" marL="0" rtl="0">
              <a:lnSpc>
                <a:spcPct val="150000"/>
              </a:lnSpc>
              <a:spcBef>
                <a:spcPts val="1600"/>
              </a:spcBef>
              <a:spcAft>
                <a:spcPts val="0"/>
              </a:spcAft>
              <a:buNone/>
            </a:pPr>
            <a:r>
              <a:rPr lang="en" sz="1400">
                <a:solidFill>
                  <a:srgbClr val="434343"/>
                </a:solidFill>
              </a:rPr>
              <a:t>Specify open ports of the containers during runtime</a:t>
            </a:r>
            <a:endParaRPr sz="1400">
              <a:solidFill>
                <a:srgbClr val="434343"/>
              </a:solidFill>
            </a:endParaRPr>
          </a:p>
          <a:p>
            <a:pPr indent="0" lvl="0" marL="0" rtl="0">
              <a:lnSpc>
                <a:spcPct val="150000"/>
              </a:lnSpc>
              <a:spcBef>
                <a:spcPts val="1600"/>
              </a:spcBef>
              <a:spcAft>
                <a:spcPts val="0"/>
              </a:spcAft>
              <a:buNone/>
            </a:pPr>
            <a:r>
              <a:rPr b="1" lang="en" sz="1400">
                <a:solidFill>
                  <a:srgbClr val="434343"/>
                </a:solidFill>
              </a:rPr>
              <a:t>ENV</a:t>
            </a:r>
            <a:endParaRPr b="1" sz="1400">
              <a:solidFill>
                <a:srgbClr val="434343"/>
              </a:solidFill>
            </a:endParaRPr>
          </a:p>
          <a:p>
            <a:pPr indent="0" lvl="0" marL="0" rtl="0">
              <a:lnSpc>
                <a:spcPct val="150000"/>
              </a:lnSpc>
              <a:spcBef>
                <a:spcPts val="1600"/>
              </a:spcBef>
              <a:spcAft>
                <a:spcPts val="1600"/>
              </a:spcAft>
              <a:buNone/>
            </a:pPr>
            <a:r>
              <a:rPr lang="en" sz="1400">
                <a:solidFill>
                  <a:srgbClr val="434343"/>
                </a:solidFill>
              </a:rPr>
              <a:t>Define path variables for the container during buildtime to use during runtime</a:t>
            </a:r>
            <a:endParaRPr sz="1400">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Docker File - Commands</a:t>
            </a:r>
            <a:endParaRPr/>
          </a:p>
        </p:txBody>
      </p:sp>
      <p:sp>
        <p:nvSpPr>
          <p:cNvPr id="390" name="Shape 3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solidFill>
                  <a:srgbClr val="434343"/>
                </a:solidFill>
              </a:rPr>
              <a:t>ADD/COPY</a:t>
            </a:r>
            <a:endParaRPr b="1" sz="1400">
              <a:solidFill>
                <a:srgbClr val="434343"/>
              </a:solidFill>
            </a:endParaRPr>
          </a:p>
          <a:p>
            <a:pPr indent="0" lvl="0" marL="0" rtl="0">
              <a:lnSpc>
                <a:spcPct val="150000"/>
              </a:lnSpc>
              <a:spcBef>
                <a:spcPts val="1600"/>
              </a:spcBef>
              <a:spcAft>
                <a:spcPts val="0"/>
              </a:spcAft>
              <a:buNone/>
            </a:pPr>
            <a:r>
              <a:rPr lang="en" sz="1400">
                <a:solidFill>
                  <a:srgbClr val="434343"/>
                </a:solidFill>
              </a:rPr>
              <a:t>Copy files from host during build time</a:t>
            </a:r>
            <a:endParaRPr sz="1400">
              <a:solidFill>
                <a:srgbClr val="434343"/>
              </a:solidFill>
            </a:endParaRPr>
          </a:p>
          <a:p>
            <a:pPr indent="0" lvl="0" marL="0" rtl="0">
              <a:lnSpc>
                <a:spcPct val="150000"/>
              </a:lnSpc>
              <a:spcBef>
                <a:spcPts val="1600"/>
              </a:spcBef>
              <a:spcAft>
                <a:spcPts val="0"/>
              </a:spcAft>
              <a:buNone/>
            </a:pPr>
            <a:r>
              <a:rPr b="1" lang="en" sz="1400">
                <a:solidFill>
                  <a:srgbClr val="434343"/>
                </a:solidFill>
              </a:rPr>
              <a:t>WORKDIR</a:t>
            </a:r>
            <a:endParaRPr b="1" sz="1400">
              <a:solidFill>
                <a:srgbClr val="434343"/>
              </a:solidFill>
            </a:endParaRPr>
          </a:p>
          <a:p>
            <a:pPr indent="0" lvl="0" marL="0" rtl="0">
              <a:lnSpc>
                <a:spcPct val="150000"/>
              </a:lnSpc>
              <a:spcBef>
                <a:spcPts val="1600"/>
              </a:spcBef>
              <a:spcAft>
                <a:spcPts val="0"/>
              </a:spcAft>
              <a:buNone/>
            </a:pPr>
            <a:r>
              <a:rPr lang="en" sz="1400">
                <a:solidFill>
                  <a:srgbClr val="434343"/>
                </a:solidFill>
              </a:rPr>
              <a:t>Specify working directory during build/runtime</a:t>
            </a:r>
            <a:endParaRPr sz="1400">
              <a:solidFill>
                <a:srgbClr val="434343"/>
              </a:solidFill>
            </a:endParaRPr>
          </a:p>
          <a:p>
            <a:pPr indent="0" lvl="0" marL="0" rtl="0">
              <a:lnSpc>
                <a:spcPct val="150000"/>
              </a:lnSpc>
              <a:spcBef>
                <a:spcPts val="1600"/>
              </a:spcBef>
              <a:spcAft>
                <a:spcPts val="0"/>
              </a:spcAft>
              <a:buNone/>
            </a:pPr>
            <a:r>
              <a:rPr b="1" lang="en" sz="1400">
                <a:solidFill>
                  <a:srgbClr val="434343"/>
                </a:solidFill>
              </a:rPr>
              <a:t>ENTRYPOINT</a:t>
            </a:r>
            <a:endParaRPr b="1" sz="1400">
              <a:solidFill>
                <a:srgbClr val="434343"/>
              </a:solidFill>
            </a:endParaRPr>
          </a:p>
          <a:p>
            <a:pPr indent="0" lvl="0" marL="0" rtl="0">
              <a:lnSpc>
                <a:spcPct val="150000"/>
              </a:lnSpc>
              <a:spcBef>
                <a:spcPts val="1600"/>
              </a:spcBef>
              <a:spcAft>
                <a:spcPts val="1600"/>
              </a:spcAft>
              <a:buNone/>
            </a:pPr>
            <a:r>
              <a:rPr lang="en" sz="1400">
                <a:solidFill>
                  <a:srgbClr val="434343"/>
                </a:solidFill>
              </a:rPr>
              <a:t>Define default command for the docker container</a:t>
            </a:r>
            <a:endParaRPr sz="1400">
              <a:solidFill>
                <a:srgbClr val="43434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Hands-on Tutorial 1</a:t>
            </a:r>
            <a:endParaRPr/>
          </a:p>
        </p:txBody>
      </p:sp>
      <p:sp>
        <p:nvSpPr>
          <p:cNvPr id="396" name="Shape 3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t>WHAT WE WILL DO</a:t>
            </a:r>
            <a:endParaRPr b="1" sz="1400"/>
          </a:p>
          <a:p>
            <a:pPr indent="-317500" lvl="0" marL="457200" rtl="0">
              <a:lnSpc>
                <a:spcPct val="150000"/>
              </a:lnSpc>
              <a:spcBef>
                <a:spcPts val="1600"/>
              </a:spcBef>
              <a:spcAft>
                <a:spcPts val="0"/>
              </a:spcAft>
              <a:buSzPts val="1400"/>
              <a:buChar char="-"/>
            </a:pPr>
            <a:r>
              <a:rPr lang="en" sz="1400"/>
              <a:t>Write a Dockerfile that installs PyTorch , Keras and TensorFlow</a:t>
            </a:r>
            <a:endParaRPr sz="1400"/>
          </a:p>
          <a:p>
            <a:pPr indent="-317500" lvl="0" marL="457200" rtl="0">
              <a:lnSpc>
                <a:spcPct val="150000"/>
              </a:lnSpc>
              <a:spcBef>
                <a:spcPts val="0"/>
              </a:spcBef>
              <a:spcAft>
                <a:spcPts val="0"/>
              </a:spcAft>
              <a:buSzPts val="1400"/>
              <a:buChar char="-"/>
            </a:pPr>
            <a:r>
              <a:rPr lang="en" sz="1400"/>
              <a:t>Copy files from local that contain a sample code to print Keras code version</a:t>
            </a:r>
            <a:endParaRPr sz="1400"/>
          </a:p>
          <a:p>
            <a:pPr indent="-317500" lvl="0" marL="457200" rtl="0">
              <a:lnSpc>
                <a:spcPct val="150000"/>
              </a:lnSpc>
              <a:spcBef>
                <a:spcPts val="0"/>
              </a:spcBef>
              <a:spcAft>
                <a:spcPts val="0"/>
              </a:spcAft>
              <a:buSzPts val="1400"/>
              <a:buChar char="-"/>
            </a:pPr>
            <a:r>
              <a:rPr lang="en" sz="1400"/>
              <a:t>Build the Docker image</a:t>
            </a:r>
            <a:endParaRPr sz="1400"/>
          </a:p>
          <a:p>
            <a:pPr indent="-317500" lvl="0" marL="457200" rtl="0">
              <a:lnSpc>
                <a:spcPct val="150000"/>
              </a:lnSpc>
              <a:spcBef>
                <a:spcPts val="0"/>
              </a:spcBef>
              <a:spcAft>
                <a:spcPts val="0"/>
              </a:spcAft>
              <a:buSzPts val="1400"/>
              <a:buChar char="-"/>
            </a:pPr>
            <a:r>
              <a:rPr lang="en" sz="1400"/>
              <a:t>Mount and map a local folder to a running Docker container</a:t>
            </a:r>
            <a:endParaRPr sz="1400"/>
          </a:p>
          <a:p>
            <a:pPr indent="-317500" lvl="0" marL="457200" rtl="0">
              <a:lnSpc>
                <a:spcPct val="150000"/>
              </a:lnSpc>
              <a:spcBef>
                <a:spcPts val="0"/>
              </a:spcBef>
              <a:spcAft>
                <a:spcPts val="0"/>
              </a:spcAft>
              <a:buSzPts val="1400"/>
              <a:buChar char="-"/>
            </a:pPr>
            <a:r>
              <a:rPr lang="en" sz="1400"/>
              <a:t>Use nano to modify a file to reflect locally</a:t>
            </a:r>
            <a:endParaRPr sz="1400"/>
          </a:p>
          <a:p>
            <a:pPr indent="-317500" lvl="0" marL="457200" rtl="0">
              <a:lnSpc>
                <a:spcPct val="150000"/>
              </a:lnSpc>
              <a:spcBef>
                <a:spcPts val="0"/>
              </a:spcBef>
              <a:spcAft>
                <a:spcPts val="0"/>
              </a:spcAft>
              <a:buSzPts val="1400"/>
              <a:buChar char="-"/>
            </a:pPr>
            <a:r>
              <a:rPr lang="en" sz="1400"/>
              <a:t>Stop the Docker container</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AWS</a:t>
            </a:r>
            <a:endParaRPr/>
          </a:p>
        </p:txBody>
      </p:sp>
      <p:sp>
        <p:nvSpPr>
          <p:cNvPr id="402" name="Shape 40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S05</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Cloud Platforms</a:t>
            </a:r>
            <a:endParaRPr/>
          </a:p>
        </p:txBody>
      </p:sp>
      <p:sp>
        <p:nvSpPr>
          <p:cNvPr id="408" name="Shape 4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Infrastructure platforms that can be used on a pay per use</a:t>
            </a:r>
            <a:endParaRPr/>
          </a:p>
          <a:p>
            <a:pPr indent="-342900" lvl="0" marL="457200" rtl="0">
              <a:lnSpc>
                <a:spcPct val="150000"/>
              </a:lnSpc>
              <a:spcBef>
                <a:spcPts val="0"/>
              </a:spcBef>
              <a:spcAft>
                <a:spcPts val="0"/>
              </a:spcAft>
              <a:buSzPts val="1800"/>
              <a:buChar char="-"/>
            </a:pPr>
            <a:r>
              <a:rPr lang="en"/>
              <a:t>Leaders are AWS, MS Azure and Google Cloud</a:t>
            </a:r>
            <a:endParaRPr/>
          </a:p>
          <a:p>
            <a:pPr indent="-342900" lvl="0" marL="457200" rtl="0">
              <a:lnSpc>
                <a:spcPct val="150000"/>
              </a:lnSpc>
              <a:spcBef>
                <a:spcPts val="0"/>
              </a:spcBef>
              <a:spcAft>
                <a:spcPts val="0"/>
              </a:spcAft>
              <a:buSzPts val="1800"/>
              <a:buChar char="-"/>
            </a:pPr>
            <a:r>
              <a:rPr lang="en"/>
              <a:t>Enables the deployment of business critical applications in a scalable environment</a:t>
            </a:r>
            <a:endParaRPr/>
          </a:p>
          <a:p>
            <a:pPr indent="-342900" lvl="0" marL="457200" rtl="0">
              <a:lnSpc>
                <a:spcPct val="150000"/>
              </a:lnSpc>
              <a:spcBef>
                <a:spcPts val="0"/>
              </a:spcBef>
              <a:spcAft>
                <a:spcPts val="0"/>
              </a:spcAft>
              <a:buSzPts val="1800"/>
              <a:buChar char="-"/>
            </a:pPr>
            <a:r>
              <a:rPr lang="en" u="sng">
                <a:solidFill>
                  <a:schemeClr val="hlink"/>
                </a:solidFill>
                <a:hlinkClick r:id="rId3"/>
              </a:rPr>
              <a:t>OSI Model Layers 1-4</a:t>
            </a:r>
            <a:r>
              <a:rPr lang="en"/>
              <a:t> taken care of by the cloud providers</a:t>
            </a:r>
            <a:endParaRPr/>
          </a:p>
          <a:p>
            <a:pPr indent="-342900" lvl="0" marL="457200" rtl="0">
              <a:lnSpc>
                <a:spcPct val="150000"/>
              </a:lnSpc>
              <a:spcBef>
                <a:spcPts val="0"/>
              </a:spcBef>
              <a:spcAft>
                <a:spcPts val="0"/>
              </a:spcAft>
              <a:buSzPts val="1800"/>
              <a:buChar char="-"/>
            </a:pPr>
            <a:r>
              <a:rPr lang="en"/>
              <a:t>99.9% SLA, limited downtime and managed scalability</a:t>
            </a:r>
            <a:endParaRPr/>
          </a:p>
          <a:p>
            <a:pPr indent="-342900" lvl="0" marL="457200" rtl="0">
              <a:lnSpc>
                <a:spcPct val="150000"/>
              </a:lnSpc>
              <a:spcBef>
                <a:spcPts val="0"/>
              </a:spcBef>
              <a:spcAft>
                <a:spcPts val="0"/>
              </a:spcAft>
              <a:buSzPts val="1800"/>
              <a:buChar char="-"/>
            </a:pPr>
            <a:r>
              <a:rPr lang="en"/>
              <a:t>Allows ML developers fastrack their DevOps capabilities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AWS</a:t>
            </a:r>
            <a:endParaRPr/>
          </a:p>
        </p:txBody>
      </p:sp>
      <p:sp>
        <p:nvSpPr>
          <p:cNvPr id="414" name="Shape 4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AWS began offering its technology infrastructure platform in 2006</a:t>
            </a:r>
            <a:endParaRPr/>
          </a:p>
          <a:p>
            <a:pPr indent="-342900" lvl="0" marL="457200" rtl="0">
              <a:lnSpc>
                <a:spcPct val="150000"/>
              </a:lnSpc>
              <a:spcBef>
                <a:spcPts val="0"/>
              </a:spcBef>
              <a:spcAft>
                <a:spcPts val="0"/>
              </a:spcAft>
              <a:buSzPts val="1800"/>
              <a:buChar char="-"/>
            </a:pPr>
            <a:r>
              <a:rPr lang="en"/>
              <a:t>Offers all the top requirements to satisfy </a:t>
            </a:r>
            <a:r>
              <a:rPr lang="en" u="sng">
                <a:solidFill>
                  <a:schemeClr val="hlink"/>
                </a:solidFill>
                <a:hlinkClick r:id="rId3"/>
              </a:rPr>
              <a:t>security and audit requirements</a:t>
            </a:r>
            <a:endParaRPr/>
          </a:p>
          <a:p>
            <a:pPr indent="-342900" lvl="0" marL="457200" rtl="0">
              <a:lnSpc>
                <a:spcPct val="150000"/>
              </a:lnSpc>
              <a:spcBef>
                <a:spcPts val="0"/>
              </a:spcBef>
              <a:spcAft>
                <a:spcPts val="0"/>
              </a:spcAft>
              <a:buSzPts val="1800"/>
              <a:buChar char="-"/>
            </a:pPr>
            <a:r>
              <a:rPr lang="en"/>
              <a:t>Recognized independent third-party attestations, reports and certifications</a:t>
            </a:r>
            <a:endParaRPr/>
          </a:p>
          <a:p>
            <a:pPr indent="-342900" lvl="0" marL="457200" rtl="0">
              <a:lnSpc>
                <a:spcPct val="150000"/>
              </a:lnSpc>
              <a:spcBef>
                <a:spcPts val="0"/>
              </a:spcBef>
              <a:spcAft>
                <a:spcPts val="0"/>
              </a:spcAft>
              <a:buSzPts val="1800"/>
              <a:buChar char="-"/>
            </a:pPr>
            <a:r>
              <a:rPr lang="en"/>
              <a:t>Global infrastructure (including Mumbai) for edge deployments</a:t>
            </a:r>
            <a:endParaRPr/>
          </a:p>
          <a:p>
            <a:pPr indent="-342900" lvl="0" marL="457200" rtl="0">
              <a:lnSpc>
                <a:spcPct val="150000"/>
              </a:lnSpc>
              <a:spcBef>
                <a:spcPts val="0"/>
              </a:spcBef>
              <a:spcAft>
                <a:spcPts val="0"/>
              </a:spcAft>
              <a:buSzPts val="1800"/>
              <a:buChar char="-"/>
            </a:pPr>
            <a:r>
              <a:rPr lang="en"/>
              <a:t>Resize and rescale your environment at a click of the button</a:t>
            </a:r>
            <a:endParaRPr/>
          </a:p>
          <a:p>
            <a:pPr indent="-342900" lvl="0" marL="457200" rtl="0">
              <a:lnSpc>
                <a:spcPct val="150000"/>
              </a:lnSpc>
              <a:spcBef>
                <a:spcPts val="0"/>
              </a:spcBef>
              <a:spcAft>
                <a:spcPts val="0"/>
              </a:spcAft>
              <a:buSzPts val="1800"/>
              <a:buChar char="-"/>
            </a:pPr>
            <a:r>
              <a:rPr lang="en"/>
              <a:t>Low cost executions based on events - AWS Lambda</a:t>
            </a:r>
            <a:endParaRPr/>
          </a:p>
          <a:p>
            <a:pPr indent="0" lvl="0" marL="0" rtl="0">
              <a:lnSpc>
                <a:spcPct val="150000"/>
              </a:lnSpc>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AWS - S3</a:t>
            </a:r>
            <a:endParaRPr/>
          </a:p>
        </p:txBody>
      </p:sp>
      <p:sp>
        <p:nvSpPr>
          <p:cNvPr id="420" name="Shape 4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 sz="1400"/>
              <a:t>S3 is</a:t>
            </a:r>
            <a:r>
              <a:rPr lang="en" sz="1400"/>
              <a:t> a </a:t>
            </a:r>
            <a:r>
              <a:rPr b="1" lang="en" sz="1400" u="sng"/>
              <a:t>simple storage service</a:t>
            </a:r>
            <a:r>
              <a:rPr lang="en" sz="1400"/>
              <a:t> that offers software developers a highly-scalable, reliable, and low-latency data storage infrastructure at very low costs.</a:t>
            </a:r>
            <a:endParaRPr sz="1400"/>
          </a:p>
          <a:p>
            <a:pPr indent="-317500" lvl="0" marL="457200" rtl="0">
              <a:lnSpc>
                <a:spcPct val="150000"/>
              </a:lnSpc>
              <a:spcBef>
                <a:spcPts val="0"/>
              </a:spcBef>
              <a:spcAft>
                <a:spcPts val="0"/>
              </a:spcAft>
              <a:buSzPts val="1400"/>
              <a:buChar char="-"/>
            </a:pPr>
            <a:r>
              <a:rPr lang="en" sz="1400"/>
              <a:t>Amazon S3 is also designed to be highly flexible. Store any type and amount of data that you want; read the same piece of data a million times or only for emergency disaster recovery; build a simple FTP application, or a sophisticated web application such as the Amazon.com retail web site</a:t>
            </a:r>
            <a:endParaRPr sz="1400"/>
          </a:p>
          <a:p>
            <a:pPr indent="-317500" lvl="0" marL="457200" rtl="0">
              <a:lnSpc>
                <a:spcPct val="150000"/>
              </a:lnSpc>
              <a:spcBef>
                <a:spcPts val="0"/>
              </a:spcBef>
              <a:spcAft>
                <a:spcPts val="0"/>
              </a:spcAft>
              <a:buSzPts val="1400"/>
              <a:buChar char="-"/>
            </a:pPr>
            <a:r>
              <a:rPr lang="en" sz="1400"/>
              <a:t>Dropbox, Netflix were one of the previous </a:t>
            </a:r>
            <a:r>
              <a:rPr lang="en" sz="1400" u="sng">
                <a:solidFill>
                  <a:schemeClr val="hlink"/>
                </a:solidFill>
                <a:hlinkClick r:id="rId3"/>
              </a:rPr>
              <a:t>clients</a:t>
            </a:r>
            <a:r>
              <a:rPr lang="en" sz="1400"/>
              <a:t> of AWS S3</a:t>
            </a:r>
            <a:endParaRPr sz="1400"/>
          </a:p>
          <a:p>
            <a:pPr indent="-317500" lvl="0" marL="457200" rtl="0">
              <a:lnSpc>
                <a:spcPct val="150000"/>
              </a:lnSpc>
              <a:spcBef>
                <a:spcPts val="0"/>
              </a:spcBef>
              <a:spcAft>
                <a:spcPts val="0"/>
              </a:spcAft>
              <a:buSzPts val="1400"/>
              <a:buChar char="-"/>
            </a:pPr>
            <a:r>
              <a:rPr lang="en" sz="1400"/>
              <a:t>100 GB of data costs ~3 USD per month</a:t>
            </a:r>
            <a:endParaRPr sz="1400"/>
          </a:p>
          <a:p>
            <a:pPr indent="-317500" lvl="0" marL="457200" rtl="0">
              <a:lnSpc>
                <a:spcPct val="150000"/>
              </a:lnSpc>
              <a:spcBef>
                <a:spcPts val="0"/>
              </a:spcBef>
              <a:spcAft>
                <a:spcPts val="0"/>
              </a:spcAft>
              <a:buSzPts val="1400"/>
              <a:buChar char="-"/>
            </a:pPr>
            <a:r>
              <a:rPr lang="en" sz="1400"/>
              <a:t>Allows you to secure data both at rest and transit very easily</a:t>
            </a:r>
            <a:endParaRPr sz="1400"/>
          </a:p>
          <a:p>
            <a:pPr indent="-317500" lvl="0" marL="457200" rtl="0">
              <a:lnSpc>
                <a:spcPct val="150000"/>
              </a:lnSpc>
              <a:spcBef>
                <a:spcPts val="0"/>
              </a:spcBef>
              <a:spcAft>
                <a:spcPts val="0"/>
              </a:spcAft>
              <a:buSzPts val="1400"/>
              <a:buChar char="-"/>
            </a:pPr>
            <a:r>
              <a:rPr lang="en" sz="1400"/>
              <a:t>Three models of data storage - S3, S3-IA and Glacier</a:t>
            </a:r>
            <a:endParaRPr sz="1400"/>
          </a:p>
          <a:p>
            <a:pPr indent="0" lvl="0" marL="0" rtl="0">
              <a:lnSpc>
                <a:spcPct val="150000"/>
              </a:lnSpc>
              <a:spcBef>
                <a:spcPts val="1600"/>
              </a:spcBef>
              <a:spcAft>
                <a:spcPts val="1600"/>
              </a:spcAft>
              <a:buNone/>
            </a:pPr>
            <a:r>
              <a:rPr lang="en" sz="1200" u="sng">
                <a:solidFill>
                  <a:schemeClr val="hlink"/>
                </a:solidFill>
                <a:hlinkClick r:id="rId4"/>
              </a:rPr>
              <a:t>FAQS</a:t>
            </a:r>
            <a:endParaRPr sz="1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AWS - S3</a:t>
            </a:r>
            <a:endParaRPr/>
          </a:p>
        </p:txBody>
      </p:sp>
      <p:sp>
        <p:nvSpPr>
          <p:cNvPr id="426" name="Shape 4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b="1" lang="en" sz="1400"/>
              <a:t>Amazon S3 Standard - Infrequent Access (Standard - IA) </a:t>
            </a:r>
            <a:r>
              <a:rPr lang="en" sz="1400"/>
              <a:t>is an Amazon S3 storage class for data that is accessed less frequently, but requires rapid access when needed. A has a thinner front end that provides nine one-hundredths of a percent less availability than S3 Standard</a:t>
            </a:r>
            <a:endParaRPr sz="1400"/>
          </a:p>
          <a:p>
            <a:pPr indent="0" lvl="0" marL="0" rtl="0">
              <a:lnSpc>
                <a:spcPct val="150000"/>
              </a:lnSpc>
              <a:spcBef>
                <a:spcPts val="1600"/>
              </a:spcBef>
              <a:spcAft>
                <a:spcPts val="0"/>
              </a:spcAft>
              <a:buNone/>
            </a:pPr>
            <a:r>
              <a:t/>
            </a:r>
            <a:endParaRPr sz="1400"/>
          </a:p>
          <a:p>
            <a:pPr indent="-317500" lvl="0" marL="457200" rtl="0">
              <a:lnSpc>
                <a:spcPct val="150000"/>
              </a:lnSpc>
              <a:spcBef>
                <a:spcPts val="1600"/>
              </a:spcBef>
              <a:spcAft>
                <a:spcPts val="0"/>
              </a:spcAft>
              <a:buSzPts val="1400"/>
              <a:buChar char="-"/>
            </a:pPr>
            <a:r>
              <a:rPr b="1" lang="en" sz="1400"/>
              <a:t>Amazon Glacier </a:t>
            </a:r>
            <a:r>
              <a:rPr lang="en" sz="1400"/>
              <a:t>stores data for as little as $0.004 per gigabyte per month. To keep costs low yet suitable for varying retrieval needs, Amazon Glacier provides three options for access to archives, from a few minutes to several hours. Some examples of archive uses cases include digital media archives, financial and healthcare records, raw genomic sequence data, long-term database backups, and data that must be retained for regulatory compliance.</a:t>
            </a:r>
            <a:endParaRPr sz="1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AWS - EC2</a:t>
            </a:r>
            <a:endParaRPr/>
          </a:p>
        </p:txBody>
      </p:sp>
      <p:sp>
        <p:nvSpPr>
          <p:cNvPr id="432" name="Shape 4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Amazon Elastic Compute Cloud (Amazon EC2) is a web service that provides resizable </a:t>
            </a:r>
            <a:r>
              <a:rPr b="1" lang="en" u="sng"/>
              <a:t>compute capacity</a:t>
            </a:r>
            <a:r>
              <a:rPr lang="en"/>
              <a:t> in the cloud. It is designed to make web-scale computing easier for developers.</a:t>
            </a:r>
            <a:endParaRPr/>
          </a:p>
          <a:p>
            <a:pPr indent="-342900" lvl="0" marL="457200" rtl="0">
              <a:lnSpc>
                <a:spcPct val="150000"/>
              </a:lnSpc>
              <a:spcBef>
                <a:spcPts val="0"/>
              </a:spcBef>
              <a:spcAft>
                <a:spcPts val="0"/>
              </a:spcAft>
              <a:buSzPts val="1800"/>
              <a:buChar char="-"/>
            </a:pPr>
            <a:r>
              <a:rPr lang="en"/>
              <a:t>Takes less than 5 minutes to spin up a server and get going</a:t>
            </a:r>
            <a:endParaRPr/>
          </a:p>
          <a:p>
            <a:pPr indent="-342900" lvl="0" marL="457200" rtl="0">
              <a:lnSpc>
                <a:spcPct val="150000"/>
              </a:lnSpc>
              <a:spcBef>
                <a:spcPts val="0"/>
              </a:spcBef>
              <a:spcAft>
                <a:spcPts val="0"/>
              </a:spcAft>
              <a:buSzPts val="1800"/>
              <a:buChar char="-"/>
            </a:pPr>
            <a:r>
              <a:rPr lang="en"/>
              <a:t>Horizontal + Vertical scaling handled with extreme ease</a:t>
            </a:r>
            <a:endParaRPr/>
          </a:p>
          <a:p>
            <a:pPr indent="-342900" lvl="0" marL="457200" rtl="0">
              <a:lnSpc>
                <a:spcPct val="150000"/>
              </a:lnSpc>
              <a:spcBef>
                <a:spcPts val="0"/>
              </a:spcBef>
              <a:spcAft>
                <a:spcPts val="0"/>
              </a:spcAft>
              <a:buSzPts val="1800"/>
              <a:buChar char="-"/>
            </a:pPr>
            <a:r>
              <a:rPr lang="en"/>
              <a:t>Charged per hour of instance usage</a:t>
            </a:r>
            <a:endParaRPr/>
          </a:p>
          <a:p>
            <a:pPr indent="-342900" lvl="0" marL="457200" rtl="0">
              <a:lnSpc>
                <a:spcPct val="150000"/>
              </a:lnSpc>
              <a:spcBef>
                <a:spcPts val="0"/>
              </a:spcBef>
              <a:spcAft>
                <a:spcPts val="0"/>
              </a:spcAft>
              <a:buSzPts val="1800"/>
              <a:buChar char="-"/>
            </a:pPr>
            <a:r>
              <a:rPr lang="en"/>
              <a:t>Prepackaged AMIs for deep learning, CV, NLP and Linux flavours</a:t>
            </a:r>
            <a:endParaRPr/>
          </a:p>
          <a:p>
            <a:pPr indent="0" lvl="0" marL="0" rtl="0">
              <a:lnSpc>
                <a:spcPct val="150000"/>
              </a:lnSpc>
              <a:spcBef>
                <a:spcPts val="1600"/>
              </a:spcBef>
              <a:spcAft>
                <a:spcPts val="1600"/>
              </a:spcAft>
              <a:buNone/>
            </a:pPr>
            <a:r>
              <a:rPr lang="en" sz="1400" u="sng">
                <a:solidFill>
                  <a:schemeClr val="hlink"/>
                </a:solidFill>
                <a:hlinkClick r:id="rId3"/>
              </a:rPr>
              <a:t>FAQS</a:t>
            </a:r>
            <a:endParaRPr sz="1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AWS - ECR</a:t>
            </a:r>
            <a:endParaRPr/>
          </a:p>
        </p:txBody>
      </p:sp>
      <p:sp>
        <p:nvSpPr>
          <p:cNvPr id="438" name="Shape 4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200000"/>
              </a:lnSpc>
              <a:spcBef>
                <a:spcPts val="0"/>
              </a:spcBef>
              <a:spcAft>
                <a:spcPts val="0"/>
              </a:spcAft>
              <a:buSzPts val="1400"/>
              <a:buChar char="-"/>
            </a:pPr>
            <a:r>
              <a:rPr lang="en" sz="1400"/>
              <a:t>Amazon Elastic Container Registry (ECR) is a fully-managed Docker container registry that makes it easy for developers to store, manage, and deploy Docker container images. </a:t>
            </a:r>
            <a:endParaRPr sz="1400"/>
          </a:p>
          <a:p>
            <a:pPr indent="-317500" lvl="0" marL="457200" rtl="0">
              <a:lnSpc>
                <a:spcPct val="200000"/>
              </a:lnSpc>
              <a:spcBef>
                <a:spcPts val="0"/>
              </a:spcBef>
              <a:spcAft>
                <a:spcPts val="0"/>
              </a:spcAft>
              <a:buSzPts val="1400"/>
              <a:buChar char="-"/>
            </a:pPr>
            <a:r>
              <a:rPr lang="en" sz="1400"/>
              <a:t>Amazon ECR uses Amazon S3 for storage to make your container images highly available &amp; accessible</a:t>
            </a:r>
            <a:endParaRPr sz="1400"/>
          </a:p>
          <a:p>
            <a:pPr indent="-317500" lvl="0" marL="457200" rtl="0">
              <a:lnSpc>
                <a:spcPct val="200000"/>
              </a:lnSpc>
              <a:spcBef>
                <a:spcPts val="0"/>
              </a:spcBef>
              <a:spcAft>
                <a:spcPts val="0"/>
              </a:spcAft>
              <a:buSzPts val="1400"/>
              <a:buChar char="-"/>
            </a:pPr>
            <a:r>
              <a:rPr lang="en" sz="1400"/>
              <a:t>Amazon ECR transfers your container images over HTTPS and automatically encrypts images at rest</a:t>
            </a:r>
            <a:endParaRPr sz="1400"/>
          </a:p>
          <a:p>
            <a:pPr indent="-317500" lvl="0" marL="457200" rtl="0">
              <a:lnSpc>
                <a:spcPct val="200000"/>
              </a:lnSpc>
              <a:spcBef>
                <a:spcPts val="0"/>
              </a:spcBef>
              <a:spcAft>
                <a:spcPts val="0"/>
              </a:spcAft>
              <a:buSzPts val="1400"/>
              <a:buChar char="-"/>
            </a:pPr>
            <a:r>
              <a:rPr lang="en" sz="1400"/>
              <a:t>You can easily push your container images to Amazon ECR using the Docker CLI from your development machine, and Amazon ECS can pull them directly for production deployments.</a:t>
            </a:r>
            <a:endParaRPr sz="1400"/>
          </a:p>
          <a:p>
            <a:pPr indent="0" lvl="0" marL="0" rtl="0">
              <a:lnSpc>
                <a:spcPct val="200000"/>
              </a:lnSpc>
              <a:spcBef>
                <a:spcPts val="1600"/>
              </a:spcBef>
              <a:spcAft>
                <a:spcPts val="0"/>
              </a:spcAft>
              <a:buNone/>
            </a:pPr>
            <a:r>
              <a:rPr lang="en" sz="1400" u="sng">
                <a:solidFill>
                  <a:schemeClr val="accent5"/>
                </a:solidFill>
                <a:hlinkClick r:id="rId3"/>
              </a:rPr>
              <a:t>FAQS</a:t>
            </a:r>
            <a:endParaRPr sz="1400"/>
          </a:p>
          <a:p>
            <a:pPr indent="0" lvl="0" marL="0" rtl="0">
              <a:lnSpc>
                <a:spcPct val="200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Reusability</a:t>
            </a:r>
            <a:endParaRPr/>
          </a:p>
        </p:txBody>
      </p:sp>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Are their “duplications” in the codebase?</a:t>
            </a:r>
            <a:endParaRPr/>
          </a:p>
          <a:p>
            <a:pPr indent="-342900" lvl="0" marL="457200" rtl="0">
              <a:lnSpc>
                <a:spcPct val="150000"/>
              </a:lnSpc>
              <a:spcBef>
                <a:spcPts val="0"/>
              </a:spcBef>
              <a:spcAft>
                <a:spcPts val="0"/>
              </a:spcAft>
              <a:buSzPts val="1800"/>
              <a:buChar char="❏"/>
            </a:pPr>
            <a:r>
              <a:rPr lang="en"/>
              <a:t>Is the code modular?</a:t>
            </a:r>
            <a:endParaRPr/>
          </a:p>
          <a:p>
            <a:pPr indent="-342900" lvl="0" marL="457200" rtl="0">
              <a:lnSpc>
                <a:spcPct val="150000"/>
              </a:lnSpc>
              <a:spcBef>
                <a:spcPts val="0"/>
              </a:spcBef>
              <a:spcAft>
                <a:spcPts val="0"/>
              </a:spcAft>
              <a:buSzPts val="1800"/>
              <a:buChar char="❏"/>
            </a:pPr>
            <a:r>
              <a:rPr lang="en"/>
              <a:t>Are their redundant functions/variables ?</a:t>
            </a:r>
            <a:endParaRPr/>
          </a:p>
          <a:p>
            <a:pPr indent="-342900" lvl="0" marL="457200" rtl="0">
              <a:lnSpc>
                <a:spcPct val="150000"/>
              </a:lnSpc>
              <a:spcBef>
                <a:spcPts val="0"/>
              </a:spcBef>
              <a:spcAft>
                <a:spcPts val="0"/>
              </a:spcAft>
              <a:buSzPts val="1800"/>
              <a:buChar char="❏"/>
            </a:pPr>
            <a:r>
              <a:rPr lang="en"/>
              <a:t>How many variables are hardcoded?</a:t>
            </a:r>
            <a:endParaRPr/>
          </a:p>
          <a:p>
            <a:pPr indent="-342900" lvl="0" marL="457200" rtl="0">
              <a:lnSpc>
                <a:spcPct val="150000"/>
              </a:lnSpc>
              <a:spcBef>
                <a:spcPts val="0"/>
              </a:spcBef>
              <a:spcAft>
                <a:spcPts val="0"/>
              </a:spcAft>
              <a:buSzPts val="1800"/>
              <a:buChar char="❏"/>
            </a:pPr>
            <a:r>
              <a:rPr lang="en"/>
              <a:t>Are their too many heuristics involved?</a:t>
            </a:r>
            <a:endParaRPr/>
          </a:p>
          <a:p>
            <a:pPr indent="-342900" lvl="0" marL="457200" rtl="0">
              <a:lnSpc>
                <a:spcPct val="150000"/>
              </a:lnSpc>
              <a:spcBef>
                <a:spcPts val="0"/>
              </a:spcBef>
              <a:spcAft>
                <a:spcPts val="0"/>
              </a:spcAft>
              <a:buSzPts val="1800"/>
              <a:buChar char="❏"/>
            </a:pPr>
            <a:r>
              <a:rPr lang="en"/>
              <a:t>Is </a:t>
            </a:r>
            <a:r>
              <a:rPr lang="en"/>
              <a:t>there</a:t>
            </a:r>
            <a:r>
              <a:rPr lang="en"/>
              <a:t> a configuration file to manage variables?</a:t>
            </a:r>
            <a:endParaRPr/>
          </a:p>
          <a:p>
            <a:pPr indent="-342900" lvl="0" marL="457200" rtl="0">
              <a:lnSpc>
                <a:spcPct val="150000"/>
              </a:lnSpc>
              <a:spcBef>
                <a:spcPts val="0"/>
              </a:spcBef>
              <a:spcAft>
                <a:spcPts val="0"/>
              </a:spcAft>
              <a:buSzPts val="1800"/>
              <a:buChar char="❏"/>
            </a:pPr>
            <a:r>
              <a:rPr lang="en"/>
              <a:t>Are you reinventing the wheel?</a:t>
            </a:r>
            <a:endParaRPr/>
          </a:p>
          <a:p>
            <a:pPr indent="-342900" lvl="0" marL="457200" rtl="0">
              <a:lnSpc>
                <a:spcPct val="150000"/>
              </a:lnSpc>
              <a:spcBef>
                <a:spcPts val="0"/>
              </a:spcBef>
              <a:spcAft>
                <a:spcPts val="0"/>
              </a:spcAft>
              <a:buSzPts val="1800"/>
              <a:buChar char="❏"/>
            </a:pPr>
            <a:r>
              <a:rPr lang="en"/>
              <a:t>Did you copy-paste that GH/SO code ?</a:t>
            </a:r>
            <a:endParaRPr/>
          </a:p>
          <a:p>
            <a:pPr indent="0" lvl="0" marL="0" rtl="0">
              <a:lnSpc>
                <a:spcPct val="150000"/>
              </a:lnSpc>
              <a:spcBef>
                <a:spcPts val="1600"/>
              </a:spcBef>
              <a:spcAft>
                <a:spcPts val="0"/>
              </a:spcAft>
              <a:buNone/>
            </a:pPr>
            <a:r>
              <a:t/>
            </a:r>
            <a:endParaRPr/>
          </a:p>
          <a:p>
            <a:pPr indent="0" lvl="0" marL="0" rtl="0">
              <a:lnSpc>
                <a:spcPct val="150000"/>
              </a:lnSpc>
              <a:spcBef>
                <a:spcPts val="1600"/>
              </a:spcBef>
              <a:spcAft>
                <a:spcPts val="1600"/>
              </a:spcAft>
              <a:buNone/>
            </a:pPr>
            <a:r>
              <a:t/>
            </a:r>
            <a:endParaRPr/>
          </a:p>
        </p:txBody>
      </p:sp>
      <p:sp>
        <p:nvSpPr>
          <p:cNvPr id="111" name="Shape 111"/>
          <p:cNvSpPr txBox="1"/>
          <p:nvPr/>
        </p:nvSpPr>
        <p:spPr>
          <a:xfrm>
            <a:off x="6157975" y="1152475"/>
            <a:ext cx="2448900" cy="303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Varela Round"/>
                <a:ea typeface="Varela Round"/>
                <a:cs typeface="Varela Round"/>
                <a:sym typeface="Varela Round"/>
              </a:rPr>
              <a:t>Code reusability often separates the amateurs from the professionals.</a:t>
            </a:r>
            <a:endParaRPr>
              <a:latin typeface="Varela Round"/>
              <a:ea typeface="Varela Round"/>
              <a:cs typeface="Varela Round"/>
              <a:sym typeface="Varela Round"/>
            </a:endParaRPr>
          </a:p>
          <a:p>
            <a:pPr indent="0" lvl="0" marL="0">
              <a:spcBef>
                <a:spcPts val="0"/>
              </a:spcBef>
              <a:spcAft>
                <a:spcPts val="0"/>
              </a:spcAft>
              <a:buNone/>
            </a:pPr>
            <a:r>
              <a:t/>
            </a:r>
            <a:endParaRPr>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Reusing code not only makes most sense when building a project, but it adds to the quality of your code. Building code for reusability often takes practice, but is easily achieved with some discipline while programming.</a:t>
            </a:r>
            <a:endParaRPr>
              <a:latin typeface="Varela Round"/>
              <a:ea typeface="Varela Round"/>
              <a:cs typeface="Varela Round"/>
              <a:sym typeface="Varela Round"/>
            </a:endParaRPr>
          </a:p>
          <a:p>
            <a:pPr indent="0" lvl="0" marL="0">
              <a:spcBef>
                <a:spcPts val="0"/>
              </a:spcBef>
              <a:spcAft>
                <a:spcPts val="0"/>
              </a:spcAft>
              <a:buNone/>
            </a:pPr>
            <a:r>
              <a:t/>
            </a:r>
            <a:endParaRPr>
              <a:latin typeface="Varela Round"/>
              <a:ea typeface="Varela Round"/>
              <a:cs typeface="Varela Round"/>
              <a:sym typeface="Varela Round"/>
            </a:endParaRPr>
          </a:p>
          <a:p>
            <a:pPr indent="0" lvl="0" marL="0">
              <a:spcBef>
                <a:spcPts val="0"/>
              </a:spcBef>
              <a:spcAft>
                <a:spcPts val="0"/>
              </a:spcAft>
              <a:buNone/>
            </a:pPr>
            <a:r>
              <a:t/>
            </a:r>
            <a:endParaRPr>
              <a:latin typeface="Varela Round"/>
              <a:ea typeface="Varela Round"/>
              <a:cs typeface="Varela Round"/>
              <a:sym typeface="Varela Roun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AWS - ECS</a:t>
            </a:r>
            <a:endParaRPr/>
          </a:p>
        </p:txBody>
      </p:sp>
      <p:sp>
        <p:nvSpPr>
          <p:cNvPr id="444" name="Shape 444"/>
          <p:cNvSpPr txBox="1"/>
          <p:nvPr>
            <p:ph idx="1" type="body"/>
          </p:nvPr>
        </p:nvSpPr>
        <p:spPr>
          <a:xfrm>
            <a:off x="311700" y="1152475"/>
            <a:ext cx="8520600" cy="37686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 sz="1400"/>
              <a:t>Amazon Elastic Container Service (ECS) is a highly scalable, high performance container management service that supports Docker containers and allows you to easily run applications on a managed cluster of Amazon EC2 instances. </a:t>
            </a:r>
            <a:endParaRPr sz="1400"/>
          </a:p>
          <a:p>
            <a:pPr indent="-317500" lvl="0" marL="457200" rtl="0">
              <a:lnSpc>
                <a:spcPct val="150000"/>
              </a:lnSpc>
              <a:spcBef>
                <a:spcPts val="0"/>
              </a:spcBef>
              <a:spcAft>
                <a:spcPts val="0"/>
              </a:spcAft>
              <a:buSzPts val="1400"/>
              <a:buChar char="-"/>
            </a:pPr>
            <a:r>
              <a:rPr lang="en" sz="1400"/>
              <a:t>Use containers as a building block for your applications by eliminating the need for you to install, operate, and scale your own cluster management infrastructure</a:t>
            </a:r>
            <a:endParaRPr sz="1400"/>
          </a:p>
          <a:p>
            <a:pPr indent="-317500" lvl="0" marL="457200" rtl="0">
              <a:lnSpc>
                <a:spcPct val="150000"/>
              </a:lnSpc>
              <a:spcBef>
                <a:spcPts val="0"/>
              </a:spcBef>
              <a:spcAft>
                <a:spcPts val="0"/>
              </a:spcAft>
              <a:buSzPts val="1400"/>
              <a:buChar char="-"/>
            </a:pPr>
            <a:r>
              <a:rPr lang="en" sz="1400"/>
              <a:t>Schedule long-running applications, services, and batch processes using Docker containers.</a:t>
            </a:r>
            <a:endParaRPr sz="1400"/>
          </a:p>
          <a:p>
            <a:pPr indent="-317500" lvl="0" marL="457200" rtl="0">
              <a:lnSpc>
                <a:spcPct val="150000"/>
              </a:lnSpc>
              <a:spcBef>
                <a:spcPts val="0"/>
              </a:spcBef>
              <a:spcAft>
                <a:spcPts val="0"/>
              </a:spcAft>
              <a:buSzPts val="1400"/>
              <a:buChar char="-"/>
            </a:pPr>
            <a:r>
              <a:rPr lang="en" sz="1400"/>
              <a:t>Amazon ECS maintains application availability and allows you to scale your containers up or down to meet your application's capacity requirements</a:t>
            </a:r>
            <a:endParaRPr sz="1400"/>
          </a:p>
          <a:p>
            <a:pPr indent="-317500" lvl="0" marL="457200" rtl="0">
              <a:lnSpc>
                <a:spcPct val="150000"/>
              </a:lnSpc>
              <a:spcBef>
                <a:spcPts val="0"/>
              </a:spcBef>
              <a:spcAft>
                <a:spcPts val="0"/>
              </a:spcAft>
              <a:buSzPts val="1400"/>
              <a:buChar char="-"/>
            </a:pPr>
            <a:r>
              <a:rPr lang="en" sz="1400"/>
              <a:t>Specify which container images are to be deployed, the CPU and memory requirements, the port mappings, and the container links</a:t>
            </a:r>
            <a:endParaRPr sz="1400"/>
          </a:p>
          <a:p>
            <a:pPr indent="0" lvl="0" marL="0" rtl="0">
              <a:lnSpc>
                <a:spcPct val="150000"/>
              </a:lnSpc>
              <a:spcBef>
                <a:spcPts val="1600"/>
              </a:spcBef>
              <a:spcAft>
                <a:spcPts val="1600"/>
              </a:spcAft>
              <a:buNone/>
            </a:pPr>
            <a:r>
              <a:rPr lang="en" sz="1400" u="sng">
                <a:solidFill>
                  <a:schemeClr val="accent5"/>
                </a:solidFill>
                <a:hlinkClick r:id="rId3"/>
              </a:rPr>
              <a:t>FAQS</a:t>
            </a:r>
            <a:endParaRPr sz="1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AWS - Batch</a:t>
            </a:r>
            <a:endParaRPr/>
          </a:p>
        </p:txBody>
      </p:sp>
      <p:sp>
        <p:nvSpPr>
          <p:cNvPr id="450" name="Shape 4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 sz="1400"/>
              <a:t>AWS Batch manages compute environments and job queues, allowing you to easily run thousands of jobs of any scale using Amazon EC2</a:t>
            </a:r>
            <a:endParaRPr sz="1400"/>
          </a:p>
          <a:p>
            <a:pPr indent="-317500" lvl="0" marL="457200" rtl="0">
              <a:lnSpc>
                <a:spcPct val="150000"/>
              </a:lnSpc>
              <a:spcBef>
                <a:spcPts val="0"/>
              </a:spcBef>
              <a:spcAft>
                <a:spcPts val="0"/>
              </a:spcAft>
              <a:buSzPts val="1400"/>
              <a:buChar char="-"/>
            </a:pPr>
            <a:r>
              <a:rPr lang="en" sz="1400"/>
              <a:t>Supports any job that can executed as a Docker container. Jobs specify their memory requirements and number of vCPUs.  </a:t>
            </a:r>
            <a:endParaRPr sz="1400"/>
          </a:p>
          <a:p>
            <a:pPr indent="-317500" lvl="0" marL="457200" rtl="0">
              <a:lnSpc>
                <a:spcPct val="150000"/>
              </a:lnSpc>
              <a:spcBef>
                <a:spcPts val="0"/>
              </a:spcBef>
              <a:spcAft>
                <a:spcPts val="0"/>
              </a:spcAft>
              <a:buSzPts val="1400"/>
              <a:buChar char="-"/>
            </a:pPr>
            <a:r>
              <a:rPr lang="en" sz="1400"/>
              <a:t>It avoids idling compute resources with frequent manual intervention and supervision.</a:t>
            </a:r>
            <a:endParaRPr sz="1400"/>
          </a:p>
          <a:p>
            <a:pPr indent="-317500" lvl="0" marL="457200" rtl="0">
              <a:lnSpc>
                <a:spcPct val="150000"/>
              </a:lnSpc>
              <a:spcBef>
                <a:spcPts val="0"/>
              </a:spcBef>
              <a:spcAft>
                <a:spcPts val="0"/>
              </a:spcAft>
              <a:buSzPts val="1400"/>
              <a:buChar char="-"/>
            </a:pPr>
            <a:r>
              <a:rPr lang="en" sz="1400"/>
              <a:t>Optimized for batch computing and applications that scale through the execution of multiple jobs in parallel</a:t>
            </a:r>
            <a:endParaRPr sz="1400"/>
          </a:p>
          <a:p>
            <a:pPr indent="-317500" lvl="0" marL="457200" rtl="0">
              <a:lnSpc>
                <a:spcPct val="150000"/>
              </a:lnSpc>
              <a:spcBef>
                <a:spcPts val="0"/>
              </a:spcBef>
              <a:spcAft>
                <a:spcPts val="0"/>
              </a:spcAft>
              <a:buSzPts val="1400"/>
              <a:buChar char="-"/>
            </a:pPr>
            <a:r>
              <a:rPr lang="en" sz="1400"/>
              <a:t>Deep learning, genomics analysis, financial risk models, Monte Carlo simulations, animation rendering, media transcoding, image processing, and engineering simulations are all excellent examples of batch computing applications.</a:t>
            </a:r>
            <a:endParaRPr sz="1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AWS - Sagemaker</a:t>
            </a:r>
            <a:endParaRPr/>
          </a:p>
        </p:txBody>
      </p:sp>
      <p:sp>
        <p:nvSpPr>
          <p:cNvPr id="456" name="Shape 4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lang="en" sz="1400"/>
              <a:t>Amazon SageMaker is a fully-managed service that enables data scientists and developers to quickly and easily build, train, and deploy machine learning models</a:t>
            </a:r>
            <a:endParaRPr sz="1400"/>
          </a:p>
          <a:p>
            <a:pPr indent="-317500" lvl="0" marL="457200" rtl="0">
              <a:lnSpc>
                <a:spcPct val="150000"/>
              </a:lnSpc>
              <a:spcBef>
                <a:spcPts val="0"/>
              </a:spcBef>
              <a:spcAft>
                <a:spcPts val="0"/>
              </a:spcAft>
              <a:buSzPts val="1400"/>
              <a:buChar char="-"/>
            </a:pPr>
            <a:r>
              <a:rPr lang="en" sz="1400"/>
              <a:t>Jupyter notebooks are supported. You can persist your notebook files on an attached ML storage volume. </a:t>
            </a:r>
            <a:endParaRPr sz="1400"/>
          </a:p>
          <a:p>
            <a:pPr indent="-317500" lvl="0" marL="457200" rtl="0">
              <a:lnSpc>
                <a:spcPct val="150000"/>
              </a:lnSpc>
              <a:spcBef>
                <a:spcPts val="0"/>
              </a:spcBef>
              <a:spcAft>
                <a:spcPts val="0"/>
              </a:spcAft>
              <a:buSzPts val="1400"/>
              <a:buChar char="-"/>
            </a:pPr>
            <a:r>
              <a:rPr lang="en" sz="1400"/>
              <a:t>Amazon SageMaker includes built-in algorithms for linear regression, logistic regression, k-means clustering, PCA, factorization machines, neural topic modeling, LDA, gradient boosted trees, seq2seq, time series forecasting, word2vec, and CV. </a:t>
            </a:r>
            <a:r>
              <a:rPr b="1" lang="en" sz="1400" u="sng"/>
              <a:t>Amazon SageMaker supports your custom training algorithms provided through a Docker image adhering to the documented specification</a:t>
            </a:r>
            <a:r>
              <a:rPr lang="en" sz="1400"/>
              <a:t>.</a:t>
            </a:r>
            <a:endParaRPr sz="1400"/>
          </a:p>
          <a:p>
            <a:pPr indent="-317500" lvl="0" marL="457200" rtl="0">
              <a:lnSpc>
                <a:spcPct val="150000"/>
              </a:lnSpc>
              <a:spcBef>
                <a:spcPts val="0"/>
              </a:spcBef>
              <a:spcAft>
                <a:spcPts val="0"/>
              </a:spcAft>
              <a:buSzPts val="1400"/>
              <a:buChar char="-"/>
            </a:pPr>
            <a:r>
              <a:rPr lang="en" sz="1400"/>
              <a:t>No fixed limits to the size of the dataset you can use for training models, you can specify the Amazon S3 location of your training data as part of creating a training job</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Hands-on Tutorial 1</a:t>
            </a:r>
            <a:endParaRPr/>
          </a:p>
        </p:txBody>
      </p:sp>
      <p:sp>
        <p:nvSpPr>
          <p:cNvPr id="462" name="Shape 4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t>WHAT WE WILL DO</a:t>
            </a:r>
            <a:endParaRPr b="1" sz="1400"/>
          </a:p>
          <a:p>
            <a:pPr indent="-317500" lvl="0" marL="457200" rtl="0">
              <a:lnSpc>
                <a:spcPct val="150000"/>
              </a:lnSpc>
              <a:spcBef>
                <a:spcPts val="1600"/>
              </a:spcBef>
              <a:spcAft>
                <a:spcPts val="0"/>
              </a:spcAft>
              <a:buSzPts val="1400"/>
              <a:buChar char="-"/>
            </a:pPr>
            <a:r>
              <a:rPr lang="en" sz="1400"/>
              <a:t>Launching an EC2 instance on AWS</a:t>
            </a:r>
            <a:endParaRPr sz="1400"/>
          </a:p>
          <a:p>
            <a:pPr indent="-317500" lvl="0" marL="457200" rtl="0">
              <a:lnSpc>
                <a:spcPct val="150000"/>
              </a:lnSpc>
              <a:spcBef>
                <a:spcPts val="0"/>
              </a:spcBef>
              <a:spcAft>
                <a:spcPts val="0"/>
              </a:spcAft>
              <a:buSzPts val="1400"/>
              <a:buChar char="-"/>
            </a:pPr>
            <a:r>
              <a:rPr lang="en" sz="1400"/>
              <a:t>SSH into and and install packages on the server</a:t>
            </a:r>
            <a:endParaRPr sz="1400"/>
          </a:p>
          <a:p>
            <a:pPr indent="-317500" lvl="0" marL="457200" rtl="0">
              <a:lnSpc>
                <a:spcPct val="150000"/>
              </a:lnSpc>
              <a:spcBef>
                <a:spcPts val="0"/>
              </a:spcBef>
              <a:spcAft>
                <a:spcPts val="0"/>
              </a:spcAft>
              <a:buSzPts val="1400"/>
              <a:buChar char="-"/>
            </a:pPr>
            <a:r>
              <a:rPr lang="en" sz="1400"/>
              <a:t>Securing the server through security groups</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Hands-on Tutorial 2</a:t>
            </a:r>
            <a:endParaRPr/>
          </a:p>
        </p:txBody>
      </p:sp>
      <p:sp>
        <p:nvSpPr>
          <p:cNvPr id="468" name="Shape 4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t>WHAT WE WILL DO</a:t>
            </a:r>
            <a:endParaRPr sz="1400"/>
          </a:p>
          <a:p>
            <a:pPr indent="-317500" lvl="0" marL="457200" rtl="0">
              <a:lnSpc>
                <a:spcPct val="150000"/>
              </a:lnSpc>
              <a:spcBef>
                <a:spcPts val="1600"/>
              </a:spcBef>
              <a:spcAft>
                <a:spcPts val="0"/>
              </a:spcAft>
              <a:buSzPts val="1400"/>
              <a:buChar char="-"/>
            </a:pPr>
            <a:r>
              <a:rPr lang="en" sz="1400"/>
              <a:t>Install Docker on EC2</a:t>
            </a:r>
            <a:endParaRPr sz="1400"/>
          </a:p>
          <a:p>
            <a:pPr indent="-317500" lvl="0" marL="457200" rtl="0">
              <a:lnSpc>
                <a:spcPct val="150000"/>
              </a:lnSpc>
              <a:spcBef>
                <a:spcPts val="0"/>
              </a:spcBef>
              <a:spcAft>
                <a:spcPts val="0"/>
              </a:spcAft>
              <a:buSzPts val="1400"/>
              <a:buChar char="-"/>
            </a:pPr>
            <a:r>
              <a:rPr lang="en" sz="1400"/>
              <a:t>Download data from S3</a:t>
            </a:r>
            <a:endParaRPr sz="1400"/>
          </a:p>
          <a:p>
            <a:pPr indent="-317500" lvl="0" marL="457200" rtl="0">
              <a:lnSpc>
                <a:spcPct val="150000"/>
              </a:lnSpc>
              <a:spcBef>
                <a:spcPts val="0"/>
              </a:spcBef>
              <a:spcAft>
                <a:spcPts val="0"/>
              </a:spcAft>
              <a:buSzPts val="1400"/>
              <a:buChar char="-"/>
            </a:pPr>
            <a:r>
              <a:rPr lang="en" sz="1400"/>
              <a:t>Upload data to S3</a:t>
            </a:r>
            <a:endParaRPr sz="1400"/>
          </a:p>
          <a:p>
            <a:pPr indent="-317500" lvl="0" marL="457200" rtl="0">
              <a:lnSpc>
                <a:spcPct val="150000"/>
              </a:lnSpc>
              <a:spcBef>
                <a:spcPts val="0"/>
              </a:spcBef>
              <a:spcAft>
                <a:spcPts val="0"/>
              </a:spcAft>
              <a:buSzPts val="1400"/>
              <a:buChar char="-"/>
            </a:pPr>
            <a:r>
              <a:rPr lang="en" sz="1400"/>
              <a:t>Securing objects on S3 </a:t>
            </a:r>
            <a:endParaRPr sz="1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Hands-on Tutorial 3</a:t>
            </a:r>
            <a:endParaRPr/>
          </a:p>
        </p:txBody>
      </p:sp>
      <p:sp>
        <p:nvSpPr>
          <p:cNvPr id="474" name="Shape 4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t>WHAT WE WILL DO</a:t>
            </a:r>
            <a:endParaRPr sz="1400"/>
          </a:p>
          <a:p>
            <a:pPr indent="-317500" lvl="0" marL="457200" rtl="0">
              <a:lnSpc>
                <a:spcPct val="150000"/>
              </a:lnSpc>
              <a:spcBef>
                <a:spcPts val="1600"/>
              </a:spcBef>
              <a:spcAft>
                <a:spcPts val="0"/>
              </a:spcAft>
              <a:buSzPts val="1400"/>
              <a:buChar char="-"/>
            </a:pPr>
            <a:r>
              <a:rPr lang="en" sz="1400"/>
              <a:t>Create an docker image on EC2</a:t>
            </a:r>
            <a:endParaRPr sz="1400"/>
          </a:p>
          <a:p>
            <a:pPr indent="-317500" lvl="0" marL="457200" rtl="0">
              <a:lnSpc>
                <a:spcPct val="150000"/>
              </a:lnSpc>
              <a:spcBef>
                <a:spcPts val="0"/>
              </a:spcBef>
              <a:spcAft>
                <a:spcPts val="0"/>
              </a:spcAft>
              <a:buSzPts val="1400"/>
              <a:buChar char="-"/>
            </a:pPr>
            <a:r>
              <a:rPr lang="en" sz="1400"/>
              <a:t>Push the docker image to ECR</a:t>
            </a:r>
            <a:endParaRPr sz="1400"/>
          </a:p>
          <a:p>
            <a:pPr indent="-317500" lvl="0" marL="457200" rtl="0">
              <a:lnSpc>
                <a:spcPct val="150000"/>
              </a:lnSpc>
              <a:spcBef>
                <a:spcPts val="0"/>
              </a:spcBef>
              <a:spcAft>
                <a:spcPts val="0"/>
              </a:spcAft>
              <a:buSzPts val="1400"/>
              <a:buChar char="-"/>
            </a:pPr>
            <a:r>
              <a:rPr lang="en" sz="1400"/>
              <a:t>Pull an image from ECR,  </a:t>
            </a:r>
            <a:r>
              <a:rPr lang="en" sz="1400"/>
              <a:t>update</a:t>
            </a:r>
            <a:r>
              <a:rPr lang="en" sz="1400"/>
              <a:t> and </a:t>
            </a:r>
            <a:r>
              <a:rPr lang="en" sz="1400"/>
              <a:t>re push</a:t>
            </a:r>
            <a:r>
              <a:rPr lang="en" sz="1400"/>
              <a:t> the image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Reusability</a:t>
            </a:r>
            <a:r>
              <a:rPr lang="en"/>
              <a:t> - POP QUIZ 1</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t>You need to create a logistic regression model on house prices, and you want to impress your boss. What do you do?</a:t>
            </a:r>
            <a:endParaRPr/>
          </a:p>
          <a:p>
            <a:pPr indent="-342900" lvl="0" marL="457200" rtl="0">
              <a:lnSpc>
                <a:spcPct val="150000"/>
              </a:lnSpc>
              <a:spcBef>
                <a:spcPts val="1600"/>
              </a:spcBef>
              <a:spcAft>
                <a:spcPts val="0"/>
              </a:spcAft>
              <a:buSzPts val="1800"/>
              <a:buAutoNum type="alphaLcPeriod"/>
            </a:pPr>
            <a:r>
              <a:rPr lang="en"/>
              <a:t>Recode LR from scratch in Numpy</a:t>
            </a:r>
            <a:endParaRPr/>
          </a:p>
          <a:p>
            <a:pPr indent="-342900" lvl="0" marL="457200" rtl="0">
              <a:lnSpc>
                <a:spcPct val="150000"/>
              </a:lnSpc>
              <a:spcBef>
                <a:spcPts val="0"/>
              </a:spcBef>
              <a:spcAft>
                <a:spcPts val="0"/>
              </a:spcAft>
              <a:buSzPts val="1800"/>
              <a:buAutoNum type="alphaLcPeriod"/>
            </a:pPr>
            <a:r>
              <a:rPr b="1" lang="en"/>
              <a:t>Use Scikit for LR implementation, and work on feature engineering instead</a:t>
            </a:r>
            <a:endParaRPr b="1"/>
          </a:p>
          <a:p>
            <a:pPr indent="0" lvl="0" marL="0" rtl="0">
              <a:lnSpc>
                <a:spcPct val="150000"/>
              </a:lnSpc>
              <a:spcBef>
                <a:spcPts val="1600"/>
              </a:spcBef>
              <a:spcAft>
                <a:spcPts val="0"/>
              </a:spcAft>
              <a:buNone/>
            </a:pPr>
            <a:r>
              <a:t/>
            </a:r>
            <a:endParaRPr b="1"/>
          </a:p>
          <a:p>
            <a:pPr indent="0" lvl="0" marL="0" rtl="0">
              <a:lnSpc>
                <a:spcPct val="150000"/>
              </a:lnSpc>
              <a:spcBef>
                <a:spcPts val="1600"/>
              </a:spcBef>
              <a:spcAft>
                <a:spcPts val="0"/>
              </a:spcAft>
              <a:buNone/>
            </a:pPr>
            <a:r>
              <a:t/>
            </a:r>
            <a:endParaRPr/>
          </a:p>
          <a:p>
            <a:pPr indent="0" lvl="0" marL="0" rtl="0">
              <a:lnSpc>
                <a:spcPct val="150000"/>
              </a:lnSpc>
              <a:spcBef>
                <a:spcPts val="1600"/>
              </a:spcBef>
              <a:spcAft>
                <a:spcPts val="0"/>
              </a:spcAft>
              <a:buNone/>
            </a:pPr>
            <a:r>
              <a:t/>
            </a:r>
            <a:endParaRPr/>
          </a:p>
          <a:p>
            <a:pPr indent="0" lvl="0" marL="0" rtl="0">
              <a:lnSpc>
                <a:spcPct val="150000"/>
              </a:lnSpc>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Reusability</a:t>
            </a:r>
            <a:r>
              <a:rPr lang="en"/>
              <a:t> - POP QUIZ 2</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latin typeface="Varela Round"/>
                <a:ea typeface="Varela Round"/>
                <a:cs typeface="Varela Round"/>
                <a:sym typeface="Varela Round"/>
              </a:rPr>
              <a:t>Which function is better written for reusability?</a:t>
            </a:r>
            <a:endParaRPr>
              <a:latin typeface="Varela Round"/>
              <a:ea typeface="Varela Round"/>
              <a:cs typeface="Varela Round"/>
              <a:sym typeface="Varela Round"/>
            </a:endParaRPr>
          </a:p>
          <a:p>
            <a:pPr indent="0" lvl="0" marL="0" rtl="0">
              <a:lnSpc>
                <a:spcPct val="150000"/>
              </a:lnSpc>
              <a:spcBef>
                <a:spcPts val="1600"/>
              </a:spcBef>
              <a:spcAft>
                <a:spcPts val="0"/>
              </a:spcAft>
              <a:buNone/>
            </a:pPr>
            <a:r>
              <a:t/>
            </a:r>
            <a:endParaRPr>
              <a:latin typeface="Varela Round"/>
              <a:ea typeface="Varela Round"/>
              <a:cs typeface="Varela Round"/>
              <a:sym typeface="Varela Round"/>
            </a:endParaRPr>
          </a:p>
          <a:p>
            <a:pPr indent="0" lvl="0" marL="0" rtl="0">
              <a:lnSpc>
                <a:spcPct val="150000"/>
              </a:lnSpc>
              <a:spcBef>
                <a:spcPts val="1600"/>
              </a:spcBef>
              <a:spcAft>
                <a:spcPts val="0"/>
              </a:spcAft>
              <a:buNone/>
            </a:pPr>
            <a:r>
              <a:t/>
            </a:r>
            <a:endParaRPr>
              <a:latin typeface="Varela Round"/>
              <a:ea typeface="Varela Round"/>
              <a:cs typeface="Varela Round"/>
              <a:sym typeface="Varela Round"/>
            </a:endParaRPr>
          </a:p>
          <a:p>
            <a:pPr indent="0" lvl="0" marL="0" rtl="0">
              <a:lnSpc>
                <a:spcPct val="150000"/>
              </a:lnSpc>
              <a:spcBef>
                <a:spcPts val="1600"/>
              </a:spcBef>
              <a:spcAft>
                <a:spcPts val="0"/>
              </a:spcAft>
              <a:buNone/>
            </a:pPr>
            <a:r>
              <a:t/>
            </a:r>
            <a:endParaRPr>
              <a:latin typeface="Varela Round"/>
              <a:ea typeface="Varela Round"/>
              <a:cs typeface="Varela Round"/>
              <a:sym typeface="Varela Round"/>
            </a:endParaRPr>
          </a:p>
          <a:p>
            <a:pPr indent="0" lvl="0" marL="0" rtl="0">
              <a:lnSpc>
                <a:spcPct val="150000"/>
              </a:lnSpc>
              <a:spcBef>
                <a:spcPts val="1600"/>
              </a:spcBef>
              <a:spcAft>
                <a:spcPts val="1600"/>
              </a:spcAft>
              <a:buNone/>
            </a:pPr>
            <a:r>
              <a:t/>
            </a:r>
            <a:endParaRPr>
              <a:latin typeface="Varela Round"/>
              <a:ea typeface="Varela Round"/>
              <a:cs typeface="Varela Round"/>
              <a:sym typeface="Varela Round"/>
            </a:endParaRPr>
          </a:p>
        </p:txBody>
      </p:sp>
      <p:sp>
        <p:nvSpPr>
          <p:cNvPr id="124" name="Shape 124"/>
          <p:cNvSpPr txBox="1"/>
          <p:nvPr/>
        </p:nvSpPr>
        <p:spPr>
          <a:xfrm>
            <a:off x="413300" y="1638950"/>
            <a:ext cx="7997100" cy="159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Varela Round"/>
                <a:ea typeface="Varela Round"/>
                <a:cs typeface="Varela Round"/>
                <a:sym typeface="Varela Round"/>
              </a:rPr>
              <a:t>stopchars = [a, b, c, d]</a:t>
            </a:r>
            <a:endParaRPr>
              <a:latin typeface="Varela Round"/>
              <a:ea typeface="Varela Round"/>
              <a:cs typeface="Varela Round"/>
              <a:sym typeface="Varela Round"/>
            </a:endParaRPr>
          </a:p>
          <a:p>
            <a:pPr indent="0" lvl="0" marL="0">
              <a:spcBef>
                <a:spcPts val="0"/>
              </a:spcBef>
              <a:spcAft>
                <a:spcPts val="0"/>
              </a:spcAft>
              <a:buNone/>
            </a:pPr>
            <a:r>
              <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def  normalize_word(word):</a:t>
            </a:r>
            <a:endParaRPr>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    	word =  word.strip().lower()</a:t>
            </a:r>
            <a:endParaRPr>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	</a:t>
            </a:r>
            <a:r>
              <a:rPr lang="en">
                <a:latin typeface="Varela Round"/>
                <a:ea typeface="Varela Round"/>
                <a:cs typeface="Varela Round"/>
                <a:sym typeface="Varela Round"/>
              </a:rPr>
              <a:t>w</a:t>
            </a:r>
            <a:r>
              <a:rPr lang="en">
                <a:latin typeface="Varela Round"/>
                <a:ea typeface="Varela Round"/>
                <a:cs typeface="Varela Round"/>
                <a:sym typeface="Varela Round"/>
              </a:rPr>
              <a:t>ord = “”.join([char for char in word if char not in stopchars])</a:t>
            </a:r>
            <a:endParaRPr>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	return word</a:t>
            </a:r>
            <a:endParaRPr>
              <a:latin typeface="Varela Round"/>
              <a:ea typeface="Varela Round"/>
              <a:cs typeface="Varela Round"/>
              <a:sym typeface="Varela Round"/>
            </a:endParaRPr>
          </a:p>
          <a:p>
            <a:pPr indent="0" lvl="0" marL="0">
              <a:spcBef>
                <a:spcPts val="0"/>
              </a:spcBef>
              <a:spcAft>
                <a:spcPts val="0"/>
              </a:spcAft>
              <a:buNone/>
            </a:pPr>
            <a:r>
              <a:t/>
            </a:r>
            <a:endParaRPr>
              <a:latin typeface="Varela Round"/>
              <a:ea typeface="Varela Round"/>
              <a:cs typeface="Varela Round"/>
              <a:sym typeface="Varela Round"/>
            </a:endParaRPr>
          </a:p>
          <a:p>
            <a:pPr indent="0" lvl="0" marL="0" rtl="0">
              <a:spcBef>
                <a:spcPts val="0"/>
              </a:spcBef>
              <a:spcAft>
                <a:spcPts val="0"/>
              </a:spcAft>
              <a:buNone/>
            </a:pPr>
            <a:r>
              <a:t/>
            </a:r>
            <a:endParaRPr>
              <a:latin typeface="Varela Round"/>
              <a:ea typeface="Varela Round"/>
              <a:cs typeface="Varela Round"/>
              <a:sym typeface="Varela Round"/>
            </a:endParaRPr>
          </a:p>
        </p:txBody>
      </p:sp>
      <p:sp>
        <p:nvSpPr>
          <p:cNvPr id="125" name="Shape 125"/>
          <p:cNvSpPr txBox="1"/>
          <p:nvPr/>
        </p:nvSpPr>
        <p:spPr>
          <a:xfrm>
            <a:off x="413300" y="3223650"/>
            <a:ext cx="7997100" cy="15912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latin typeface="Varela Round"/>
                <a:ea typeface="Varela Round"/>
                <a:cs typeface="Varela Round"/>
                <a:sym typeface="Varela Round"/>
              </a:rPr>
              <a:t>stopchars = [a, b, c, d]</a:t>
            </a:r>
            <a:endParaRPr>
              <a:latin typeface="Varela Round"/>
              <a:ea typeface="Varela Round"/>
              <a:cs typeface="Varela Round"/>
              <a:sym typeface="Varela Round"/>
            </a:endParaRPr>
          </a:p>
          <a:p>
            <a:pPr indent="0" lvl="0" marL="0" rtl="0">
              <a:spcBef>
                <a:spcPts val="0"/>
              </a:spcBef>
              <a:spcAft>
                <a:spcPts val="0"/>
              </a:spcAft>
              <a:buNone/>
            </a:pPr>
            <a:r>
              <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def  normalize_word(word, stops=stopchars):</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    	word =  word.strip().lower()</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	word = “”.join([char for char in word if char not in stops])</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	return word</a:t>
            </a:r>
            <a:endParaRPr>
              <a:latin typeface="Varela Round"/>
              <a:ea typeface="Varela Round"/>
              <a:cs typeface="Varela Round"/>
              <a:sym typeface="Varela Round"/>
            </a:endParaRPr>
          </a:p>
          <a:p>
            <a:pPr indent="0" lvl="0" marL="0" rtl="0">
              <a:spcBef>
                <a:spcPts val="0"/>
              </a:spcBef>
              <a:spcAft>
                <a:spcPts val="0"/>
              </a:spcAft>
              <a:buNone/>
            </a:pPr>
            <a:r>
              <a:t/>
            </a:r>
            <a:endParaRPr>
              <a:latin typeface="Varela Round"/>
              <a:ea typeface="Varela Round"/>
              <a:cs typeface="Varela Round"/>
              <a:sym typeface="Varela Round"/>
            </a:endParaRPr>
          </a:p>
          <a:p>
            <a:pPr indent="0" lvl="0" marL="0" rtl="0">
              <a:spcBef>
                <a:spcPts val="0"/>
              </a:spcBef>
              <a:spcAft>
                <a:spcPts val="0"/>
              </a:spcAft>
              <a:buNone/>
            </a:pPr>
            <a:r>
              <a:t/>
            </a:r>
            <a:endParaRPr>
              <a:latin typeface="Varela Round"/>
              <a:ea typeface="Varela Round"/>
              <a:cs typeface="Varela Round"/>
              <a:sym typeface="Varela Rou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Maintainability</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How many lines of code?</a:t>
            </a:r>
            <a:endParaRPr/>
          </a:p>
          <a:p>
            <a:pPr indent="-342900" lvl="0" marL="457200" rtl="0">
              <a:lnSpc>
                <a:spcPct val="150000"/>
              </a:lnSpc>
              <a:spcBef>
                <a:spcPts val="0"/>
              </a:spcBef>
              <a:spcAft>
                <a:spcPts val="0"/>
              </a:spcAft>
              <a:buSzPts val="1800"/>
              <a:buChar char="❏"/>
            </a:pPr>
            <a:r>
              <a:rPr lang="en"/>
              <a:t>Are their “duplications” in the codebase?</a:t>
            </a:r>
            <a:endParaRPr/>
          </a:p>
          <a:p>
            <a:pPr indent="-342900" lvl="0" marL="457200" rtl="0">
              <a:lnSpc>
                <a:spcPct val="150000"/>
              </a:lnSpc>
              <a:spcBef>
                <a:spcPts val="0"/>
              </a:spcBef>
              <a:spcAft>
                <a:spcPts val="0"/>
              </a:spcAft>
              <a:buSzPts val="1800"/>
              <a:buChar char="❏"/>
            </a:pPr>
            <a:r>
              <a:rPr lang="en"/>
              <a:t>Missing docstrings/code comments?</a:t>
            </a:r>
            <a:endParaRPr/>
          </a:p>
          <a:p>
            <a:pPr indent="-342900" lvl="0" marL="457200" rtl="0">
              <a:lnSpc>
                <a:spcPct val="150000"/>
              </a:lnSpc>
              <a:spcBef>
                <a:spcPts val="0"/>
              </a:spcBef>
              <a:spcAft>
                <a:spcPts val="0"/>
              </a:spcAft>
              <a:buSzPts val="1800"/>
              <a:buChar char="❏"/>
            </a:pPr>
            <a:r>
              <a:rPr lang="en"/>
              <a:t>PEP8/PEP257 compliant?</a:t>
            </a:r>
            <a:endParaRPr/>
          </a:p>
          <a:p>
            <a:pPr indent="-342900" lvl="0" marL="457200" rtl="0">
              <a:lnSpc>
                <a:spcPct val="150000"/>
              </a:lnSpc>
              <a:spcBef>
                <a:spcPts val="0"/>
              </a:spcBef>
              <a:spcAft>
                <a:spcPts val="0"/>
              </a:spcAft>
              <a:buSzPts val="1800"/>
              <a:buChar char="❏"/>
            </a:pPr>
            <a:r>
              <a:rPr lang="en"/>
              <a:t>Do my function names explain themselves?</a:t>
            </a:r>
            <a:endParaRPr/>
          </a:p>
          <a:p>
            <a:pPr indent="-342900" lvl="0" marL="457200" rtl="0">
              <a:lnSpc>
                <a:spcPct val="150000"/>
              </a:lnSpc>
              <a:spcBef>
                <a:spcPts val="0"/>
              </a:spcBef>
              <a:spcAft>
                <a:spcPts val="0"/>
              </a:spcAft>
              <a:buSzPts val="1800"/>
              <a:buChar char="❏"/>
            </a:pPr>
            <a:r>
              <a:rPr lang="en"/>
              <a:t>Are their redundant functions/variables ?</a:t>
            </a:r>
            <a:endParaRPr/>
          </a:p>
          <a:p>
            <a:pPr indent="0" lvl="0" marL="0" rtl="0">
              <a:lnSpc>
                <a:spcPct val="150000"/>
              </a:lnSpc>
              <a:spcBef>
                <a:spcPts val="1600"/>
              </a:spcBef>
              <a:spcAft>
                <a:spcPts val="0"/>
              </a:spcAft>
              <a:buNone/>
            </a:pPr>
            <a:r>
              <a:t/>
            </a:r>
            <a:endParaRPr/>
          </a:p>
          <a:p>
            <a:pPr indent="0" lvl="0" marL="0" rtl="0">
              <a:lnSpc>
                <a:spcPct val="150000"/>
              </a:lnSpc>
              <a:spcBef>
                <a:spcPts val="1600"/>
              </a:spcBef>
              <a:spcAft>
                <a:spcPts val="1600"/>
              </a:spcAft>
              <a:buNone/>
            </a:pPr>
            <a:r>
              <a:t/>
            </a:r>
            <a:endParaRPr/>
          </a:p>
        </p:txBody>
      </p:sp>
      <p:sp>
        <p:nvSpPr>
          <p:cNvPr id="132" name="Shape 132"/>
          <p:cNvSpPr txBox="1"/>
          <p:nvPr/>
        </p:nvSpPr>
        <p:spPr>
          <a:xfrm>
            <a:off x="6157975" y="1152475"/>
            <a:ext cx="2448900" cy="303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Varela Round"/>
                <a:ea typeface="Varela Round"/>
                <a:cs typeface="Varela Round"/>
                <a:sym typeface="Varela Round"/>
              </a:rPr>
              <a:t>Maintaining a codebase is part of the role for an ML Engineer. </a:t>
            </a:r>
            <a:endParaRPr>
              <a:latin typeface="Varela Round"/>
              <a:ea typeface="Varela Round"/>
              <a:cs typeface="Varela Round"/>
              <a:sym typeface="Varela Round"/>
            </a:endParaRPr>
          </a:p>
          <a:p>
            <a:pPr indent="0" lvl="0" marL="0" rtl="0">
              <a:spcBef>
                <a:spcPts val="0"/>
              </a:spcBef>
              <a:spcAft>
                <a:spcPts val="0"/>
              </a:spcAft>
              <a:buNone/>
            </a:pPr>
            <a:r>
              <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What very few understand is that the technical debt and pain associated with refactoring a code could have been avoided with very simple methods early on.</a:t>
            </a:r>
            <a:endParaRPr>
              <a:latin typeface="Varela Round"/>
              <a:ea typeface="Varela Round"/>
              <a:cs typeface="Varela Round"/>
              <a:sym typeface="Varela Round"/>
            </a:endParaRPr>
          </a:p>
          <a:p>
            <a:pPr indent="0" lvl="0" marL="0" rtl="0">
              <a:spcBef>
                <a:spcPts val="0"/>
              </a:spcBef>
              <a:spcAft>
                <a:spcPts val="0"/>
              </a:spcAft>
              <a:buNone/>
            </a:pPr>
            <a:r>
              <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Using tools like CodeClimate, PyCharm helps you avoid this trap.</a:t>
            </a:r>
            <a:endParaRPr>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