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3" r:id="rId6"/>
    <p:sldId id="265" r:id="rId7"/>
    <p:sldId id="260" r:id="rId8"/>
    <p:sldId id="266"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C621DF3-2111-194D-9015-5A2E1A0A7C81}"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9277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21DF3-2111-194D-9015-5A2E1A0A7C81}"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74823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21DF3-2111-194D-9015-5A2E1A0A7C81}"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294221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21DF3-2111-194D-9015-5A2E1A0A7C81}"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80647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C621DF3-2111-194D-9015-5A2E1A0A7C81}"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277381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C621DF3-2111-194D-9015-5A2E1A0A7C81}" type="datetimeFigureOut">
              <a:rPr lang="en-US" smtClean="0"/>
              <a:t>12/13/23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83797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CC621DF3-2111-194D-9015-5A2E1A0A7C81}" type="datetimeFigureOut">
              <a:rPr lang="en-US" smtClean="0"/>
              <a:t>12/13/23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49392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CC621DF3-2111-194D-9015-5A2E1A0A7C81}" type="datetimeFigureOut">
              <a:rPr lang="en-US" smtClean="0"/>
              <a:t>12/13/23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39489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621DF3-2111-194D-9015-5A2E1A0A7C81}"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186842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CC621DF3-2111-194D-9015-5A2E1A0A7C81}" type="datetimeFigureOut">
              <a:rPr lang="en-US" smtClean="0"/>
              <a:t>12/13/23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15720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CC621DF3-2111-194D-9015-5A2E1A0A7C81}" type="datetimeFigureOut">
              <a:rPr lang="en-US" smtClean="0"/>
              <a:t>12/13/23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164400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C621DF3-2111-194D-9015-5A2E1A0A7C81}" type="datetimeFigureOut">
              <a:rPr lang="en-US" smtClean="0"/>
              <a:t>12/13/23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CED9F69-C558-0C4E-9010-F8E6E4477E26}" type="slidenum">
              <a:rPr lang="en-US" smtClean="0"/>
              <a:t>‹#›</a:t>
            </a:fld>
            <a:endParaRPr lang="en-US"/>
          </a:p>
        </p:txBody>
      </p:sp>
    </p:spTree>
    <p:extLst>
      <p:ext uri="{BB962C8B-B14F-4D97-AF65-F5344CB8AC3E}">
        <p14:creationId xmlns:p14="http://schemas.microsoft.com/office/powerpoint/2010/main" val="121180081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D3AF-CABE-EC2D-7F4D-4A1FFE98E2B4}"/>
              </a:ext>
            </a:extLst>
          </p:cNvPr>
          <p:cNvSpPr>
            <a:spLocks noGrp="1"/>
          </p:cNvSpPr>
          <p:nvPr>
            <p:ph type="ctrTitle"/>
          </p:nvPr>
        </p:nvSpPr>
        <p:spPr/>
        <p:txBody>
          <a:bodyPr>
            <a:normAutofit/>
          </a:bodyPr>
          <a:lstStyle/>
          <a:p>
            <a:r>
              <a:rPr lang="en-US" dirty="0"/>
              <a:t>Nutritional </a:t>
            </a:r>
            <a:r>
              <a:rPr lang="en-US" dirty="0" err="1"/>
              <a:t>Analyser</a:t>
            </a:r>
            <a:r>
              <a:rPr lang="en-US" dirty="0"/>
              <a:t>  </a:t>
            </a:r>
            <a:r>
              <a:rPr lang="en-US" sz="4000" dirty="0"/>
              <a:t>Using</a:t>
            </a:r>
            <a:r>
              <a:rPr lang="en-US" dirty="0"/>
              <a:t> </a:t>
            </a:r>
            <a:r>
              <a:rPr lang="en-US" sz="4000" dirty="0"/>
              <a:t>Python and Flask Application</a:t>
            </a:r>
          </a:p>
        </p:txBody>
      </p:sp>
      <p:sp>
        <p:nvSpPr>
          <p:cNvPr id="3" name="Subtitle 2">
            <a:extLst>
              <a:ext uri="{FF2B5EF4-FFF2-40B4-BE49-F238E27FC236}">
                <a16:creationId xmlns:a16="http://schemas.microsoft.com/office/drawing/2014/main" id="{B50E720E-6ED3-1582-9DEF-4A014621D78D}"/>
              </a:ext>
            </a:extLst>
          </p:cNvPr>
          <p:cNvSpPr>
            <a:spLocks noGrp="1"/>
          </p:cNvSpPr>
          <p:nvPr>
            <p:ph type="subTitle" idx="1"/>
          </p:nvPr>
        </p:nvSpPr>
        <p:spPr/>
        <p:txBody>
          <a:bodyPr>
            <a:normAutofit fontScale="92500"/>
          </a:bodyPr>
          <a:lstStyle/>
          <a:p>
            <a:r>
              <a:rPr lang="en-US" dirty="0"/>
              <a:t>                                                              </a:t>
            </a:r>
            <a:r>
              <a:rPr lang="en-US" dirty="0">
                <a:solidFill>
                  <a:schemeClr val="bg1"/>
                </a:solidFill>
              </a:rPr>
              <a:t>SUBJECT: CLOUD COMPUTING</a:t>
            </a:r>
          </a:p>
          <a:p>
            <a:r>
              <a:rPr lang="en-US" dirty="0">
                <a:solidFill>
                  <a:schemeClr val="bg1"/>
                </a:solidFill>
              </a:rPr>
              <a:t>                                                              PROFESSOR:</a:t>
            </a:r>
            <a:r>
              <a:rPr lang="en-GB" b="0" i="0" u="none" strike="noStrike" dirty="0">
                <a:solidFill>
                  <a:schemeClr val="bg1"/>
                </a:solidFill>
                <a:effectLst/>
                <a:latin typeface="Source Sans Pro" panose="020B0503030403020204" pitchFamily="34" charset="0"/>
              </a:rPr>
              <a:t>Dr </a:t>
            </a:r>
            <a:r>
              <a:rPr lang="en-GB" b="0" i="0" u="none" strike="noStrike" dirty="0" err="1">
                <a:solidFill>
                  <a:schemeClr val="bg1"/>
                </a:solidFill>
                <a:effectLst/>
                <a:latin typeface="Source Sans Pro" panose="020B0503030403020204" pitchFamily="34" charset="0"/>
              </a:rPr>
              <a:t>Sukhpal</a:t>
            </a:r>
            <a:r>
              <a:rPr lang="en-GB" b="0" i="0" u="none" strike="noStrike" dirty="0">
                <a:solidFill>
                  <a:schemeClr val="bg1"/>
                </a:solidFill>
                <a:effectLst/>
                <a:latin typeface="Source Sans Pro" panose="020B0503030403020204" pitchFamily="34" charset="0"/>
              </a:rPr>
              <a:t> Singh Gill</a:t>
            </a:r>
            <a:endParaRPr lang="en-US" dirty="0">
              <a:solidFill>
                <a:schemeClr val="bg1"/>
              </a:solidFill>
            </a:endParaRPr>
          </a:p>
          <a:p>
            <a:endParaRPr lang="en-US" dirty="0"/>
          </a:p>
        </p:txBody>
      </p:sp>
    </p:spTree>
    <p:extLst>
      <p:ext uri="{BB962C8B-B14F-4D97-AF65-F5344CB8AC3E}">
        <p14:creationId xmlns:p14="http://schemas.microsoft.com/office/powerpoint/2010/main" val="247266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22EC-06AA-3269-9961-2350ECF42FC6}"/>
              </a:ext>
            </a:extLst>
          </p:cNvPr>
          <p:cNvSpPr>
            <a:spLocks noGrp="1"/>
          </p:cNvSpPr>
          <p:nvPr>
            <p:ph type="title"/>
          </p:nvPr>
        </p:nvSpPr>
        <p:spPr/>
        <p:txBody>
          <a:bodyPr/>
          <a:lstStyle/>
          <a:p>
            <a:r>
              <a:rPr lang="en-US" sz="2000" dirty="0"/>
              <a:t>SYSTEM ARCHITECTURE</a:t>
            </a:r>
            <a:br>
              <a:rPr lang="en-US" dirty="0"/>
            </a:br>
            <a:endParaRPr lang="en-US" dirty="0"/>
          </a:p>
        </p:txBody>
      </p:sp>
      <p:pic>
        <p:nvPicPr>
          <p:cNvPr id="9" name="Content Placeholder 8" descr="A diagram of a software development process&#10;&#10;Description automatically generated with medium confidence">
            <a:extLst>
              <a:ext uri="{FF2B5EF4-FFF2-40B4-BE49-F238E27FC236}">
                <a16:creationId xmlns:a16="http://schemas.microsoft.com/office/drawing/2014/main" id="{C81C66B9-8FC3-276D-7713-C3A99F46EAB6}"/>
              </a:ext>
            </a:extLst>
          </p:cNvPr>
          <p:cNvPicPr>
            <a:picLocks noGrp="1" noChangeAspect="1"/>
          </p:cNvPicPr>
          <p:nvPr>
            <p:ph idx="1"/>
          </p:nvPr>
        </p:nvPicPr>
        <p:blipFill>
          <a:blip r:embed="rId2"/>
          <a:stretch>
            <a:fillRect/>
          </a:stretch>
        </p:blipFill>
        <p:spPr>
          <a:xfrm>
            <a:off x="3868738" y="2053243"/>
            <a:ext cx="7315200" cy="2741988"/>
          </a:xfrm>
        </p:spPr>
      </p:pic>
    </p:spTree>
    <p:extLst>
      <p:ext uri="{BB962C8B-B14F-4D97-AF65-F5344CB8AC3E}">
        <p14:creationId xmlns:p14="http://schemas.microsoft.com/office/powerpoint/2010/main" val="342601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3C9C-8FA6-6B92-D21C-53B715E6D251}"/>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8C89B5F2-C807-CF53-3203-56A5F240B953}"/>
              </a:ext>
            </a:extLst>
          </p:cNvPr>
          <p:cNvSpPr>
            <a:spLocks noGrp="1"/>
          </p:cNvSpPr>
          <p:nvPr>
            <p:ph idx="1"/>
          </p:nvPr>
        </p:nvSpPr>
        <p:spPr/>
        <p:txBody>
          <a:bodyPr/>
          <a:lstStyle/>
          <a:p>
            <a:r>
              <a:rPr lang="en-US" dirty="0"/>
              <a:t>ADINI HEMANJALI – 220721646</a:t>
            </a:r>
          </a:p>
          <a:p>
            <a:r>
              <a:rPr lang="en-US" dirty="0"/>
              <a:t>BALAJI MP – 231041407</a:t>
            </a:r>
          </a:p>
          <a:p>
            <a:r>
              <a:rPr lang="en-US" dirty="0"/>
              <a:t>SUNANTHA KANNAN </a:t>
            </a:r>
          </a:p>
          <a:p>
            <a:r>
              <a:rPr lang="en-US" dirty="0"/>
              <a:t>AMAN NEREDI</a:t>
            </a:r>
          </a:p>
          <a:p>
            <a:r>
              <a:rPr lang="en-US" dirty="0"/>
              <a:t>DANIEL RAMOND </a:t>
            </a:r>
          </a:p>
        </p:txBody>
      </p:sp>
    </p:spTree>
    <p:extLst>
      <p:ext uri="{BB962C8B-B14F-4D97-AF65-F5344CB8AC3E}">
        <p14:creationId xmlns:p14="http://schemas.microsoft.com/office/powerpoint/2010/main" val="370490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88F2-6CC8-6C3A-47AC-BE06C1907D8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6BBCFE3-FEBB-3B72-2B27-3E59F0DBB50D}"/>
              </a:ext>
            </a:extLst>
          </p:cNvPr>
          <p:cNvSpPr>
            <a:spLocks noGrp="1"/>
          </p:cNvSpPr>
          <p:nvPr>
            <p:ph idx="1"/>
          </p:nvPr>
        </p:nvSpPr>
        <p:spPr/>
        <p:txBody>
          <a:bodyPr/>
          <a:lstStyle/>
          <a:p>
            <a:r>
              <a:rPr lang="en-US" dirty="0"/>
              <a:t>PYTHON AND FLASK APPLICATION</a:t>
            </a:r>
          </a:p>
          <a:p>
            <a:r>
              <a:rPr lang="en-US" dirty="0"/>
              <a:t>RESTFUL API</a:t>
            </a:r>
          </a:p>
          <a:p>
            <a:r>
              <a:rPr lang="en-US" dirty="0"/>
              <a:t>FLASK BLUEPRINT</a:t>
            </a:r>
          </a:p>
          <a:p>
            <a:r>
              <a:rPr lang="en-US" dirty="0"/>
              <a:t>DATABASE</a:t>
            </a:r>
          </a:p>
          <a:p>
            <a:r>
              <a:rPr lang="en-US" dirty="0"/>
              <a:t>KUBERENTES</a:t>
            </a:r>
          </a:p>
          <a:p>
            <a:r>
              <a:rPr lang="en-US" dirty="0"/>
              <a:t>EXTERNAL REST API</a:t>
            </a:r>
          </a:p>
          <a:p>
            <a:r>
              <a:rPr lang="en-US" dirty="0"/>
              <a:t>SYSTEM ARCHITECTURE</a:t>
            </a:r>
          </a:p>
          <a:p>
            <a:endParaRPr lang="en-US" dirty="0"/>
          </a:p>
        </p:txBody>
      </p:sp>
    </p:spTree>
    <p:extLst>
      <p:ext uri="{BB962C8B-B14F-4D97-AF65-F5344CB8AC3E}">
        <p14:creationId xmlns:p14="http://schemas.microsoft.com/office/powerpoint/2010/main" val="204920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4C9A-A396-0DA7-F755-BB98CF75AEF1}"/>
              </a:ext>
            </a:extLst>
          </p:cNvPr>
          <p:cNvSpPr>
            <a:spLocks noGrp="1"/>
          </p:cNvSpPr>
          <p:nvPr>
            <p:ph type="title"/>
          </p:nvPr>
        </p:nvSpPr>
        <p:spPr/>
        <p:txBody>
          <a:bodyPr/>
          <a:lstStyle/>
          <a:p>
            <a:r>
              <a:rPr lang="en-US" dirty="0"/>
              <a:t>PYTHON AND FLASK APPLICATION</a:t>
            </a:r>
          </a:p>
        </p:txBody>
      </p:sp>
      <p:sp>
        <p:nvSpPr>
          <p:cNvPr id="3" name="Content Placeholder 2">
            <a:extLst>
              <a:ext uri="{FF2B5EF4-FFF2-40B4-BE49-F238E27FC236}">
                <a16:creationId xmlns:a16="http://schemas.microsoft.com/office/drawing/2014/main" id="{EE5A8178-D6B4-2D3C-1D07-465BE6881054}"/>
              </a:ext>
            </a:extLst>
          </p:cNvPr>
          <p:cNvSpPr>
            <a:spLocks noGrp="1"/>
          </p:cNvSpPr>
          <p:nvPr>
            <p:ph idx="1"/>
          </p:nvPr>
        </p:nvSpPr>
        <p:spPr/>
        <p:txBody>
          <a:bodyPr/>
          <a:lstStyle/>
          <a:p>
            <a:r>
              <a:rPr lang="en-GB" b="0" i="0" u="none" strike="noStrike" dirty="0">
                <a:solidFill>
                  <a:schemeClr val="tx1"/>
                </a:solidFill>
                <a:effectLst/>
                <a:latin typeface="Söhne"/>
              </a:rPr>
              <a:t>Flask is a lightweight web framework for Python that simplifies web application development. It provides tools for defining routes (web pages), handling user requests, and generating responses.</a:t>
            </a:r>
          </a:p>
          <a:p>
            <a:r>
              <a:rPr lang="en-GB" b="0" i="0" u="none" strike="noStrike" dirty="0">
                <a:solidFill>
                  <a:schemeClr val="tx1"/>
                </a:solidFill>
                <a:effectLst/>
                <a:latin typeface="Söhne"/>
              </a:rPr>
              <a:t>Flask is known for its flexibility, allowing developers to choose their components and libraries. It's a minimalist framework, which means it provides the basics, and developers can add features as needed. Flask is often used for building small to medium-sized web applications due to its simplicity and ease of use.</a:t>
            </a:r>
            <a:br>
              <a:rPr lang="en-GB" b="0" i="0" u="none" strike="noStrike" dirty="0">
                <a:solidFill>
                  <a:srgbClr val="D1D5DB"/>
                </a:solidFill>
                <a:effectLst/>
                <a:latin typeface="Söhne"/>
              </a:rPr>
            </a:br>
            <a:endParaRPr lang="en-US" dirty="0"/>
          </a:p>
        </p:txBody>
      </p:sp>
    </p:spTree>
    <p:extLst>
      <p:ext uri="{BB962C8B-B14F-4D97-AF65-F5344CB8AC3E}">
        <p14:creationId xmlns:p14="http://schemas.microsoft.com/office/powerpoint/2010/main" val="181219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FC38-6594-4E03-A009-3E67D60078D9}"/>
              </a:ext>
            </a:extLst>
          </p:cNvPr>
          <p:cNvSpPr>
            <a:spLocks noGrp="1"/>
          </p:cNvSpPr>
          <p:nvPr>
            <p:ph type="title"/>
          </p:nvPr>
        </p:nvSpPr>
        <p:spPr/>
        <p:txBody>
          <a:bodyPr/>
          <a:lstStyle/>
          <a:p>
            <a:r>
              <a:rPr lang="en-US" dirty="0"/>
              <a:t>RESTFUL API</a:t>
            </a:r>
          </a:p>
        </p:txBody>
      </p:sp>
      <p:sp>
        <p:nvSpPr>
          <p:cNvPr id="3" name="Content Placeholder 2">
            <a:extLst>
              <a:ext uri="{FF2B5EF4-FFF2-40B4-BE49-F238E27FC236}">
                <a16:creationId xmlns:a16="http://schemas.microsoft.com/office/drawing/2014/main" id="{EE0DEACC-295E-D08B-5FD7-14DCB4650B16}"/>
              </a:ext>
            </a:extLst>
          </p:cNvPr>
          <p:cNvSpPr>
            <a:spLocks noGrp="1"/>
          </p:cNvSpPr>
          <p:nvPr>
            <p:ph idx="1"/>
          </p:nvPr>
        </p:nvSpPr>
        <p:spPr/>
        <p:txBody>
          <a:bodyPr/>
          <a:lstStyle/>
          <a:p>
            <a:r>
              <a:rPr lang="en-GB" b="0" i="0" u="none" strike="noStrike" dirty="0">
                <a:solidFill>
                  <a:schemeClr val="tx1"/>
                </a:solidFill>
                <a:effectLst/>
                <a:latin typeface="Söhne"/>
              </a:rPr>
              <a:t>A RESTful API (Representational State Transfer) is a set of rules and conventions for building web services that enable communication between different software applications over the internet. REST APIs are designed to be simple, scalable, and stateless, meaning each request from a client to the server must contain all the information needed to understand and </a:t>
            </a:r>
            <a:r>
              <a:rPr lang="en-GB" b="0" i="0" u="none" strike="noStrike" dirty="0" err="1">
                <a:solidFill>
                  <a:schemeClr val="tx1"/>
                </a:solidFill>
                <a:effectLst/>
                <a:latin typeface="Söhne"/>
              </a:rPr>
              <a:t>fulfill</a:t>
            </a:r>
            <a:r>
              <a:rPr lang="en-GB" b="0" i="0" u="none" strike="noStrike" dirty="0">
                <a:solidFill>
                  <a:schemeClr val="tx1"/>
                </a:solidFill>
                <a:effectLst/>
                <a:latin typeface="Söhne"/>
              </a:rPr>
              <a:t> the request. </a:t>
            </a:r>
          </a:p>
          <a:p>
            <a:r>
              <a:rPr lang="en-GB" b="0" i="0" u="none" strike="noStrike" dirty="0">
                <a:solidFill>
                  <a:schemeClr val="tx1"/>
                </a:solidFill>
                <a:effectLst/>
                <a:latin typeface="Söhne"/>
              </a:rPr>
              <a:t>Flask-RESTful is an extension for Flask, a Python web framework, that simplifies the creation of RESTful APIs. It provides tools to define API endpoints, handle HTTP requests (GET, POST, PUT, DELETE), and serialize/deserialize data to/from JSON. Flask-RESTful makes it easier to build scalable and well-structured APIs in Flask-based applications.</a:t>
            </a:r>
          </a:p>
        </p:txBody>
      </p:sp>
    </p:spTree>
    <p:extLst>
      <p:ext uri="{BB962C8B-B14F-4D97-AF65-F5344CB8AC3E}">
        <p14:creationId xmlns:p14="http://schemas.microsoft.com/office/powerpoint/2010/main" val="74125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7414-FA0D-9524-AA78-A6232E5F0553}"/>
              </a:ext>
            </a:extLst>
          </p:cNvPr>
          <p:cNvSpPr>
            <a:spLocks noGrp="1"/>
          </p:cNvSpPr>
          <p:nvPr>
            <p:ph type="title"/>
          </p:nvPr>
        </p:nvSpPr>
        <p:spPr/>
        <p:txBody>
          <a:bodyPr/>
          <a:lstStyle/>
          <a:p>
            <a:r>
              <a:rPr lang="en-US" dirty="0"/>
              <a:t>FLASK BLUEPRINT</a:t>
            </a:r>
          </a:p>
        </p:txBody>
      </p:sp>
      <p:sp>
        <p:nvSpPr>
          <p:cNvPr id="3" name="Content Placeholder 2">
            <a:extLst>
              <a:ext uri="{FF2B5EF4-FFF2-40B4-BE49-F238E27FC236}">
                <a16:creationId xmlns:a16="http://schemas.microsoft.com/office/drawing/2014/main" id="{1DD41E2E-CF15-283D-9BA8-1029F750DB46}"/>
              </a:ext>
            </a:extLst>
          </p:cNvPr>
          <p:cNvSpPr>
            <a:spLocks noGrp="1"/>
          </p:cNvSpPr>
          <p:nvPr>
            <p:ph idx="1"/>
          </p:nvPr>
        </p:nvSpPr>
        <p:spPr/>
        <p:txBody>
          <a:bodyPr/>
          <a:lstStyle/>
          <a:p>
            <a:pPr algn="l"/>
            <a:r>
              <a:rPr lang="en-GB" b="0" i="0" u="none" strike="noStrike" dirty="0">
                <a:solidFill>
                  <a:schemeClr val="tx1"/>
                </a:solidFill>
                <a:effectLst/>
                <a:latin typeface="Söhne"/>
              </a:rPr>
              <a:t>A Flask Blueprint is a way to organize a Flask application into smaller, reusable components or modules. It helps structure your application by grouping related routes, views, templates, and static files together. </a:t>
            </a:r>
          </a:p>
          <a:p>
            <a:pPr algn="l"/>
            <a:r>
              <a:rPr lang="en-GB" b="0" i="0" u="none" strike="noStrike" dirty="0">
                <a:solidFill>
                  <a:schemeClr val="tx1"/>
                </a:solidFill>
                <a:effectLst/>
                <a:latin typeface="Söhne"/>
              </a:rPr>
              <a:t>Blueprints allow you to create modular and maintainable Flask applications by breaking them into smaller pieces, making it easier to manage large codebases and collaborate with other developers.</a:t>
            </a:r>
          </a:p>
          <a:p>
            <a:pPr marL="0" indent="0">
              <a:buNone/>
            </a:pPr>
            <a:br>
              <a:rPr lang="en-GB" dirty="0"/>
            </a:br>
            <a:endParaRPr lang="en-US" dirty="0"/>
          </a:p>
        </p:txBody>
      </p:sp>
    </p:spTree>
    <p:extLst>
      <p:ext uri="{BB962C8B-B14F-4D97-AF65-F5344CB8AC3E}">
        <p14:creationId xmlns:p14="http://schemas.microsoft.com/office/powerpoint/2010/main" val="86954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24C0-AC7E-13D7-5D18-386D5B4B0169}"/>
              </a:ext>
            </a:extLst>
          </p:cNvPr>
          <p:cNvSpPr>
            <a:spLocks noGrp="1"/>
          </p:cNvSpPr>
          <p:nvPr>
            <p:ph type="title"/>
          </p:nvPr>
        </p:nvSpPr>
        <p:spPr/>
        <p:txBody>
          <a:bodyPr/>
          <a:lstStyle/>
          <a:p>
            <a:r>
              <a:rPr lang="en-US" dirty="0"/>
              <a:t>DATABASE</a:t>
            </a:r>
            <a:br>
              <a:rPr lang="en-US" dirty="0"/>
            </a:br>
            <a:endParaRPr lang="en-US" dirty="0"/>
          </a:p>
        </p:txBody>
      </p:sp>
      <p:sp>
        <p:nvSpPr>
          <p:cNvPr id="3" name="Content Placeholder 2">
            <a:extLst>
              <a:ext uri="{FF2B5EF4-FFF2-40B4-BE49-F238E27FC236}">
                <a16:creationId xmlns:a16="http://schemas.microsoft.com/office/drawing/2014/main" id="{EB867DBC-6D43-A632-12C1-4FA97956E9E6}"/>
              </a:ext>
            </a:extLst>
          </p:cNvPr>
          <p:cNvSpPr>
            <a:spLocks noGrp="1"/>
          </p:cNvSpPr>
          <p:nvPr>
            <p:ph idx="1"/>
          </p:nvPr>
        </p:nvSpPr>
        <p:spPr/>
        <p:txBody>
          <a:bodyPr/>
          <a:lstStyle/>
          <a:p>
            <a:r>
              <a:rPr lang="en-GB" b="0" i="0" u="none" strike="noStrike" dirty="0">
                <a:solidFill>
                  <a:schemeClr val="tx1"/>
                </a:solidFill>
                <a:effectLst/>
                <a:latin typeface="Söhne"/>
              </a:rPr>
              <a:t>Cloud SQL is a fully managed relational database service offered by Google Cloud Platform. It allows you to run and manage popular databases like MySQL, PostgreSQL, and SQL Server in the cloud without the overhead of database administration. </a:t>
            </a:r>
          </a:p>
          <a:p>
            <a:r>
              <a:rPr lang="en-GB" b="0" i="0" u="none" strike="noStrike" dirty="0">
                <a:solidFill>
                  <a:schemeClr val="tx1"/>
                </a:solidFill>
                <a:effectLst/>
                <a:latin typeface="Söhne"/>
              </a:rPr>
              <a:t>Cloud SQL provides features like automated backups, scaling, high availability, and security, making it easy to deploy, maintain, and scale databases for your applications in the cloud.</a:t>
            </a:r>
            <a:endParaRPr lang="en-US" dirty="0">
              <a:solidFill>
                <a:schemeClr val="tx1"/>
              </a:solidFill>
            </a:endParaRPr>
          </a:p>
        </p:txBody>
      </p:sp>
    </p:spTree>
    <p:extLst>
      <p:ext uri="{BB962C8B-B14F-4D97-AF65-F5344CB8AC3E}">
        <p14:creationId xmlns:p14="http://schemas.microsoft.com/office/powerpoint/2010/main" val="135312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CF7F-3803-9094-21A0-CDA4F7782B04}"/>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F2E55BED-9A0F-1717-40C7-97D8323799C4}"/>
              </a:ext>
            </a:extLst>
          </p:cNvPr>
          <p:cNvSpPr>
            <a:spLocks noGrp="1"/>
          </p:cNvSpPr>
          <p:nvPr>
            <p:ph idx="1"/>
          </p:nvPr>
        </p:nvSpPr>
        <p:spPr/>
        <p:txBody>
          <a:bodyPr/>
          <a:lstStyle/>
          <a:p>
            <a:r>
              <a:rPr lang="en-GB" b="0" i="0" u="none" strike="noStrike" dirty="0">
                <a:solidFill>
                  <a:schemeClr val="tx1"/>
                </a:solidFill>
                <a:effectLst/>
                <a:latin typeface="Söhne"/>
              </a:rPr>
              <a:t>Kubernetes is an open-source container orchestration platform that automates the deployment, scaling, and management of containerized applications. It provides tools for container scheduling, load balancing, and self-healing, making it easier to deploy and manage applications at scale. </a:t>
            </a:r>
          </a:p>
          <a:p>
            <a:r>
              <a:rPr lang="en-GB" b="0" i="0" u="none" strike="noStrike" dirty="0">
                <a:solidFill>
                  <a:schemeClr val="tx1"/>
                </a:solidFill>
                <a:effectLst/>
                <a:latin typeface="Söhne"/>
              </a:rPr>
              <a:t>Kubernetes abstracts underlying infrastructure, enabling consistent deployment across different environments and simplifying containerized application management. It has become a standard for container orchestration in cloud-native development.</a:t>
            </a:r>
            <a:endParaRPr lang="en-US" dirty="0">
              <a:solidFill>
                <a:schemeClr val="tx1"/>
              </a:solidFill>
            </a:endParaRPr>
          </a:p>
        </p:txBody>
      </p:sp>
    </p:spTree>
    <p:extLst>
      <p:ext uri="{BB962C8B-B14F-4D97-AF65-F5344CB8AC3E}">
        <p14:creationId xmlns:p14="http://schemas.microsoft.com/office/powerpoint/2010/main" val="75824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FCE9-5FAC-AF66-E2E6-5AE59CBA6F76}"/>
              </a:ext>
            </a:extLst>
          </p:cNvPr>
          <p:cNvSpPr>
            <a:spLocks noGrp="1"/>
          </p:cNvSpPr>
          <p:nvPr>
            <p:ph type="title"/>
          </p:nvPr>
        </p:nvSpPr>
        <p:spPr/>
        <p:txBody>
          <a:bodyPr/>
          <a:lstStyle/>
          <a:p>
            <a:r>
              <a:rPr lang="en-US" dirty="0"/>
              <a:t>EXTERNAL REST API</a:t>
            </a:r>
            <a:br>
              <a:rPr lang="en-US" dirty="0"/>
            </a:br>
            <a:endParaRPr lang="en-US" dirty="0"/>
          </a:p>
        </p:txBody>
      </p:sp>
      <p:sp>
        <p:nvSpPr>
          <p:cNvPr id="3" name="Content Placeholder 2">
            <a:extLst>
              <a:ext uri="{FF2B5EF4-FFF2-40B4-BE49-F238E27FC236}">
                <a16:creationId xmlns:a16="http://schemas.microsoft.com/office/drawing/2014/main" id="{F7604C5B-4482-33C5-3D4E-89DCDFBEDCA2}"/>
              </a:ext>
            </a:extLst>
          </p:cNvPr>
          <p:cNvSpPr>
            <a:spLocks noGrp="1"/>
          </p:cNvSpPr>
          <p:nvPr>
            <p:ph idx="1"/>
          </p:nvPr>
        </p:nvSpPr>
        <p:spPr/>
        <p:txBody>
          <a:bodyPr>
            <a:normAutofit/>
          </a:bodyPr>
          <a:lstStyle/>
          <a:p>
            <a:pPr marL="0" indent="0">
              <a:buNone/>
            </a:pPr>
            <a:r>
              <a:rPr lang="en-GB" b="1" i="0" u="none" strike="noStrike" dirty="0">
                <a:solidFill>
                  <a:schemeClr val="tx1"/>
                </a:solidFill>
                <a:effectLst/>
                <a:latin typeface="Poppins" pitchFamily="2" charset="77"/>
              </a:rPr>
              <a:t>Nutrition Analysis API </a:t>
            </a:r>
          </a:p>
          <a:p>
            <a:pPr algn="l"/>
            <a:r>
              <a:rPr lang="en-GB" b="0" i="0" u="none" strike="noStrike" dirty="0" err="1">
                <a:solidFill>
                  <a:schemeClr val="tx1"/>
                </a:solidFill>
                <a:effectLst/>
                <a:latin typeface="Söhne"/>
              </a:rPr>
              <a:t>Edamam's</a:t>
            </a:r>
            <a:r>
              <a:rPr lang="en-GB" b="0" i="0" u="none" strike="noStrike" dirty="0">
                <a:solidFill>
                  <a:schemeClr val="tx1"/>
                </a:solidFill>
                <a:effectLst/>
                <a:latin typeface="Söhne"/>
              </a:rPr>
              <a:t> Nutrition Analysis API extracts nutrition and ingredient data from recipes or ingredient lists quickly. It uses Natural Language Processing to identify food items. </a:t>
            </a:r>
          </a:p>
          <a:p>
            <a:pPr algn="l"/>
            <a:r>
              <a:rPr lang="en-GB" b="0" i="0" u="none" strike="noStrike" dirty="0">
                <a:solidFill>
                  <a:schemeClr val="tx1"/>
                </a:solidFill>
                <a:effectLst/>
                <a:latin typeface="Söhne"/>
              </a:rPr>
              <a:t>You get detailed nutrition information, including calories, fats, carbs, and more, for each ingredient. It also provides dietary labels like Vegan, Paleo, and Gluten-Free, making it easy to </a:t>
            </a:r>
            <a:r>
              <a:rPr lang="en-GB" b="0" i="0" u="none" strike="noStrike" dirty="0" err="1">
                <a:solidFill>
                  <a:schemeClr val="tx1"/>
                </a:solidFill>
                <a:effectLst/>
                <a:latin typeface="Söhne"/>
              </a:rPr>
              <a:t>analyze</a:t>
            </a:r>
            <a:r>
              <a:rPr lang="en-GB" b="0" i="0" u="none" strike="noStrike" dirty="0">
                <a:solidFill>
                  <a:schemeClr val="tx1"/>
                </a:solidFill>
                <a:effectLst/>
                <a:latin typeface="Söhne"/>
              </a:rPr>
              <a:t> and label your recipes.</a:t>
            </a:r>
            <a:endParaRPr lang="en-US" dirty="0">
              <a:solidFill>
                <a:schemeClr val="tx1"/>
              </a:solidFill>
            </a:endParaRPr>
          </a:p>
        </p:txBody>
      </p:sp>
    </p:spTree>
    <p:extLst>
      <p:ext uri="{BB962C8B-B14F-4D97-AF65-F5344CB8AC3E}">
        <p14:creationId xmlns:p14="http://schemas.microsoft.com/office/powerpoint/2010/main" val="131844965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{79BAF609-5ADB-BB44-AD15-0AB2315011D2}tf10001124_mac</Template>
  <TotalTime>430</TotalTime>
  <Words>577</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Corbel</vt:lpstr>
      <vt:lpstr>Poppins</vt:lpstr>
      <vt:lpstr>Söhne</vt:lpstr>
      <vt:lpstr>Source Sans Pro</vt:lpstr>
      <vt:lpstr>Wingdings 2</vt:lpstr>
      <vt:lpstr>Frame</vt:lpstr>
      <vt:lpstr>Nutritional Analyser  Using Python and Flask Application</vt:lpstr>
      <vt:lpstr>TEAM MEMBERS</vt:lpstr>
      <vt:lpstr>OVERVIEW</vt:lpstr>
      <vt:lpstr>PYTHON AND FLASK APPLICATION</vt:lpstr>
      <vt:lpstr>RESTFUL API</vt:lpstr>
      <vt:lpstr>FLASK BLUEPRINT</vt:lpstr>
      <vt:lpstr>DATABASE </vt:lpstr>
      <vt:lpstr>KUBERNETES</vt:lpstr>
      <vt:lpstr>EXTERNAL REST API </vt:lpstr>
      <vt:lpstr>SYSTEM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Nutritional Analyser  Using Python and Flask Application</dc:title>
  <dc:creator>Hemanjali Adini</dc:creator>
  <cp:lastModifiedBy>Hemanjali Adini</cp:lastModifiedBy>
  <cp:revision>1</cp:revision>
  <dcterms:created xsi:type="dcterms:W3CDTF">2023-12-13T17:45:52Z</dcterms:created>
  <dcterms:modified xsi:type="dcterms:W3CDTF">2023-12-14T00:56:28Z</dcterms:modified>
</cp:coreProperties>
</file>