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0" y="8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7406" y="399715"/>
            <a:ext cx="6172200" cy="411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" y="9"/>
            <a:ext cx="12191979" cy="68579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" y="2265729"/>
            <a:ext cx="12192000" cy="45922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3170" y="406399"/>
            <a:ext cx="126364" cy="549910"/>
          </a:xfrm>
          <a:custGeom>
            <a:avLst/>
            <a:gdLst/>
            <a:ahLst/>
            <a:cxnLst/>
            <a:rect l="l" t="t" r="r" b="b"/>
            <a:pathLst>
              <a:path w="126364" h="549910">
                <a:moveTo>
                  <a:pt x="125999" y="549299"/>
                </a:moveTo>
                <a:lnTo>
                  <a:pt x="0" y="549299"/>
                </a:lnTo>
                <a:lnTo>
                  <a:pt x="0" y="0"/>
                </a:lnTo>
                <a:lnTo>
                  <a:pt x="125999" y="0"/>
                </a:lnTo>
                <a:lnTo>
                  <a:pt x="125999" y="549299"/>
                </a:lnTo>
                <a:close/>
              </a:path>
            </a:pathLst>
          </a:custGeom>
          <a:solidFill>
            <a:srgbClr val="FC5B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614" y="382449"/>
            <a:ext cx="3527425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624" y="1532202"/>
            <a:ext cx="11314750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14915" y="6413360"/>
            <a:ext cx="259079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577" y="228600"/>
            <a:ext cx="10605770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b="1" spc="42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80" dirty="0">
                <a:solidFill>
                  <a:srgbClr val="FFFFFF"/>
                </a:solidFill>
                <a:latin typeface="Trebuchet MS"/>
                <a:cs typeface="Trebuchet MS"/>
              </a:rPr>
              <a:t>Education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5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54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75" dirty="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135" dirty="0">
                <a:solidFill>
                  <a:srgbClr val="FFFFFF"/>
                </a:solidFill>
                <a:latin typeface="Trebuchet MS"/>
                <a:cs typeface="Trebuchet MS"/>
              </a:rPr>
              <a:t>Scoring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125" dirty="0">
                <a:solidFill>
                  <a:srgbClr val="FFFFFF"/>
                </a:solidFill>
                <a:latin typeface="Trebuchet MS"/>
                <a:cs typeface="Trebuchet MS"/>
              </a:rPr>
              <a:t>Case </a:t>
            </a:r>
            <a:r>
              <a:rPr sz="5400" b="1" spc="-16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190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82" y="2633209"/>
            <a:ext cx="9786620" cy="686435"/>
          </a:xfrm>
          <a:custGeom>
            <a:avLst/>
            <a:gdLst/>
            <a:ahLst/>
            <a:cxnLst/>
            <a:rect l="l" t="t" r="r" b="b"/>
            <a:pathLst>
              <a:path w="9786620" h="686435">
                <a:moveTo>
                  <a:pt x="81" y="81"/>
                </a:moveTo>
                <a:lnTo>
                  <a:pt x="9785978" y="81"/>
                </a:lnTo>
                <a:lnTo>
                  <a:pt x="9785978" y="685881"/>
                </a:lnTo>
                <a:lnTo>
                  <a:pt x="81" y="685881"/>
                </a:lnTo>
                <a:lnTo>
                  <a:pt x="81" y="81"/>
                </a:lnTo>
                <a:close/>
              </a:path>
            </a:pathLst>
          </a:custGeom>
          <a:solidFill>
            <a:srgbClr val="FC5B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577" y="2667000"/>
            <a:ext cx="8118475" cy="5880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360"/>
              </a:spcBef>
            </a:pPr>
            <a:r>
              <a:rPr sz="19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Detection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Hot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Leads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concentrate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marketing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efforts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them, </a:t>
            </a:r>
            <a:r>
              <a:rPr sz="1950" spc="-5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improving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conversion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rates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Education</a:t>
            </a:r>
            <a:endParaRPr sz="195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96" y="5715000"/>
            <a:ext cx="2037023" cy="50526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Calibri"/>
                <a:cs typeface="Calibri"/>
              </a:rPr>
              <a:t> Vikas Ware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9896" y="6468082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020319"/>
            <a:ext cx="426656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80645"/>
              <a:buChar char="●"/>
              <a:tabLst>
                <a:tab pos="278765" algn="l"/>
              </a:tabLst>
            </a:pPr>
            <a:r>
              <a:rPr sz="1550" b="1" spc="-5" dirty="0">
                <a:solidFill>
                  <a:srgbClr val="424242"/>
                </a:solidFill>
                <a:latin typeface="Arial"/>
                <a:cs typeface="Arial"/>
              </a:rPr>
              <a:t>Univariate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80" dirty="0">
                <a:solidFill>
                  <a:srgbClr val="424242"/>
                </a:solidFill>
                <a:latin typeface="Arial"/>
                <a:cs typeface="Arial"/>
              </a:rPr>
              <a:t>–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424242"/>
                </a:solidFill>
                <a:latin typeface="Arial"/>
                <a:cs typeface="Arial"/>
              </a:rPr>
              <a:t>Variables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268" y="5638800"/>
            <a:ext cx="4445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8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Origin:</a:t>
            </a:r>
            <a:r>
              <a:rPr sz="1800" b="1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"Landing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Submission"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identiﬁed </a:t>
            </a:r>
            <a:r>
              <a:rPr lang="en-US"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highest no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lang="en-US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8431" y="5638804"/>
            <a:ext cx="563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50" dirty="0">
                <a:solidFill>
                  <a:srgbClr val="008000"/>
                </a:solidFill>
                <a:latin typeface="Arial"/>
                <a:cs typeface="Arial"/>
              </a:rPr>
              <a:t>Current_occupation:</a:t>
            </a:r>
            <a:r>
              <a:rPr sz="1800" b="1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has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Maximum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%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Unemployed.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10</a:t>
            </a:fld>
            <a:endParaRPr spc="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02E72-37A4-62BA-AFEC-E32532A0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60064"/>
            <a:ext cx="6147835" cy="361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4AFBB6-085A-A6AA-114F-F17E0126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15" y="1360064"/>
            <a:ext cx="563308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987171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80" dirty="0"/>
              <a:t> </a:t>
            </a:r>
            <a:r>
              <a:rPr spc="90" dirty="0"/>
              <a:t>Bivariate</a:t>
            </a:r>
            <a:r>
              <a:rPr spc="-80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55" dirty="0"/>
              <a:t>Numerical</a:t>
            </a:r>
            <a:r>
              <a:rPr spc="-80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614" y="4893632"/>
            <a:ext cx="108125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730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Past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who </a:t>
            </a:r>
            <a:r>
              <a:rPr sz="1800" b="1" spc="-60" dirty="0">
                <a:solidFill>
                  <a:srgbClr val="424242"/>
                </a:solidFill>
                <a:latin typeface="Arial"/>
                <a:cs typeface="Arial"/>
              </a:rPr>
              <a:t>spends </a:t>
            </a:r>
            <a:r>
              <a:rPr sz="1800" b="1" spc="-30" dirty="0">
                <a:solidFill>
                  <a:srgbClr val="424242"/>
                </a:solidFill>
                <a:latin typeface="Arial"/>
                <a:cs typeface="Arial"/>
              </a:rPr>
              <a:t>more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time </a:t>
            </a:r>
            <a:r>
              <a:rPr sz="1800" b="1" spc="-55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1800" b="1" spc="1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Website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getting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successfully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those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spends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less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time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seen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box-plot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11</a:t>
            </a:fld>
            <a:endParaRPr spc="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F66C5-A05C-4231-71A8-9686BFEF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05005"/>
            <a:ext cx="3638550" cy="254001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EE59368-B4AC-37A0-FCEC-241EED1CE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1305005"/>
            <a:ext cx="3762375" cy="254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451EEB-683E-B178-035F-925AC10A6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7204"/>
            <a:ext cx="3581400" cy="254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033384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85" dirty="0"/>
              <a:t> </a:t>
            </a:r>
            <a:r>
              <a:rPr spc="70" dirty="0"/>
              <a:t>Preparation</a:t>
            </a:r>
            <a:r>
              <a:rPr spc="-85" dirty="0"/>
              <a:t> </a:t>
            </a:r>
            <a:r>
              <a:rPr spc="15" dirty="0"/>
              <a:t>before</a:t>
            </a:r>
            <a:r>
              <a:rPr spc="-80" dirty="0"/>
              <a:t> </a:t>
            </a:r>
            <a:r>
              <a:rPr spc="100" dirty="0"/>
              <a:t>Model</a:t>
            </a:r>
            <a:r>
              <a:rPr spc="-85" dirty="0"/>
              <a:t> </a:t>
            </a:r>
            <a:r>
              <a:rPr spc="65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12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52938" y="1269587"/>
            <a:ext cx="10060940" cy="4136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indent="-214629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Binary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level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already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mapped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/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0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previous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steps</a:t>
            </a:r>
            <a:endParaRPr sz="1800" dirty="0">
              <a:latin typeface="Microsoft Sans Serif"/>
              <a:cs typeface="Microsoft Sans Serif"/>
            </a:endParaRPr>
          </a:p>
          <a:p>
            <a:pPr marL="226695" marR="5080" indent="-214629">
              <a:lnSpc>
                <a:spcPct val="114999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Created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dummy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(one-hot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encoded)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Source,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 err="1">
                <a:solidFill>
                  <a:srgbClr val="424242"/>
                </a:solidFill>
                <a:latin typeface="Microsoft Sans Serif"/>
                <a:cs typeface="Microsoft Sans Serif"/>
              </a:rPr>
              <a:t>Current_occupation</a:t>
            </a:r>
            <a:r>
              <a:rPr lang="en-US"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, A free copy of Mastering The Interview', 'Last Notable Activity, Do Not Email.</a:t>
            </a:r>
            <a:endParaRPr sz="1800" dirty="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Splitting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Train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Test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Sets</a:t>
            </a:r>
            <a:endParaRPr sz="1800" dirty="0">
              <a:latin typeface="Microsoft Sans Serif"/>
              <a:cs typeface="Microsoft Sans Serif"/>
            </a:endParaRPr>
          </a:p>
          <a:p>
            <a:pPr marL="683895" lvl="1" indent="-240665">
              <a:lnSpc>
                <a:spcPct val="100000"/>
              </a:lnSpc>
              <a:spcBef>
                <a:spcPts val="825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70:30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ratio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chosen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split</a:t>
            </a:r>
            <a:endParaRPr sz="1800" dirty="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scaling</a:t>
            </a:r>
            <a:endParaRPr sz="1800" dirty="0">
              <a:latin typeface="Microsoft Sans Serif"/>
              <a:cs typeface="Microsoft Sans Serif"/>
            </a:endParaRPr>
          </a:p>
          <a:p>
            <a:pPr marL="683895" lvl="1" indent="-240665">
              <a:lnSpc>
                <a:spcPct val="100000"/>
              </a:lnSpc>
              <a:spcBef>
                <a:spcPts val="825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Standardization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method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used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scale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lang="en-US"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(</a:t>
            </a:r>
            <a:r>
              <a:rPr lang="en-US" sz="1800" spc="10" dirty="0" err="1">
                <a:solidFill>
                  <a:srgbClr val="424242"/>
                </a:solidFill>
                <a:latin typeface="Microsoft Sans Serif"/>
                <a:cs typeface="Microsoft Sans Serif"/>
              </a:rPr>
              <a:t>StandardScaler</a:t>
            </a:r>
            <a:r>
              <a:rPr lang="en-US"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endParaRPr sz="1800" dirty="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Checking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correlations</a:t>
            </a:r>
            <a:endParaRPr sz="1800" dirty="0">
              <a:latin typeface="Microsoft Sans Serif"/>
              <a:cs typeface="Microsoft Sans Serif"/>
            </a:endParaRPr>
          </a:p>
          <a:p>
            <a:pPr marL="683895" marR="654050" lvl="1" indent="-252729">
              <a:lnSpc>
                <a:spcPct val="114999"/>
              </a:lnSpc>
              <a:spcBef>
                <a:spcPts val="500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Predictor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highly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correlated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each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(Lead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Origin_Lead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Origin_Lead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Add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Form).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02768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65" dirty="0"/>
              <a:t> </a:t>
            </a:r>
            <a:r>
              <a:rPr spc="90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13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24" y="1091216"/>
            <a:ext cx="9615170" cy="343471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200" b="1" spc="-30" dirty="0">
                <a:solidFill>
                  <a:srgbClr val="008000"/>
                </a:solidFill>
                <a:latin typeface="Arial"/>
                <a:cs typeface="Arial"/>
              </a:rPr>
              <a:t>Feature</a:t>
            </a:r>
            <a:r>
              <a:rPr sz="2200" b="1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008000"/>
                </a:solidFill>
                <a:latin typeface="Arial"/>
                <a:cs typeface="Arial"/>
              </a:rPr>
              <a:t>Selection</a:t>
            </a:r>
            <a:endParaRPr sz="2200" dirty="0">
              <a:latin typeface="Arial"/>
              <a:cs typeface="Arial"/>
            </a:endParaRPr>
          </a:p>
          <a:p>
            <a:pPr marL="241300" indent="-214629">
              <a:lnSpc>
                <a:spcPct val="100000"/>
              </a:lnSpc>
              <a:spcBef>
                <a:spcPts val="96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lots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dimension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large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features.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reduce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performance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might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take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computation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time.</a:t>
            </a:r>
            <a:endParaRPr sz="1800" dirty="0">
              <a:latin typeface="Microsoft Sans Serif"/>
              <a:cs typeface="Microsoft Sans Serif"/>
            </a:endParaRPr>
          </a:p>
          <a:p>
            <a:pPr marL="241300" marR="5080" indent="-214629">
              <a:lnSpc>
                <a:spcPct val="114999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Hence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70" dirty="0">
                <a:latin typeface="Arial"/>
                <a:cs typeface="Arial"/>
              </a:rPr>
              <a:t>Recursive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Feature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Elimination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(RFE)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select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columns.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can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manually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tune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model.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ou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ome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400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○"/>
              <a:tabLst>
                <a:tab pos="698500" algn="l"/>
              </a:tabLst>
            </a:pPr>
            <a:r>
              <a:rPr sz="18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53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olumns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15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olumns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02768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65" dirty="0"/>
              <a:t> </a:t>
            </a:r>
            <a:r>
              <a:rPr spc="90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14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78349" y="1132421"/>
            <a:ext cx="10200005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5080" indent="-189230">
              <a:lnSpc>
                <a:spcPct val="150000"/>
              </a:lnSpc>
              <a:spcBef>
                <a:spcPts val="10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Reduction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used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build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greater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0.05.</a:t>
            </a:r>
            <a:endParaRPr sz="1800">
              <a:latin typeface="Microsoft Sans Serif"/>
              <a:cs typeface="Microsoft Sans Serif"/>
            </a:endParaRPr>
          </a:p>
          <a:p>
            <a:pPr marL="201295" indent="-189230">
              <a:lnSpc>
                <a:spcPct val="100000"/>
              </a:lnSpc>
              <a:spcBef>
                <a:spcPts val="208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looks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stable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after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four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iteration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with:</a:t>
            </a:r>
            <a:endParaRPr sz="1800">
              <a:latin typeface="Microsoft Sans Serif"/>
              <a:cs typeface="Microsoft Sans Serif"/>
            </a:endParaRPr>
          </a:p>
          <a:p>
            <a:pPr marL="658495" lvl="1" indent="-214629">
              <a:lnSpc>
                <a:spcPct val="100000"/>
              </a:lnSpc>
              <a:spcBef>
                <a:spcPts val="1580"/>
              </a:spcBef>
              <a:buClr>
                <a:srgbClr val="C0781B"/>
              </a:buClr>
              <a:buFont typeface="Arial MT"/>
              <a:buChar char="○"/>
              <a:tabLst>
                <a:tab pos="6591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signiﬁcant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p-values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threshold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(p-values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&lt;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0.05)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  <a:p>
            <a:pPr marL="658495" lvl="1" indent="-214629">
              <a:lnSpc>
                <a:spcPct val="100000"/>
              </a:lnSpc>
              <a:spcBef>
                <a:spcPts val="1580"/>
              </a:spcBef>
              <a:buClr>
                <a:srgbClr val="C0781B"/>
              </a:buClr>
              <a:buFont typeface="Arial MT"/>
              <a:buChar char="○"/>
              <a:tabLst>
                <a:tab pos="6591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No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sign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multicollinearity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VIFs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less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  <a:p>
            <a:pPr marL="201295" marR="156845" indent="-189230">
              <a:lnSpc>
                <a:spcPct val="150000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Hence,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logm4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our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ﬁnal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use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Evaluation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further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used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make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predictions.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5593" y="988837"/>
            <a:ext cx="3387725" cy="5668645"/>
            <a:chOff x="3945593" y="988837"/>
            <a:chExt cx="3387725" cy="566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593" y="4028428"/>
              <a:ext cx="3387203" cy="26288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100" y="988837"/>
              <a:ext cx="3108599" cy="30541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614" y="290981"/>
            <a:ext cx="3527425" cy="11283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b="0" spc="-25" dirty="0">
                <a:solidFill>
                  <a:srgbClr val="C0781B"/>
                </a:solidFill>
                <a:latin typeface="Arial MT"/>
                <a:cs typeface="Arial MT"/>
              </a:rPr>
              <a:t>Train</a:t>
            </a:r>
            <a:r>
              <a:rPr sz="2800" b="0" spc="-3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2800" b="0" spc="-3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69275" y="988850"/>
            <a:ext cx="3488690" cy="5668645"/>
            <a:chOff x="8069275" y="988850"/>
            <a:chExt cx="3488690" cy="56686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9275" y="4028431"/>
              <a:ext cx="3488314" cy="2628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2375" y="988850"/>
              <a:ext cx="3015806" cy="30540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42112" y="405975"/>
            <a:ext cx="3056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Confusion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Matrix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&amp;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Evaluation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0.3</a:t>
            </a:r>
            <a:r>
              <a:rPr lang="en-US" sz="1400" spc="35" dirty="0">
                <a:latin typeface="Microsoft Sans Serif"/>
                <a:cs typeface="Microsoft Sans Serif"/>
              </a:rPr>
              <a:t>0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cutoff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15</a:t>
            </a:fld>
            <a:endParaRPr spc="50" dirty="0"/>
          </a:p>
        </p:txBody>
      </p:sp>
      <p:sp>
        <p:nvSpPr>
          <p:cNvPr id="10" name="object 10"/>
          <p:cNvSpPr txBox="1"/>
          <p:nvPr/>
        </p:nvSpPr>
        <p:spPr>
          <a:xfrm>
            <a:off x="8349187" y="439150"/>
            <a:ext cx="3056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Confusion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Matrix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&amp;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Evaluation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0.41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cutoff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000" y="1843813"/>
            <a:ext cx="3079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Microsoft Sans Serif"/>
                <a:cs typeface="Microsoft Sans Serif"/>
              </a:rPr>
              <a:t>It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was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decided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to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go</a:t>
            </a:r>
            <a:r>
              <a:rPr sz="1400" spc="-15" dirty="0">
                <a:latin typeface="Microsoft Sans Serif"/>
                <a:cs typeface="Microsoft Sans Serif"/>
              </a:rPr>
              <a:t> ahead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0.345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 </a:t>
            </a:r>
            <a:r>
              <a:rPr sz="1400" spc="25" dirty="0">
                <a:latin typeface="Microsoft Sans Serif"/>
                <a:cs typeface="Microsoft Sans Serif"/>
              </a:rPr>
              <a:t>cutoff </a:t>
            </a:r>
            <a:r>
              <a:rPr sz="1400" spc="15" dirty="0">
                <a:latin typeface="Microsoft Sans Serif"/>
                <a:cs typeface="Microsoft Sans Serif"/>
              </a:rPr>
              <a:t>after </a:t>
            </a:r>
            <a:r>
              <a:rPr sz="1400" spc="-10" dirty="0">
                <a:latin typeface="Microsoft Sans Serif"/>
                <a:cs typeface="Microsoft Sans Serif"/>
              </a:rPr>
              <a:t>checking </a:t>
            </a:r>
            <a:r>
              <a:rPr sz="1400" spc="10" dirty="0">
                <a:latin typeface="Microsoft Sans Serif"/>
                <a:cs typeface="Microsoft Sans Serif"/>
              </a:rPr>
              <a:t>evaluation 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from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both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plots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0" y="1220441"/>
            <a:ext cx="4414520" cy="202438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100" dirty="0">
                <a:solidFill>
                  <a:srgbClr val="C0781B"/>
                </a:solidFill>
                <a:latin typeface="Microsoft Sans Serif"/>
                <a:cs typeface="Microsoft Sans Serif"/>
              </a:rPr>
              <a:t>ROC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Microsoft Sans Serif"/>
                <a:cs typeface="Microsoft Sans Serif"/>
              </a:rPr>
              <a:t>Curve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C0781B"/>
                </a:solidFill>
                <a:latin typeface="Microsoft Sans Serif"/>
                <a:cs typeface="Microsoft Sans Serif"/>
              </a:rPr>
              <a:t>–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C0781B"/>
                </a:solidFill>
                <a:latin typeface="Microsoft Sans Serif"/>
                <a:cs typeface="Microsoft Sans Serif"/>
              </a:rPr>
              <a:t>Train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C0781B"/>
                </a:solidFill>
                <a:latin typeface="Microsoft Sans Serif"/>
                <a:cs typeface="Microsoft Sans Serif"/>
              </a:rPr>
              <a:t>Data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Microsoft Sans Serif"/>
                <a:cs typeface="Microsoft Sans Serif"/>
              </a:rPr>
              <a:t>Set</a:t>
            </a:r>
            <a:endParaRPr sz="2400" dirty="0">
              <a:latin typeface="Microsoft Sans Serif"/>
              <a:cs typeface="Microsoft Sans Serif"/>
            </a:endParaRPr>
          </a:p>
          <a:p>
            <a:pPr marL="469900" marR="5080" indent="-344170" algn="just">
              <a:lnSpc>
                <a:spcPct val="100000"/>
              </a:lnSpc>
              <a:spcBef>
                <a:spcPts val="790"/>
              </a:spcBef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Area under 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ROC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0.8</a:t>
            </a:r>
            <a:r>
              <a:rPr lang="en-US"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9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out of </a:t>
            </a:r>
            <a:r>
              <a:rPr sz="15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1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indicates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good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predictive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model.</a:t>
            </a:r>
            <a:endParaRPr sz="1500" dirty="0">
              <a:latin typeface="Microsoft Sans Serif"/>
              <a:cs typeface="Microsoft Sans Serif"/>
            </a:endParaRPr>
          </a:p>
          <a:p>
            <a:pPr marL="469900" marR="6350" indent="-344170" algn="just">
              <a:lnSpc>
                <a:spcPct val="100000"/>
              </a:lnSpc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close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top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left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corner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plot, which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true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false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all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threshold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values.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16</a:t>
            </a:fld>
            <a:endParaRPr spc="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B1D0D2-C968-B878-65E4-2383536B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486100"/>
            <a:ext cx="321945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52742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24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14" y="1013640"/>
            <a:ext cx="4271645" cy="73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781B"/>
                </a:solidFill>
                <a:latin typeface="Arial MT"/>
                <a:cs typeface="Arial MT"/>
              </a:rPr>
              <a:t>Confusion</a:t>
            </a:r>
            <a:r>
              <a:rPr sz="2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Matrix</a:t>
            </a:r>
            <a:r>
              <a:rPr sz="2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&amp;</a:t>
            </a:r>
            <a:r>
              <a:rPr sz="2800" spc="-4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Metrics</a:t>
            </a:r>
            <a:endParaRPr sz="2800">
              <a:latin typeface="Arial MT"/>
              <a:cs typeface="Arial MT"/>
            </a:endParaRPr>
          </a:p>
          <a:p>
            <a:pPr marL="116205">
              <a:lnSpc>
                <a:spcPct val="100000"/>
              </a:lnSpc>
              <a:spcBef>
                <a:spcPts val="40"/>
              </a:spcBef>
            </a:pPr>
            <a:r>
              <a:rPr sz="1800" spc="-15" dirty="0">
                <a:solidFill>
                  <a:srgbClr val="C0781B"/>
                </a:solidFill>
                <a:latin typeface="Arial MT"/>
                <a:cs typeface="Arial MT"/>
              </a:rPr>
              <a:t>Train</a:t>
            </a:r>
            <a:r>
              <a:rPr sz="1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18" y="1784874"/>
            <a:ext cx="3854337" cy="30953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47708" y="1445803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C0781B"/>
                </a:solidFill>
                <a:latin typeface="Arial MT"/>
                <a:cs typeface="Arial MT"/>
              </a:rPr>
              <a:t>Test</a:t>
            </a:r>
            <a:r>
              <a:rPr sz="1800" spc="-4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1800" spc="-4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4675" y="1784874"/>
            <a:ext cx="3964911" cy="30306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880" y="5089864"/>
            <a:ext cx="1116965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206375" indent="-3594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10" dirty="0">
                <a:latin typeface="Microsoft Sans Serif"/>
                <a:cs typeface="Microsoft Sans Serif"/>
              </a:rPr>
              <a:t>Using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cut-off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value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0.3</a:t>
            </a:r>
            <a:r>
              <a:rPr lang="en-US" sz="1700" spc="20" dirty="0">
                <a:latin typeface="Microsoft Sans Serif"/>
                <a:cs typeface="Microsoft Sans Serif"/>
              </a:rPr>
              <a:t>0</a:t>
            </a:r>
            <a:r>
              <a:rPr sz="1700" spc="20" dirty="0">
                <a:latin typeface="Microsoft Sans Serif"/>
                <a:cs typeface="Microsoft Sans Serif"/>
              </a:rPr>
              <a:t>,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achieved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b="1" spc="-30" dirty="0">
                <a:latin typeface="Arial"/>
                <a:cs typeface="Arial"/>
              </a:rPr>
              <a:t>sensitivity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b="1" spc="55" dirty="0">
                <a:latin typeface="Arial"/>
                <a:cs typeface="Arial"/>
              </a:rPr>
              <a:t>8</a:t>
            </a:r>
            <a:r>
              <a:rPr lang="en-US" sz="1700" b="1" spc="55" dirty="0">
                <a:latin typeface="Arial"/>
                <a:cs typeface="Arial"/>
              </a:rPr>
              <a:t>3.91</a:t>
            </a:r>
            <a:r>
              <a:rPr sz="1700" b="1" spc="55" dirty="0">
                <a:latin typeface="Arial"/>
                <a:cs typeface="Arial"/>
              </a:rPr>
              <a:t>%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in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the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train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set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and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lang="en-US" sz="1700" b="1" spc="55" dirty="0">
                <a:latin typeface="Arial"/>
                <a:cs typeface="Arial"/>
              </a:rPr>
              <a:t>85.89</a:t>
            </a:r>
            <a:r>
              <a:rPr sz="1700" b="1" spc="55" dirty="0">
                <a:latin typeface="Arial"/>
                <a:cs typeface="Arial"/>
              </a:rPr>
              <a:t>%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in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the </a:t>
            </a:r>
            <a:r>
              <a:rPr sz="1700" b="1" spc="-4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test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40" dirty="0">
                <a:latin typeface="Arial"/>
                <a:cs typeface="Arial"/>
              </a:rPr>
              <a:t>set</a:t>
            </a:r>
            <a:r>
              <a:rPr sz="1700" spc="-40" dirty="0">
                <a:latin typeface="Microsoft Sans Serif"/>
                <a:cs typeface="Microsoft Sans Serif"/>
              </a:rPr>
              <a:t>.</a:t>
            </a:r>
            <a:endParaRPr sz="1700" dirty="0">
              <a:latin typeface="Microsoft Sans Serif"/>
              <a:cs typeface="Microsoft Sans Serif"/>
            </a:endParaRPr>
          </a:p>
          <a:p>
            <a:pPr marL="371475" marR="5080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15" dirty="0">
                <a:latin typeface="Microsoft Sans Serif"/>
                <a:cs typeface="Microsoft Sans Serif"/>
              </a:rPr>
              <a:t>Sensitivity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in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this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case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indicates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how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many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leads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identify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correctly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out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all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potential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leads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which</a:t>
            </a:r>
            <a:r>
              <a:rPr sz="1700" spc="-6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are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converting</a:t>
            </a:r>
            <a:endParaRPr sz="1700" dirty="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85" dirty="0">
                <a:latin typeface="Microsoft Sans Serif"/>
                <a:cs typeface="Microsoft Sans Serif"/>
              </a:rPr>
              <a:t>CEO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Education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had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set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target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b="1" spc="-30" dirty="0">
                <a:latin typeface="Arial"/>
                <a:cs typeface="Arial"/>
              </a:rPr>
              <a:t>sensitivity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of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35" dirty="0">
                <a:latin typeface="Arial"/>
                <a:cs typeface="Arial"/>
              </a:rPr>
              <a:t>around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80%</a:t>
            </a:r>
            <a:r>
              <a:rPr sz="1700" spc="35" dirty="0">
                <a:latin typeface="Microsoft Sans Serif"/>
                <a:cs typeface="Microsoft Sans Serif"/>
              </a:rPr>
              <a:t>.</a:t>
            </a:r>
            <a:endParaRPr sz="1700" dirty="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also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achieved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an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b="1" spc="-75" dirty="0">
                <a:latin typeface="Arial"/>
                <a:cs typeface="Arial"/>
              </a:rPr>
              <a:t>accuracy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of </a:t>
            </a:r>
            <a:r>
              <a:rPr sz="1700" b="1" spc="30" dirty="0">
                <a:latin typeface="Arial"/>
                <a:cs typeface="Arial"/>
              </a:rPr>
              <a:t>8</a:t>
            </a:r>
            <a:r>
              <a:rPr lang="en-US" sz="1700" b="1" spc="30" dirty="0">
                <a:latin typeface="Arial"/>
                <a:cs typeface="Arial"/>
              </a:rPr>
              <a:t>1.32</a:t>
            </a:r>
            <a:r>
              <a:rPr sz="1700" b="1" spc="30" dirty="0">
                <a:latin typeface="Arial"/>
                <a:cs typeface="Arial"/>
              </a:rPr>
              <a:t>%</a:t>
            </a:r>
            <a:r>
              <a:rPr sz="1700" spc="30" dirty="0">
                <a:latin typeface="Microsoft Sans Serif"/>
                <a:cs typeface="Microsoft Sans Serif"/>
              </a:rPr>
              <a:t>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which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is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in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line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with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study's</a:t>
            </a:r>
            <a:r>
              <a:rPr sz="1700" spc="-10" dirty="0">
                <a:latin typeface="Microsoft Sans Serif"/>
                <a:cs typeface="Microsoft Sans Serif"/>
              </a:rPr>
              <a:t> objectives.</a:t>
            </a:r>
            <a:endParaRPr sz="1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796734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Recommendation</a:t>
            </a:r>
            <a:r>
              <a:rPr spc="-100" dirty="0"/>
              <a:t> </a:t>
            </a:r>
            <a:r>
              <a:rPr spc="100" dirty="0"/>
              <a:t>based</a:t>
            </a:r>
            <a:r>
              <a:rPr spc="-95" dirty="0"/>
              <a:t> </a:t>
            </a:r>
            <a:r>
              <a:rPr spc="85" dirty="0"/>
              <a:t>on</a:t>
            </a:r>
            <a:r>
              <a:rPr spc="-95" dirty="0"/>
              <a:t> </a:t>
            </a:r>
            <a:r>
              <a:rPr spc="25" dirty="0"/>
              <a:t>Final</a:t>
            </a:r>
            <a:r>
              <a:rPr spc="-95" dirty="0"/>
              <a:t> </a:t>
            </a:r>
            <a:r>
              <a:rPr spc="10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18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197664" y="1113206"/>
            <a:ext cx="11013440" cy="4737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5080" indent="-29146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per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problem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statement,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increasing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crucial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 the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growth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success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Education. </a:t>
            </a:r>
            <a:r>
              <a:rPr sz="1800" spc="-80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achieve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this,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developed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regression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can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help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us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identify the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signiﬁcant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conversion.</a:t>
            </a:r>
            <a:endParaRPr sz="1800" dirty="0">
              <a:latin typeface="Microsoft Sans Serif"/>
              <a:cs typeface="Microsoft Sans Serif"/>
            </a:endParaRPr>
          </a:p>
          <a:p>
            <a:pPr marL="303530" marR="22225" indent="-291465" algn="just">
              <a:lnSpc>
                <a:spcPct val="100000"/>
              </a:lnSpc>
              <a:buChar char="•"/>
              <a:tabLst>
                <a:tab pos="304165" algn="l"/>
              </a:tabLst>
            </a:pP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determined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following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highest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coefﬁcients,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features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should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priority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our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marketing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sales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efforts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increase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conversion.</a:t>
            </a:r>
            <a:endParaRPr sz="1800" dirty="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lang="en-US"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lang="en-US" sz="1800" spc="-20" dirty="0" err="1">
                <a:solidFill>
                  <a:srgbClr val="424242"/>
                </a:solidFill>
                <a:latin typeface="Microsoft Sans Serif"/>
                <a:cs typeface="Microsoft Sans Serif"/>
              </a:rPr>
              <a:t>Origin_Lead</a:t>
            </a:r>
            <a:r>
              <a:rPr lang="en-US"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Add Form </a:t>
            </a:r>
            <a:r>
              <a:rPr lang="en-US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3.67</a:t>
            </a:r>
            <a:endParaRPr lang="en-US" dirty="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 err="1">
                <a:solidFill>
                  <a:srgbClr val="424242"/>
                </a:solidFill>
                <a:latin typeface="Microsoft Sans Serif"/>
                <a:cs typeface="Microsoft Sans Serif"/>
              </a:rPr>
              <a:t>Current_occupation_Working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Professional: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2.</a:t>
            </a:r>
            <a:r>
              <a:rPr lang="en-US"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40</a:t>
            </a:r>
            <a:endParaRPr sz="1800" dirty="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Activity_SMS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Sent: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1.73</a:t>
            </a:r>
            <a:endParaRPr sz="1800" dirty="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Activity_Others: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1.2</a:t>
            </a:r>
            <a:r>
              <a:rPr lang="en-US"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6</a:t>
            </a:r>
            <a:endParaRPr sz="1800" dirty="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Total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Time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Spent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Website: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1.0</a:t>
            </a:r>
            <a:r>
              <a:rPr lang="en-US"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8</a:t>
            </a:r>
          </a:p>
          <a:p>
            <a:pPr marL="760730" lvl="1" indent="-317500">
              <a:buFontTx/>
              <a:buChar char="•"/>
              <a:tabLst>
                <a:tab pos="760730" algn="l"/>
                <a:tab pos="761365" algn="l"/>
              </a:tabLst>
            </a:pPr>
            <a:r>
              <a:rPr lang="en-US"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lang="en-US"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0" dirty="0" err="1">
                <a:solidFill>
                  <a:srgbClr val="424242"/>
                </a:solidFill>
                <a:latin typeface="Microsoft Sans Serif"/>
                <a:cs typeface="Microsoft Sans Serif"/>
              </a:rPr>
              <a:t>Source_Olark</a:t>
            </a:r>
            <a:r>
              <a:rPr lang="en-US"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Chat:</a:t>
            </a:r>
            <a:r>
              <a:rPr lang="en-US"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1.06</a:t>
            </a:r>
            <a:endParaRPr sz="1800" dirty="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Activity_Email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Opened: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0.</a:t>
            </a:r>
            <a:r>
              <a:rPr lang="en-US"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49</a:t>
            </a:r>
            <a:endParaRPr sz="1800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24242"/>
              </a:buClr>
              <a:buFont typeface="Microsoft Sans Serif"/>
              <a:buChar char="•"/>
            </a:pPr>
            <a:endParaRPr sz="1900" dirty="0">
              <a:latin typeface="Microsoft Sans Serif"/>
              <a:cs typeface="Microsoft Sans Serif"/>
            </a:endParaRPr>
          </a:p>
          <a:p>
            <a:pPr marL="303530" marR="22860" indent="-291465">
              <a:lnSpc>
                <a:spcPct val="100000"/>
              </a:lnSpc>
              <a:spcBef>
                <a:spcPts val="5"/>
              </a:spcBef>
              <a:buChar char="•"/>
              <a:tabLst>
                <a:tab pos="303530" algn="l"/>
                <a:tab pos="304165" algn="l"/>
                <a:tab pos="796925" algn="l"/>
                <a:tab pos="1418590" algn="l"/>
                <a:tab pos="1976755" algn="l"/>
                <a:tab pos="3065145" algn="l"/>
                <a:tab pos="4034790" algn="l"/>
                <a:tab pos="4624705" algn="l"/>
                <a:tab pos="5636895" algn="l"/>
                <a:tab pos="6923405" algn="l"/>
                <a:tab pos="7468870" algn="l"/>
                <a:tab pos="8035925" algn="l"/>
                <a:tab pos="8965565" algn="l"/>
                <a:tab pos="10012045" algn="l"/>
                <a:tab pos="10700385" algn="l"/>
              </a:tabLst>
            </a:pPr>
            <a:r>
              <a:rPr sz="1800" spc="170" dirty="0">
                <a:solidFill>
                  <a:srgbClr val="424242"/>
                </a:solidFill>
                <a:latin typeface="Microsoft Sans Serif"/>
                <a:cs typeface="Microsoft Sans Serif"/>
              </a:rPr>
              <a:t>W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v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so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iden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tiﬁed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eatu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es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wi</a:t>
            </a:r>
            <a:r>
              <a:rPr sz="18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nega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ﬁcients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hat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m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indi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en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ial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eas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or 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improvement.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include:</a:t>
            </a:r>
            <a:endParaRPr sz="1800" dirty="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lang="en-US"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What is your current </a:t>
            </a:r>
            <a:r>
              <a:rPr lang="en-US" sz="1800" spc="-5" dirty="0" err="1">
                <a:solidFill>
                  <a:srgbClr val="424242"/>
                </a:solidFill>
                <a:latin typeface="Microsoft Sans Serif"/>
                <a:cs typeface="Microsoft Sans Serif"/>
              </a:rPr>
              <a:t>occupation_Not</a:t>
            </a:r>
            <a:r>
              <a:rPr lang="en-US"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provided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-1.0</a:t>
            </a:r>
            <a:r>
              <a:rPr lang="en-US"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6</a:t>
            </a:r>
            <a:endParaRPr sz="1800" dirty="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lang="en-US"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Last </a:t>
            </a:r>
            <a:r>
              <a:rPr lang="en-US" sz="1800" spc="-5" dirty="0" err="1">
                <a:solidFill>
                  <a:srgbClr val="424242"/>
                </a:solidFill>
                <a:latin typeface="Microsoft Sans Serif"/>
                <a:cs typeface="Microsoft Sans Serif"/>
              </a:rPr>
              <a:t>Activity_Email</a:t>
            </a:r>
            <a:r>
              <a:rPr lang="en-US"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Bounced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-1.</a:t>
            </a:r>
            <a:r>
              <a:rPr lang="en-US"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98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61"/>
            <a:ext cx="796734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Recommendation</a:t>
            </a:r>
            <a:r>
              <a:rPr spc="-100" dirty="0"/>
              <a:t> </a:t>
            </a:r>
            <a:r>
              <a:rPr spc="100" dirty="0"/>
              <a:t>based</a:t>
            </a:r>
            <a:r>
              <a:rPr spc="-95" dirty="0"/>
              <a:t> </a:t>
            </a:r>
            <a:r>
              <a:rPr spc="85" dirty="0"/>
              <a:t>on</a:t>
            </a:r>
            <a:r>
              <a:rPr spc="-95" dirty="0"/>
              <a:t> </a:t>
            </a:r>
            <a:r>
              <a:rPr spc="25" dirty="0"/>
              <a:t>Final</a:t>
            </a:r>
            <a:r>
              <a:rPr spc="-95" dirty="0"/>
              <a:t> </a:t>
            </a:r>
            <a:r>
              <a:rPr spc="10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19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24" y="1532202"/>
            <a:ext cx="9913620" cy="4516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spc="-8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08000"/>
                </a:solidFill>
                <a:latin typeface="Arial"/>
                <a:cs typeface="Arial"/>
              </a:rPr>
              <a:t>increase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008000"/>
                </a:solidFill>
                <a:latin typeface="Arial"/>
                <a:cs typeface="Arial"/>
              </a:rPr>
              <a:t>Conversion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8000"/>
                </a:solidFill>
                <a:latin typeface="Arial"/>
                <a:cs typeface="Arial"/>
              </a:rPr>
              <a:t>Rates</a:t>
            </a:r>
            <a:endParaRPr sz="1550" dirty="0">
              <a:latin typeface="Arial"/>
              <a:cs typeface="Arial"/>
            </a:endParaRPr>
          </a:p>
          <a:p>
            <a:pPr marL="469900" indent="-365760">
              <a:lnSpc>
                <a:spcPts val="2065"/>
              </a:lnSpc>
              <a:spcBef>
                <a:spcPts val="168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Focus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marketing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strategies.</a:t>
            </a:r>
            <a:endParaRPr sz="1750" dirty="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30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Develop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strategies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attract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high-quality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top-performing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sources.</a:t>
            </a:r>
            <a:endParaRPr sz="1750" dirty="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30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Optimize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communication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channels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based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engagement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impact.</a:t>
            </a:r>
            <a:endParaRPr sz="1750" dirty="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Engage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b="1" spc="5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7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b="1" spc="-30" dirty="0">
                <a:solidFill>
                  <a:srgbClr val="424242"/>
                </a:solidFill>
                <a:latin typeface="Arial"/>
                <a:cs typeface="Arial"/>
              </a:rPr>
              <a:t>professionals</a:t>
            </a:r>
            <a:r>
              <a:rPr sz="175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tailored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messaging.</a:t>
            </a:r>
            <a:endParaRPr sz="1750" dirty="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spcBef>
                <a:spcPts val="1964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budget/spend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can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done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750" b="1" spc="25" dirty="0">
                <a:solidFill>
                  <a:srgbClr val="424242"/>
                </a:solidFill>
                <a:latin typeface="Arial"/>
                <a:cs typeface="Arial"/>
              </a:rPr>
              <a:t>Lead </a:t>
            </a:r>
            <a:r>
              <a:rPr lang="en-US" sz="1750" b="1" spc="25" dirty="0" err="1">
                <a:solidFill>
                  <a:srgbClr val="424242"/>
                </a:solidFill>
                <a:latin typeface="Arial"/>
                <a:cs typeface="Arial"/>
              </a:rPr>
              <a:t>Origin_Lead</a:t>
            </a:r>
            <a:r>
              <a:rPr lang="en-US" sz="1750" b="1" spc="25" dirty="0">
                <a:solidFill>
                  <a:srgbClr val="424242"/>
                </a:solidFill>
                <a:latin typeface="Arial"/>
                <a:cs typeface="Arial"/>
              </a:rPr>
              <a:t> Add Form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terms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advertising,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1750" dirty="0">
              <a:latin typeface="Microsoft Sans Serif"/>
              <a:cs typeface="Microsoft Sans Serif"/>
            </a:endParaRPr>
          </a:p>
          <a:p>
            <a:pPr marL="469900" marR="5080" indent="-365760">
              <a:lnSpc>
                <a:spcPts val="2030"/>
              </a:lnSpc>
              <a:spcBef>
                <a:spcPts val="90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Incentives/discounts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reference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lead,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encourage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 </a:t>
            </a:r>
            <a:r>
              <a:rPr sz="1750" spc="-4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references.</a:t>
            </a:r>
            <a:endParaRPr sz="1750" dirty="0">
              <a:latin typeface="Microsoft Sans Serif"/>
              <a:cs typeface="Microsoft Sans Serif"/>
            </a:endParaRPr>
          </a:p>
          <a:p>
            <a:pPr marL="469900" marR="6350" indent="-365760">
              <a:lnSpc>
                <a:spcPts val="2030"/>
              </a:lnSpc>
              <a:spcBef>
                <a:spcPts val="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Working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aggressively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targeted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750" spc="-4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better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ﬁnancial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situation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pay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fees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too.</a:t>
            </a:r>
            <a:endParaRPr sz="17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550" b="1" spc="-8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8000"/>
                </a:solidFill>
                <a:latin typeface="Arial"/>
                <a:cs typeface="Arial"/>
              </a:rPr>
              <a:t>identify</a:t>
            </a:r>
            <a:r>
              <a:rPr sz="15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areas</a:t>
            </a:r>
            <a:r>
              <a:rPr sz="15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improvement</a:t>
            </a:r>
            <a:endParaRPr sz="1550" dirty="0">
              <a:latin typeface="Arial"/>
              <a:cs typeface="Arial"/>
            </a:endParaRPr>
          </a:p>
          <a:p>
            <a:pPr marL="469900" indent="-365760">
              <a:lnSpc>
                <a:spcPts val="2065"/>
              </a:lnSpc>
              <a:spcBef>
                <a:spcPts val="168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Analyze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negative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offerings.</a:t>
            </a:r>
            <a:endParaRPr sz="1750" dirty="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Review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landing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submission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areas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improvement.</a:t>
            </a:r>
            <a:endParaRPr sz="17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56997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</a:t>
            </a:r>
            <a:r>
              <a:rPr spc="-110" dirty="0"/>
              <a:t> </a:t>
            </a:r>
            <a:r>
              <a:rPr spc="90" dirty="0"/>
              <a:t>of</a:t>
            </a:r>
            <a:r>
              <a:rPr spc="-105" dirty="0"/>
              <a:t> </a:t>
            </a:r>
            <a:r>
              <a:rPr spc="75" dirty="0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01671" y="1340973"/>
            <a:ext cx="4584065" cy="49022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59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Background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Problem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Statement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Objective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Study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Suggested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Ideas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Approach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Cleaning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EDA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Preparation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Bui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95" dirty="0">
                <a:solidFill>
                  <a:srgbClr val="424242"/>
                </a:solidFill>
                <a:latin typeface="Microsoft Sans Serif"/>
                <a:cs typeface="Microsoft Sans Serif"/>
              </a:rPr>
              <a:t>(RFE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tuning)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Evaluation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lang="en-US"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Final Observations</a:t>
            </a:r>
            <a:endParaRPr sz="1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556" y="4019062"/>
            <a:ext cx="2181860" cy="190182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marR="5080">
              <a:lnSpc>
                <a:spcPts val="7000"/>
              </a:lnSpc>
              <a:spcBef>
                <a:spcPts val="975"/>
              </a:spcBef>
            </a:pPr>
            <a:r>
              <a:rPr sz="6450" b="0" i="1" spc="-35" dirty="0">
                <a:latin typeface="Cambria"/>
                <a:cs typeface="Cambria"/>
              </a:rPr>
              <a:t>Thank  </a:t>
            </a:r>
            <a:r>
              <a:rPr sz="6450" b="0" i="1" spc="325" dirty="0">
                <a:latin typeface="Cambria"/>
                <a:cs typeface="Cambria"/>
              </a:rPr>
              <a:t>You!</a:t>
            </a:r>
            <a:endParaRPr sz="6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7544434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Background</a:t>
            </a:r>
            <a:r>
              <a:rPr spc="-85" dirty="0"/>
              <a:t> </a:t>
            </a:r>
            <a:r>
              <a:rPr spc="90" dirty="0"/>
              <a:t>of</a:t>
            </a:r>
            <a:r>
              <a:rPr spc="-85" dirty="0"/>
              <a:t> </a:t>
            </a:r>
            <a:r>
              <a:rPr spc="275" dirty="0"/>
              <a:t>X</a:t>
            </a:r>
            <a:r>
              <a:rPr spc="-85" dirty="0"/>
              <a:t> </a:t>
            </a:r>
            <a:r>
              <a:rPr spc="65" dirty="0"/>
              <a:t>Education</a:t>
            </a:r>
            <a:r>
              <a:rPr spc="-85" dirty="0"/>
              <a:t> </a:t>
            </a:r>
            <a:r>
              <a:rPr spc="114" dirty="0"/>
              <a:t>Company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3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01660" y="1301905"/>
            <a:ext cx="10403840" cy="46577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63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An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company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named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sells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online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industry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professionals.</a:t>
            </a:r>
            <a:endParaRPr sz="1700">
              <a:latin typeface="Microsoft Sans Serif"/>
              <a:cs typeface="Microsoft Sans Serif"/>
            </a:endParaRPr>
          </a:p>
          <a:p>
            <a:pPr marL="278130" marR="28575" indent="-266065">
              <a:lnSpc>
                <a:spcPct val="101600"/>
              </a:lnSpc>
              <a:spcBef>
                <a:spcPts val="19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day,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many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who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interested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land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browse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7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its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several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search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engines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like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Google.</a:t>
            </a:r>
            <a:endParaRPr sz="1700">
              <a:latin typeface="Microsoft Sans Serif"/>
              <a:cs typeface="Microsoft Sans Serif"/>
            </a:endParaRPr>
          </a:p>
          <a:p>
            <a:pPr marL="278130" marR="17145" indent="-266065">
              <a:lnSpc>
                <a:spcPct val="101600"/>
              </a:lnSpc>
              <a:spcBef>
                <a:spcPts val="19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Once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land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website,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might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browse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ﬁll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up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 for the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watch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videos.</a:t>
            </a:r>
            <a:endParaRPr sz="17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ct val="101600"/>
              </a:lnSpc>
              <a:spcBef>
                <a:spcPts val="171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When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ﬁll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up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address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phone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number,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classiﬁed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74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Once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acquired,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employees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sales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team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start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making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calls,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writing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emails,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8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Through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get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not.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8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typical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30%.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904303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Problem</a:t>
            </a:r>
            <a:r>
              <a:rPr spc="-85" dirty="0"/>
              <a:t> </a:t>
            </a:r>
            <a:r>
              <a:rPr spc="90" dirty="0"/>
              <a:t>Statement</a:t>
            </a:r>
            <a:r>
              <a:rPr spc="-80" dirty="0"/>
              <a:t> </a:t>
            </a:r>
            <a:r>
              <a:rPr spc="-50" dirty="0"/>
              <a:t>&amp;</a:t>
            </a:r>
            <a:r>
              <a:rPr spc="-80" dirty="0"/>
              <a:t> </a:t>
            </a:r>
            <a:r>
              <a:rPr spc="20" dirty="0"/>
              <a:t>Objective</a:t>
            </a:r>
            <a:r>
              <a:rPr spc="-85" dirty="0"/>
              <a:t> </a:t>
            </a:r>
            <a:r>
              <a:rPr spc="90" dirty="0"/>
              <a:t>of</a:t>
            </a:r>
            <a:r>
              <a:rPr spc="-80" dirty="0"/>
              <a:t> </a:t>
            </a:r>
            <a:r>
              <a:rPr spc="40" dirty="0"/>
              <a:t>the</a:t>
            </a:r>
            <a:r>
              <a:rPr spc="-80" dirty="0"/>
              <a:t> </a:t>
            </a:r>
            <a:r>
              <a:rPr spc="135" dirty="0"/>
              <a:t>Study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4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14" y="1132474"/>
            <a:ext cx="10366375" cy="450405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900" b="1" spc="-20" dirty="0">
                <a:solidFill>
                  <a:srgbClr val="008000"/>
                </a:solidFill>
                <a:latin typeface="Arial"/>
                <a:cs typeface="Arial"/>
              </a:rPr>
              <a:t>Problem</a:t>
            </a:r>
            <a:r>
              <a:rPr sz="19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-15" dirty="0">
                <a:solidFill>
                  <a:srgbClr val="008000"/>
                </a:solidFill>
                <a:latin typeface="Arial"/>
                <a:cs typeface="Arial"/>
              </a:rPr>
              <a:t>Statement:</a:t>
            </a:r>
            <a:endParaRPr sz="1900">
              <a:latin typeface="Arial"/>
              <a:cs typeface="Arial"/>
            </a:endParaRPr>
          </a:p>
          <a:p>
            <a:pPr marL="241300" indent="-218440" algn="just">
              <a:lnSpc>
                <a:spcPct val="100000"/>
              </a:lnSpc>
              <a:spcBef>
                <a:spcPts val="80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gets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lot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its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very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poor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30%</a:t>
            </a:r>
            <a:endParaRPr sz="1700">
              <a:latin typeface="Microsoft Sans Serif"/>
              <a:cs typeface="Microsoft Sans Serif"/>
            </a:endParaRPr>
          </a:p>
          <a:p>
            <a:pPr marL="241300" marR="20320" indent="-218440" algn="just">
              <a:lnSpc>
                <a:spcPts val="1839"/>
              </a:lnSpc>
              <a:spcBef>
                <a:spcPts val="10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wants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make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efﬁcient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identifying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potential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also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known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Hot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endParaRPr sz="1700">
              <a:latin typeface="Microsoft Sans Serif"/>
              <a:cs typeface="Microsoft Sans Serif"/>
            </a:endParaRPr>
          </a:p>
          <a:p>
            <a:pPr marL="241300" marR="5080" indent="-218440" algn="just">
              <a:lnSpc>
                <a:spcPts val="1839"/>
              </a:lnSpc>
              <a:spcBef>
                <a:spcPts val="99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sales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team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want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know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potential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focusing more 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communicating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rather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making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calls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everyone.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781B"/>
              </a:buClr>
              <a:buFont typeface="Arial MT"/>
              <a:buChar char="●"/>
            </a:pPr>
            <a:endParaRPr sz="3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900" b="1" spc="-30" dirty="0">
                <a:solidFill>
                  <a:srgbClr val="008000"/>
                </a:solidFill>
                <a:latin typeface="Arial"/>
                <a:cs typeface="Arial"/>
              </a:rPr>
              <a:t>Objective </a:t>
            </a:r>
            <a:r>
              <a:rPr sz="1900" b="1" spc="-1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900" b="1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10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190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-50" dirty="0">
                <a:solidFill>
                  <a:srgbClr val="008000"/>
                </a:solidFill>
                <a:latin typeface="Arial"/>
                <a:cs typeface="Arial"/>
              </a:rPr>
              <a:t>Study:</a:t>
            </a:r>
            <a:endParaRPr sz="1900">
              <a:latin typeface="Arial"/>
              <a:cs typeface="Arial"/>
            </a:endParaRPr>
          </a:p>
          <a:p>
            <a:pPr marL="241300" marR="30480" indent="-218440" algn="just">
              <a:lnSpc>
                <a:spcPts val="1839"/>
              </a:lnSpc>
              <a:spcBef>
                <a:spcPts val="10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help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select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promising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 </a:t>
            </a:r>
            <a:r>
              <a:rPr sz="17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i.e.,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likely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into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paying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customers.</a:t>
            </a:r>
            <a:endParaRPr sz="1700">
              <a:latin typeface="Microsoft Sans Serif"/>
              <a:cs typeface="Microsoft Sans Serif"/>
            </a:endParaRPr>
          </a:p>
          <a:p>
            <a:pPr marL="241300" marR="10160" indent="-218440" algn="just">
              <a:lnSpc>
                <a:spcPts val="1839"/>
              </a:lnSpc>
              <a:spcBef>
                <a:spcPts val="994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requires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us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build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wherein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need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assign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each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such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 lead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chance.</a:t>
            </a:r>
            <a:endParaRPr sz="1700">
              <a:latin typeface="Microsoft Sans Serif"/>
              <a:cs typeface="Microsoft Sans Serif"/>
            </a:endParaRPr>
          </a:p>
          <a:p>
            <a:pPr marL="241300" indent="-218440" algn="just">
              <a:lnSpc>
                <a:spcPct val="100000"/>
              </a:lnSpc>
              <a:spcBef>
                <a:spcPts val="76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CEO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ballpark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80%.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757929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/>
              <a:t>Analysis</a:t>
            </a:r>
            <a:r>
              <a:rPr spc="-125" dirty="0"/>
              <a:t> </a:t>
            </a:r>
            <a:r>
              <a:rPr spc="75" dirty="0"/>
              <a:t>Approach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2074" y="1227390"/>
            <a:ext cx="11422841" cy="530908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lang="en-US" b="1" spc="-10" dirty="0">
                <a:latin typeface="Calibri"/>
                <a:cs typeface="Calibri"/>
              </a:rPr>
              <a:t>1) </a:t>
            </a:r>
            <a:r>
              <a:rPr b="1" spc="-10" dirty="0">
                <a:latin typeface="Calibri"/>
                <a:cs typeface="Calibri"/>
              </a:rPr>
              <a:t>Data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Cleaning:</a:t>
            </a:r>
            <a:endParaRPr dirty="0">
              <a:latin typeface="Calibri"/>
              <a:cs typeface="Calibri"/>
            </a:endParaRP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r>
              <a:rPr spc="-5" dirty="0">
                <a:latin typeface="Calibri"/>
                <a:cs typeface="Calibri"/>
              </a:rPr>
              <a:t>Loading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Data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Set, </a:t>
            </a:r>
            <a:r>
              <a:rPr spc="-2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understanding </a:t>
            </a:r>
            <a:r>
              <a:rPr dirty="0">
                <a:latin typeface="Calibri"/>
                <a:cs typeface="Calibri"/>
              </a:rPr>
              <a:t>&amp;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cleaning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data</a:t>
            </a:r>
            <a:endParaRPr lang="en-US" spc="-10" dirty="0">
              <a:latin typeface="Calibri"/>
              <a:cs typeface="Calibri"/>
            </a:endParaRP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endParaRPr lang="en-US" spc="-10" dirty="0">
              <a:latin typeface="Calibri"/>
              <a:cs typeface="Calibri"/>
            </a:endParaRP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r>
              <a:rPr lang="en-US" b="1" spc="-10" dirty="0">
                <a:latin typeface="Calibri"/>
                <a:cs typeface="Calibri"/>
              </a:rPr>
              <a:t>2) </a:t>
            </a:r>
            <a:r>
              <a:rPr lang="en-US" b="1" spc="-15" dirty="0">
                <a:latin typeface="Calibri"/>
                <a:cs typeface="Calibri"/>
              </a:rPr>
              <a:t>EDA: </a:t>
            </a: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r>
              <a:rPr lang="en-US" spc="-5" dirty="0">
                <a:latin typeface="Calibri"/>
                <a:cs typeface="Calibri"/>
              </a:rPr>
              <a:t>Chec</a:t>
            </a:r>
            <a:r>
              <a:rPr lang="en-US" dirty="0">
                <a:latin typeface="Calibri"/>
                <a:cs typeface="Calibri"/>
              </a:rPr>
              <a:t>k</a:t>
            </a:r>
            <a:r>
              <a:rPr lang="en-US" spc="-5" dirty="0">
                <a:latin typeface="Calibri"/>
                <a:cs typeface="Calibri"/>
              </a:rPr>
              <a:t> imbalance,  </a:t>
            </a:r>
            <a:r>
              <a:rPr lang="en-US" spc="-10" dirty="0">
                <a:latin typeface="Calibri"/>
                <a:cs typeface="Calibri"/>
              </a:rPr>
              <a:t>Univariate </a:t>
            </a:r>
            <a:r>
              <a:rPr lang="en-US" dirty="0">
                <a:latin typeface="Calibri"/>
                <a:cs typeface="Calibri"/>
              </a:rPr>
              <a:t>&amp; 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Bivariate</a:t>
            </a:r>
            <a:r>
              <a:rPr lang="en-US" spc="-4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analysis</a:t>
            </a: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endParaRPr lang="en-US" spc="-5" dirty="0">
              <a:latin typeface="Calibri"/>
              <a:cs typeface="Calibri"/>
            </a:endParaRPr>
          </a:p>
          <a:p>
            <a:pPr marL="40640" indent="-28575">
              <a:lnSpc>
                <a:spcPct val="100000"/>
              </a:lnSpc>
              <a:spcBef>
                <a:spcPts val="459"/>
              </a:spcBef>
            </a:pPr>
            <a:r>
              <a:rPr lang="en-US" b="1" spc="-5" dirty="0">
                <a:latin typeface="Calibri"/>
                <a:cs typeface="Calibri"/>
              </a:rPr>
              <a:t>3) </a:t>
            </a:r>
            <a:r>
              <a:rPr lang="en-US" b="1" spc="-10" dirty="0">
                <a:latin typeface="Calibri"/>
                <a:cs typeface="Calibri"/>
              </a:rPr>
              <a:t>Data</a:t>
            </a:r>
            <a:r>
              <a:rPr lang="en-US" b="1" spc="-65" dirty="0">
                <a:latin typeface="Calibri"/>
                <a:cs typeface="Calibri"/>
              </a:rPr>
              <a:t> </a:t>
            </a:r>
            <a:r>
              <a:rPr lang="en-US" b="1" spc="-10" dirty="0">
                <a:latin typeface="Calibri"/>
                <a:cs typeface="Calibri"/>
              </a:rPr>
              <a:t>Preparation</a:t>
            </a:r>
            <a:endParaRPr lang="en-US" dirty="0">
              <a:latin typeface="Calibri"/>
              <a:cs typeface="Calibri"/>
            </a:endParaRPr>
          </a:p>
          <a:p>
            <a:pPr marL="153035" marR="32384" indent="-112395">
              <a:lnSpc>
                <a:spcPts val="1400"/>
              </a:lnSpc>
              <a:spcBef>
                <a:spcPts val="515"/>
              </a:spcBef>
            </a:pPr>
            <a:r>
              <a:rPr lang="en-US" spc="-10" dirty="0">
                <a:latin typeface="Calibri"/>
                <a:cs typeface="Calibri"/>
              </a:rPr>
              <a:t>Dummy</a:t>
            </a:r>
            <a:r>
              <a:rPr lang="en-US" spc="-6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variables, </a:t>
            </a:r>
            <a:r>
              <a:rPr lang="en-US" spc="-28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test-train </a:t>
            </a:r>
            <a:r>
              <a:rPr lang="en-US" spc="-5" dirty="0">
                <a:latin typeface="Calibri"/>
                <a:cs typeface="Calibri"/>
              </a:rPr>
              <a:t>split, 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feature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scaling</a:t>
            </a:r>
            <a:endParaRPr lang="en-US" dirty="0">
              <a:latin typeface="Calibri"/>
              <a:cs typeface="Calibri"/>
            </a:endParaRP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endParaRPr lang="en-US" dirty="0">
              <a:latin typeface="Calibri"/>
              <a:cs typeface="Calibri"/>
            </a:endParaRP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r>
              <a:rPr lang="en-US" b="1" dirty="0">
                <a:latin typeface="Calibri"/>
                <a:cs typeface="Calibri"/>
              </a:rPr>
              <a:t>4) Model Building:</a:t>
            </a: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r>
              <a:rPr lang="en-US" dirty="0">
                <a:latin typeface="Calibri"/>
                <a:cs typeface="Calibri"/>
              </a:rPr>
              <a:t>RFE for top 15  feature, Manual  Feature Reduction  &amp; finalizing model</a:t>
            </a: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endParaRPr lang="en-US" dirty="0">
              <a:latin typeface="Calibri"/>
              <a:cs typeface="Calibri"/>
            </a:endParaRP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r>
              <a:rPr lang="en-US" b="1" dirty="0">
                <a:latin typeface="Calibri"/>
                <a:cs typeface="Calibri"/>
              </a:rPr>
              <a:t>5) Model Evaluation:</a:t>
            </a: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r>
              <a:rPr lang="en-US" dirty="0">
                <a:latin typeface="Calibri"/>
                <a:cs typeface="Calibri"/>
              </a:rPr>
              <a:t>Confusion matrix,  Cutoff Selection,  assigning Lead  Score</a:t>
            </a: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endParaRPr lang="en-US" dirty="0">
              <a:latin typeface="Calibri"/>
              <a:cs typeface="Calibri"/>
            </a:endParaRP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r>
              <a:rPr lang="en-US" b="1" dirty="0">
                <a:latin typeface="Calibri"/>
                <a:cs typeface="Calibri"/>
              </a:rPr>
              <a:t>6) Predictions on  Test Data:</a:t>
            </a: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r>
              <a:rPr lang="en-US" dirty="0">
                <a:latin typeface="Calibri"/>
                <a:cs typeface="Calibri"/>
              </a:rPr>
              <a:t>Compare train vs  test metrics, Assign  Lead Score and get  top features</a:t>
            </a: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endParaRPr lang="en-US" dirty="0">
              <a:latin typeface="Calibri"/>
              <a:cs typeface="Calibri"/>
            </a:endParaRP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r>
              <a:rPr lang="en-US" b="1" dirty="0">
                <a:latin typeface="Calibri"/>
                <a:cs typeface="Calibri"/>
              </a:rPr>
              <a:t>7) Recommendation:</a:t>
            </a: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r>
              <a:rPr lang="en-US" dirty="0">
                <a:latin typeface="Calibri"/>
                <a:cs typeface="Calibri"/>
              </a:rPr>
              <a:t>Suggest top 3  features to focus for  higher conversion &amp;  areas for  improvement</a:t>
            </a:r>
          </a:p>
          <a:p>
            <a:pPr marL="12700" marR="5080">
              <a:lnSpc>
                <a:spcPts val="1400"/>
              </a:lnSpc>
              <a:spcBef>
                <a:spcPts val="515"/>
              </a:spcBef>
            </a:pP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5</a:t>
            </a:fld>
            <a:endParaRPr spc="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28530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160" dirty="0"/>
              <a:t> </a:t>
            </a:r>
            <a:r>
              <a:rPr spc="75" dirty="0"/>
              <a:t>Cleaning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6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5269" y="1249368"/>
            <a:ext cx="10355580" cy="380555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4475" marR="22225" indent="-232410">
              <a:lnSpc>
                <a:spcPts val="1839"/>
              </a:lnSpc>
              <a:spcBef>
                <a:spcPts val="325"/>
              </a:spcBef>
              <a:buClr>
                <a:srgbClr val="C0781B"/>
              </a:buClr>
              <a:buChar char="●"/>
              <a:tabLst>
                <a:tab pos="245110" algn="l"/>
              </a:tabLst>
            </a:pPr>
            <a:r>
              <a:rPr sz="1700" b="1" spc="-25" dirty="0">
                <a:solidFill>
                  <a:srgbClr val="424242"/>
                </a:solidFill>
                <a:latin typeface="Arial"/>
                <a:cs typeface="Arial"/>
              </a:rPr>
              <a:t>"Select"</a:t>
            </a:r>
            <a:r>
              <a:rPr sz="1700" b="1" spc="1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level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null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variables,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did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not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choose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option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list.</a:t>
            </a:r>
            <a:endParaRPr sz="1700" dirty="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6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over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3000 count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null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dropped.</a:t>
            </a:r>
            <a:endParaRPr sz="1700" dirty="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Missing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handled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based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counts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certain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considerations.</a:t>
            </a:r>
            <a:endParaRPr sz="1700" dirty="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don't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add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insight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study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objective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(tags,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country)</a:t>
            </a:r>
            <a:endParaRPr sz="1700" dirty="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400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Imputation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used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variables.</a:t>
            </a:r>
            <a:endParaRPr sz="1700" dirty="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Additional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created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some variables.</a:t>
            </a:r>
            <a:endParaRPr sz="1700" dirty="0">
              <a:latin typeface="Microsoft Sans Serif"/>
              <a:cs typeface="Microsoft Sans Serif"/>
            </a:endParaRPr>
          </a:p>
          <a:p>
            <a:pPr marL="244475" marR="5080" indent="-232410">
              <a:lnSpc>
                <a:spcPts val="1839"/>
              </a:lnSpc>
              <a:spcBef>
                <a:spcPts val="162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no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use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modeling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(Prospect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ID,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Number)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one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category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response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dropped.</a:t>
            </a:r>
            <a:endParaRPr sz="1700" dirty="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60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Numerical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 were </a:t>
            </a:r>
            <a:r>
              <a:rPr lang="en-US"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inspected and outliers treated. </a:t>
            </a:r>
            <a:endParaRPr sz="1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28530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160" dirty="0"/>
              <a:t> </a:t>
            </a:r>
            <a:r>
              <a:rPr spc="75" dirty="0"/>
              <a:t>Cleaning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7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14849" y="1132421"/>
            <a:ext cx="10380345" cy="33807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1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Skewed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avoid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bias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logistic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regression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models.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Outliers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TotalVisits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424242"/>
                </a:solidFill>
                <a:latin typeface="Arial"/>
                <a:cs typeface="Arial"/>
              </a:rPr>
              <a:t>Views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Per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424242"/>
                </a:solidFill>
                <a:latin typeface="Arial"/>
                <a:cs typeface="Arial"/>
              </a:rPr>
              <a:t>Visit</a:t>
            </a:r>
            <a:r>
              <a:rPr sz="18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treated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capped.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Invalid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ﬁxed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some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such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frequency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grouped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together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“Others”.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Binary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mapped.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cleaning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ensure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quality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accuracy.</a:t>
            </a:r>
            <a:endParaRPr sz="1800">
              <a:latin typeface="Microsoft Sans Serif"/>
              <a:cs typeface="Microsoft Sans Serif"/>
            </a:endParaRPr>
          </a:p>
          <a:p>
            <a:pPr marL="721995" marR="5080" lvl="1" indent="-265430">
              <a:lnSpc>
                <a:spcPct val="150000"/>
              </a:lnSpc>
              <a:spcBef>
                <a:spcPts val="500"/>
              </a:spcBef>
              <a:buClr>
                <a:srgbClr val="C0781B"/>
              </a:buClr>
              <a:buFont typeface="Arial MT"/>
              <a:buChar char="○"/>
              <a:tabLst>
                <a:tab pos="722630" algn="l"/>
              </a:tabLst>
            </a:pP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Fixed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Invalid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casing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styles,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(lead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has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370069"/>
            <a:ext cx="52139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imbalanced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analyzing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614" y="2286722"/>
            <a:ext cx="10715359" cy="112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15240" indent="-29146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38.</a:t>
            </a:r>
            <a:r>
              <a:rPr lang="en-US"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02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%, 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meaning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lang="en-US"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38.</a:t>
            </a:r>
            <a:r>
              <a:rPr lang="en-US"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02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% of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leads.(Minority)</a:t>
            </a:r>
            <a:endParaRPr sz="1800" dirty="0">
              <a:latin typeface="Microsoft Sans Serif"/>
              <a:cs typeface="Microsoft Sans Serif"/>
            </a:endParaRPr>
          </a:p>
          <a:p>
            <a:pPr marL="303530" marR="5080" indent="-291465" algn="just">
              <a:lnSpc>
                <a:spcPct val="100000"/>
              </a:lnSpc>
              <a:spcBef>
                <a:spcPts val="2160"/>
              </a:spcBef>
              <a:buChar char="•"/>
              <a:tabLst>
                <a:tab pos="304165" algn="l"/>
              </a:tabLst>
            </a:pPr>
            <a:r>
              <a:rPr sz="18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61.</a:t>
            </a:r>
            <a:r>
              <a:rPr lang="en-US"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98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% of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didn't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leads.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(Majority)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8</a:t>
            </a:fld>
            <a:endParaRPr spc="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077463"/>
            <a:ext cx="411734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80645"/>
              <a:buFont typeface="Arial MT"/>
              <a:buChar char="●"/>
              <a:tabLst>
                <a:tab pos="278765" algn="l"/>
              </a:tabLst>
            </a:pPr>
            <a:r>
              <a:rPr sz="15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Univariate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Analysis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33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993" y="5712472"/>
            <a:ext cx="55086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Char char="•"/>
              <a:tabLst>
                <a:tab pos="263525" algn="l"/>
                <a:tab pos="264795" algn="l"/>
                <a:tab pos="856615" algn="l"/>
                <a:tab pos="2411730" algn="l"/>
                <a:tab pos="2751455" algn="l"/>
                <a:tab pos="3946525" algn="l"/>
                <a:tab pos="5312410" algn="l"/>
              </a:tabLst>
            </a:pPr>
            <a:r>
              <a:rPr sz="1800" b="1" spc="-80" dirty="0">
                <a:solidFill>
                  <a:srgbClr val="008000"/>
                </a:solidFill>
                <a:latin typeface="Arial"/>
                <a:cs typeface="Arial"/>
              </a:rPr>
              <a:t>La</a:t>
            </a:r>
            <a:r>
              <a:rPr sz="1800" b="1" spc="-8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b="1" spc="9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1800" b="1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b="1" spc="-155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800" b="1" spc="11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008000"/>
                </a:solidFill>
                <a:latin typeface="Arial"/>
                <a:cs typeface="Arial"/>
              </a:rPr>
              <a:t>ivi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8000"/>
                </a:solidFill>
                <a:latin typeface="Arial"/>
                <a:cs typeface="Arial"/>
              </a:rPr>
              <a:t>y: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Highest no </a:t>
            </a:r>
            <a:r>
              <a:rPr lang="en-US"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lang="en-US"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lang="en-US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cu</a:t>
            </a:r>
            <a:r>
              <a:rPr lang="en-US"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lang="en-US"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lang="en-US"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ome</a:t>
            </a:r>
            <a:r>
              <a:rPr lang="en-US"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lang="en-US"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lang="en-US"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lang="en-US"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lang="en-US"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ontribu</a:t>
            </a:r>
            <a:r>
              <a:rPr lang="en-US"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lang="en-US"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ion</a:t>
            </a:r>
            <a:r>
              <a:rPr lang="en-US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lang="en-US"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SMS</a:t>
            </a:r>
            <a:r>
              <a:rPr lang="en-US"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Sent</a:t>
            </a:r>
            <a:r>
              <a:rPr lang="en-US"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lang="en-US"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</a:t>
            </a:r>
            <a:r>
              <a:rPr lang="en-US"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Opened</a:t>
            </a:r>
            <a:r>
              <a:rPr lang="en-US"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</a:t>
            </a:r>
            <a:r>
              <a:rPr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903" y="5712481"/>
            <a:ext cx="503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800" b="1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8000"/>
                </a:solidFill>
                <a:latin typeface="Arial"/>
                <a:cs typeface="Arial"/>
              </a:rPr>
              <a:t>Source: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Maximum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Direct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Trafﬁc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combined.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9</a:t>
            </a:fld>
            <a:endParaRPr spc="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2A7388-6264-B6C2-6D0E-A4B45C20C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5" y="1632143"/>
            <a:ext cx="5767389" cy="36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9FC517-2F23-68ED-B62A-7519D0D8A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69" y="1632143"/>
            <a:ext cx="5508625" cy="36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1666</Words>
  <Application>Microsoft Office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Cambria</vt:lpstr>
      <vt:lpstr>Microsoft Sans Serif</vt:lpstr>
      <vt:lpstr>Trebuchet MS</vt:lpstr>
      <vt:lpstr>Office Theme</vt:lpstr>
      <vt:lpstr>PowerPoint Presentation</vt:lpstr>
      <vt:lpstr>Table of Contents</vt:lpstr>
      <vt:lpstr>Background of X Education Company</vt:lpstr>
      <vt:lpstr>Problem Statement &amp; Objective of the Study</vt:lpstr>
      <vt:lpstr>Analysis Approach</vt:lpstr>
      <vt:lpstr>Data Cleaning</vt:lpstr>
      <vt:lpstr>Data Cleaning</vt:lpstr>
      <vt:lpstr>EDA</vt:lpstr>
      <vt:lpstr>EDA</vt:lpstr>
      <vt:lpstr>EDA</vt:lpstr>
      <vt:lpstr>EDA – Bivariate Analysis for Numerical Variables</vt:lpstr>
      <vt:lpstr>Data Preparation before Model building</vt:lpstr>
      <vt:lpstr>Model Building</vt:lpstr>
      <vt:lpstr>Model Building</vt:lpstr>
      <vt:lpstr>Model Evaluation Train Data Set</vt:lpstr>
      <vt:lpstr>Model Evaluation</vt:lpstr>
      <vt:lpstr>Model Evaluation</vt:lpstr>
      <vt:lpstr>Recommendation based on Final Model</vt:lpstr>
      <vt:lpstr>Recommendation based on Final Model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Lead_Scoring_Case_Study_v3.1.pptx</dc:title>
  <dc:creator>Shekhar Sharma</dc:creator>
  <cp:lastModifiedBy>Shekhar Sharma</cp:lastModifiedBy>
  <cp:revision>2</cp:revision>
  <dcterms:created xsi:type="dcterms:W3CDTF">2023-08-22T16:59:28Z</dcterms:created>
  <dcterms:modified xsi:type="dcterms:W3CDTF">2023-08-22T17:59:55Z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