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sldIdLst>
    <p:sldId id="256" r:id="rId2"/>
    <p:sldId id="257" r:id="rId3"/>
    <p:sldId id="258" r:id="rId4"/>
    <p:sldId id="259" r:id="rId5"/>
    <p:sldId id="260" r:id="rId6"/>
    <p:sldId id="261" r:id="rId7"/>
    <p:sldId id="268" r:id="rId8"/>
    <p:sldId id="266" r:id="rId9"/>
    <p:sldId id="262"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6B16DD-A751-47F9-81C0-094E2957F09E}" type="doc">
      <dgm:prSet loTypeId="urn:microsoft.com/office/officeart/2016/7/layout/LinearBlockProcessNumbered" loCatId="process" qsTypeId="urn:microsoft.com/office/officeart/2005/8/quickstyle/simple2" qsCatId="simple" csTypeId="urn:microsoft.com/office/officeart/2005/8/colors/accent1_2" csCatId="accent1" phldr="1"/>
      <dgm:spPr/>
      <dgm:t>
        <a:bodyPr/>
        <a:lstStyle/>
        <a:p>
          <a:endParaRPr lang="en-US"/>
        </a:p>
      </dgm:t>
    </dgm:pt>
    <dgm:pt modelId="{E4E0D0FD-3D3E-470D-A3F6-54BE738EF357}">
      <dgm:prSet/>
      <dgm:spPr/>
      <dgm:t>
        <a:bodyPr/>
        <a:lstStyle/>
        <a:p>
          <a:r>
            <a:rPr lang="en-IN" dirty="0"/>
            <a:t>Auth </a:t>
          </a:r>
          <a:endParaRPr lang="en-US" dirty="0"/>
        </a:p>
      </dgm:t>
    </dgm:pt>
    <dgm:pt modelId="{CD91E415-F268-4234-84D0-CAC138698376}" type="parTrans" cxnId="{8C8B70FE-E7B5-423D-8284-01709669D33A}">
      <dgm:prSet/>
      <dgm:spPr/>
      <dgm:t>
        <a:bodyPr/>
        <a:lstStyle/>
        <a:p>
          <a:endParaRPr lang="en-US"/>
        </a:p>
      </dgm:t>
    </dgm:pt>
    <dgm:pt modelId="{7991DB22-ACA9-4354-8D53-64347E9A864E}" type="sibTrans" cxnId="{8C8B70FE-E7B5-423D-8284-01709669D33A}">
      <dgm:prSet phldrT="01" phldr="0"/>
      <dgm:spPr/>
      <dgm:t>
        <a:bodyPr/>
        <a:lstStyle/>
        <a:p>
          <a:r>
            <a:rPr lang="en-US"/>
            <a:t>01</a:t>
          </a:r>
        </a:p>
      </dgm:t>
    </dgm:pt>
    <dgm:pt modelId="{A546961C-3D7A-4019-BBC6-9397418C8060}">
      <dgm:prSet/>
      <dgm:spPr>
        <a:solidFill>
          <a:schemeClr val="accent2">
            <a:lumMod val="60000"/>
            <a:lumOff val="40000"/>
          </a:schemeClr>
        </a:solidFill>
      </dgm:spPr>
      <dgm:t>
        <a:bodyPr/>
        <a:lstStyle/>
        <a:p>
          <a:r>
            <a:rPr lang="en-IN" dirty="0"/>
            <a:t>Plaid (Global)</a:t>
          </a:r>
          <a:endParaRPr lang="en-US" dirty="0"/>
        </a:p>
      </dgm:t>
    </dgm:pt>
    <dgm:pt modelId="{BF017DD8-72A0-47F4-9B9A-05C6C32DA823}" type="parTrans" cxnId="{E3D81A62-1300-4879-A835-EF63859C9B6D}">
      <dgm:prSet/>
      <dgm:spPr/>
      <dgm:t>
        <a:bodyPr/>
        <a:lstStyle/>
        <a:p>
          <a:endParaRPr lang="en-US"/>
        </a:p>
      </dgm:t>
    </dgm:pt>
    <dgm:pt modelId="{2960FB41-ED97-4929-BA7C-C7132C39813F}" type="sibTrans" cxnId="{E3D81A62-1300-4879-A835-EF63859C9B6D}">
      <dgm:prSet phldrT="02" phldr="0"/>
      <dgm:spPr/>
      <dgm:t>
        <a:bodyPr/>
        <a:lstStyle/>
        <a:p>
          <a:r>
            <a:rPr lang="en-US"/>
            <a:t>02</a:t>
          </a:r>
        </a:p>
      </dgm:t>
    </dgm:pt>
    <dgm:pt modelId="{A33F04C4-0B3C-4929-A63E-B8534D3834D3}">
      <dgm:prSet/>
      <dgm:spPr/>
      <dgm:t>
        <a:bodyPr/>
        <a:lstStyle/>
        <a:p>
          <a:r>
            <a:rPr lang="en-IN" dirty="0"/>
            <a:t>Analytics</a:t>
          </a:r>
          <a:endParaRPr lang="en-US" dirty="0"/>
        </a:p>
      </dgm:t>
    </dgm:pt>
    <dgm:pt modelId="{9166F0C7-F113-45FE-BC35-42A1748051D1}" type="parTrans" cxnId="{D0A89C84-9C6F-4816-9D6C-09A99D33A196}">
      <dgm:prSet/>
      <dgm:spPr/>
      <dgm:t>
        <a:bodyPr/>
        <a:lstStyle/>
        <a:p>
          <a:endParaRPr lang="en-US"/>
        </a:p>
      </dgm:t>
    </dgm:pt>
    <dgm:pt modelId="{B6B700B2-28A6-4938-B87E-A4D37E8EB540}" type="sibTrans" cxnId="{D0A89C84-9C6F-4816-9D6C-09A99D33A196}">
      <dgm:prSet phldrT="03" phldr="0"/>
      <dgm:spPr/>
      <dgm:t>
        <a:bodyPr/>
        <a:lstStyle/>
        <a:p>
          <a:r>
            <a:rPr lang="en-US"/>
            <a:t>03</a:t>
          </a:r>
        </a:p>
      </dgm:t>
    </dgm:pt>
    <dgm:pt modelId="{09DA38A4-8F29-4083-84A6-9DD37B01D465}">
      <dgm:prSet/>
      <dgm:spPr>
        <a:solidFill>
          <a:schemeClr val="accent2">
            <a:lumMod val="60000"/>
            <a:lumOff val="40000"/>
          </a:schemeClr>
        </a:solidFill>
      </dgm:spPr>
      <dgm:t>
        <a:bodyPr/>
        <a:lstStyle/>
        <a:p>
          <a:r>
            <a:rPr lang="en-IN" dirty="0"/>
            <a:t>Expenses</a:t>
          </a:r>
          <a:endParaRPr lang="en-US" dirty="0"/>
        </a:p>
      </dgm:t>
    </dgm:pt>
    <dgm:pt modelId="{CCBB69F0-BA15-4A7B-9FB2-29A1733CBFB4}" type="parTrans" cxnId="{33DFB327-FA9A-4FE1-9EE8-E5634C4E0EA2}">
      <dgm:prSet/>
      <dgm:spPr/>
      <dgm:t>
        <a:bodyPr/>
        <a:lstStyle/>
        <a:p>
          <a:endParaRPr lang="en-US"/>
        </a:p>
      </dgm:t>
    </dgm:pt>
    <dgm:pt modelId="{711E06D9-8E06-4B2D-AA5D-BA57EA49FEC4}" type="sibTrans" cxnId="{33DFB327-FA9A-4FE1-9EE8-E5634C4E0EA2}">
      <dgm:prSet phldrT="04" phldr="0"/>
      <dgm:spPr/>
      <dgm:t>
        <a:bodyPr/>
        <a:lstStyle/>
        <a:p>
          <a:r>
            <a:rPr lang="en-US"/>
            <a:t>04</a:t>
          </a:r>
        </a:p>
      </dgm:t>
    </dgm:pt>
    <dgm:pt modelId="{B2C7E2D9-9BA7-4C15-9CE0-5768B9D5D737}">
      <dgm:prSet/>
      <dgm:spPr>
        <a:solidFill>
          <a:schemeClr val="tx2">
            <a:lumMod val="50000"/>
            <a:lumOff val="50000"/>
          </a:schemeClr>
        </a:solidFill>
      </dgm:spPr>
      <dgm:t>
        <a:bodyPr/>
        <a:lstStyle/>
        <a:p>
          <a:r>
            <a:rPr lang="en-IN" dirty="0"/>
            <a:t>Budget</a:t>
          </a:r>
          <a:endParaRPr lang="en-US" dirty="0"/>
        </a:p>
      </dgm:t>
    </dgm:pt>
    <dgm:pt modelId="{F73BD6FD-C3C7-4831-85E5-254045190040}" type="parTrans" cxnId="{96E854D4-C38C-4E91-8D6B-81674211ED78}">
      <dgm:prSet/>
      <dgm:spPr/>
      <dgm:t>
        <a:bodyPr/>
        <a:lstStyle/>
        <a:p>
          <a:endParaRPr lang="en-US"/>
        </a:p>
      </dgm:t>
    </dgm:pt>
    <dgm:pt modelId="{D8163072-C14E-4714-BD2B-C98F0BA6EA6E}" type="sibTrans" cxnId="{96E854D4-C38C-4E91-8D6B-81674211ED78}">
      <dgm:prSet phldrT="05" phldr="0"/>
      <dgm:spPr/>
      <dgm:t>
        <a:bodyPr/>
        <a:lstStyle/>
        <a:p>
          <a:r>
            <a:rPr lang="en-US"/>
            <a:t>05</a:t>
          </a:r>
        </a:p>
      </dgm:t>
    </dgm:pt>
    <dgm:pt modelId="{BBC07BBD-324B-4BD3-AC14-98CFE7AA59BE}">
      <dgm:prSet/>
      <dgm:spPr>
        <a:solidFill>
          <a:schemeClr val="accent2">
            <a:lumMod val="60000"/>
            <a:lumOff val="40000"/>
          </a:schemeClr>
        </a:solidFill>
      </dgm:spPr>
      <dgm:t>
        <a:bodyPr/>
        <a:lstStyle/>
        <a:p>
          <a:r>
            <a:rPr lang="en-US" dirty="0" err="1"/>
            <a:t>SavingsGoal</a:t>
          </a:r>
          <a:endParaRPr lang="en-US" dirty="0"/>
        </a:p>
      </dgm:t>
    </dgm:pt>
    <dgm:pt modelId="{AD55031A-E62B-4E98-BC3F-676918FF6B40}" type="parTrans" cxnId="{231A2539-0FAF-4231-B38F-8A3209C9658F}">
      <dgm:prSet/>
      <dgm:spPr/>
      <dgm:t>
        <a:bodyPr/>
        <a:lstStyle/>
        <a:p>
          <a:endParaRPr lang="en-US"/>
        </a:p>
      </dgm:t>
    </dgm:pt>
    <dgm:pt modelId="{34657C90-1785-447D-B347-5C47AB740F2E}" type="sibTrans" cxnId="{231A2539-0FAF-4231-B38F-8A3209C9658F}">
      <dgm:prSet phldrT="06" phldr="0"/>
      <dgm:spPr/>
      <dgm:t>
        <a:bodyPr/>
        <a:lstStyle/>
        <a:p>
          <a:r>
            <a:rPr lang="en-US"/>
            <a:t>06</a:t>
          </a:r>
        </a:p>
      </dgm:t>
    </dgm:pt>
    <dgm:pt modelId="{F13164EC-C8EC-4E70-A9E9-DC723265C5A8}">
      <dgm:prSet/>
      <dgm:spPr>
        <a:solidFill>
          <a:schemeClr val="tx2">
            <a:lumMod val="50000"/>
            <a:lumOff val="50000"/>
          </a:schemeClr>
        </a:solidFill>
      </dgm:spPr>
      <dgm:t>
        <a:bodyPr/>
        <a:lstStyle/>
        <a:p>
          <a:r>
            <a:rPr lang="en-IN" dirty="0"/>
            <a:t>Notification (Settings)</a:t>
          </a:r>
          <a:endParaRPr lang="en-US" dirty="0"/>
        </a:p>
      </dgm:t>
    </dgm:pt>
    <dgm:pt modelId="{435CD639-E994-402A-AB23-358228519A65}" type="parTrans" cxnId="{8DDA9A96-630B-4670-B31E-0E36E960C81B}">
      <dgm:prSet/>
      <dgm:spPr/>
      <dgm:t>
        <a:bodyPr/>
        <a:lstStyle/>
        <a:p>
          <a:endParaRPr lang="en-IN"/>
        </a:p>
      </dgm:t>
    </dgm:pt>
    <dgm:pt modelId="{8E8C5646-2DAC-48A2-92B1-2EF64BF6F8C1}" type="sibTrans" cxnId="{8DDA9A96-630B-4670-B31E-0E36E960C81B}">
      <dgm:prSet phldrT="07" phldr="0"/>
      <dgm:spPr/>
      <dgm:t>
        <a:bodyPr/>
        <a:lstStyle/>
        <a:p>
          <a:r>
            <a:rPr lang="en-IN"/>
            <a:t>07</a:t>
          </a:r>
        </a:p>
      </dgm:t>
    </dgm:pt>
    <dgm:pt modelId="{2DC7DC27-77FB-48FE-8734-BE0F0D7CDCB2}" type="pres">
      <dgm:prSet presAssocID="{3A6B16DD-A751-47F9-81C0-094E2957F09E}" presName="Name0" presStyleCnt="0">
        <dgm:presLayoutVars>
          <dgm:animLvl val="lvl"/>
          <dgm:resizeHandles val="exact"/>
        </dgm:presLayoutVars>
      </dgm:prSet>
      <dgm:spPr/>
    </dgm:pt>
    <dgm:pt modelId="{9069DAAB-54C6-46DC-9518-B1552C714D82}" type="pres">
      <dgm:prSet presAssocID="{E4E0D0FD-3D3E-470D-A3F6-54BE738EF357}" presName="compositeNode" presStyleCnt="0">
        <dgm:presLayoutVars>
          <dgm:bulletEnabled val="1"/>
        </dgm:presLayoutVars>
      </dgm:prSet>
      <dgm:spPr/>
    </dgm:pt>
    <dgm:pt modelId="{66620AF9-29D4-4331-AFEA-16EEBC9395CE}" type="pres">
      <dgm:prSet presAssocID="{E4E0D0FD-3D3E-470D-A3F6-54BE738EF357}" presName="bgRect" presStyleLbl="alignNode1" presStyleIdx="0" presStyleCnt="7"/>
      <dgm:spPr/>
    </dgm:pt>
    <dgm:pt modelId="{289E4721-0E1F-4697-81AF-1C6F17E9CB8D}" type="pres">
      <dgm:prSet presAssocID="{7991DB22-ACA9-4354-8D53-64347E9A864E}" presName="sibTransNodeRect" presStyleLbl="alignNode1" presStyleIdx="0" presStyleCnt="7">
        <dgm:presLayoutVars>
          <dgm:chMax val="0"/>
          <dgm:bulletEnabled val="1"/>
        </dgm:presLayoutVars>
      </dgm:prSet>
      <dgm:spPr/>
    </dgm:pt>
    <dgm:pt modelId="{15813B0D-28CB-4279-A024-185090504D74}" type="pres">
      <dgm:prSet presAssocID="{E4E0D0FD-3D3E-470D-A3F6-54BE738EF357}" presName="nodeRect" presStyleLbl="alignNode1" presStyleIdx="0" presStyleCnt="7">
        <dgm:presLayoutVars>
          <dgm:bulletEnabled val="1"/>
        </dgm:presLayoutVars>
      </dgm:prSet>
      <dgm:spPr/>
    </dgm:pt>
    <dgm:pt modelId="{247D8B92-A32F-449B-80E0-6FC1A6EFCB52}" type="pres">
      <dgm:prSet presAssocID="{7991DB22-ACA9-4354-8D53-64347E9A864E}" presName="sibTrans" presStyleCnt="0"/>
      <dgm:spPr/>
    </dgm:pt>
    <dgm:pt modelId="{0E89BE1C-D06A-41EE-AC78-7AB3D262FF52}" type="pres">
      <dgm:prSet presAssocID="{A546961C-3D7A-4019-BBC6-9397418C8060}" presName="compositeNode" presStyleCnt="0">
        <dgm:presLayoutVars>
          <dgm:bulletEnabled val="1"/>
        </dgm:presLayoutVars>
      </dgm:prSet>
      <dgm:spPr/>
    </dgm:pt>
    <dgm:pt modelId="{18269D1C-8AF9-47E4-BD7E-A7016CC661B4}" type="pres">
      <dgm:prSet presAssocID="{A546961C-3D7A-4019-BBC6-9397418C8060}" presName="bgRect" presStyleLbl="alignNode1" presStyleIdx="1" presStyleCnt="7"/>
      <dgm:spPr/>
    </dgm:pt>
    <dgm:pt modelId="{1D181EFC-5A07-46BB-86D0-7937B5550556}" type="pres">
      <dgm:prSet presAssocID="{2960FB41-ED97-4929-BA7C-C7132C39813F}" presName="sibTransNodeRect" presStyleLbl="alignNode1" presStyleIdx="1" presStyleCnt="7">
        <dgm:presLayoutVars>
          <dgm:chMax val="0"/>
          <dgm:bulletEnabled val="1"/>
        </dgm:presLayoutVars>
      </dgm:prSet>
      <dgm:spPr/>
    </dgm:pt>
    <dgm:pt modelId="{F0A0111E-220F-44AB-9E2A-1CB0D7F1E528}" type="pres">
      <dgm:prSet presAssocID="{A546961C-3D7A-4019-BBC6-9397418C8060}" presName="nodeRect" presStyleLbl="alignNode1" presStyleIdx="1" presStyleCnt="7">
        <dgm:presLayoutVars>
          <dgm:bulletEnabled val="1"/>
        </dgm:presLayoutVars>
      </dgm:prSet>
      <dgm:spPr/>
    </dgm:pt>
    <dgm:pt modelId="{5ECC06BB-1905-4FEC-8550-CE710074857C}" type="pres">
      <dgm:prSet presAssocID="{2960FB41-ED97-4929-BA7C-C7132C39813F}" presName="sibTrans" presStyleCnt="0"/>
      <dgm:spPr/>
    </dgm:pt>
    <dgm:pt modelId="{17C28350-D8D0-4811-9E0C-7156010A5AC7}" type="pres">
      <dgm:prSet presAssocID="{A33F04C4-0B3C-4929-A63E-B8534D3834D3}" presName="compositeNode" presStyleCnt="0">
        <dgm:presLayoutVars>
          <dgm:bulletEnabled val="1"/>
        </dgm:presLayoutVars>
      </dgm:prSet>
      <dgm:spPr/>
    </dgm:pt>
    <dgm:pt modelId="{C72CF7FA-9463-4CD0-85B3-E5BFDB3D57B7}" type="pres">
      <dgm:prSet presAssocID="{A33F04C4-0B3C-4929-A63E-B8534D3834D3}" presName="bgRect" presStyleLbl="alignNode1" presStyleIdx="2" presStyleCnt="7"/>
      <dgm:spPr/>
    </dgm:pt>
    <dgm:pt modelId="{3F3D87E9-520D-4BF6-BC89-1B3BC5745AC2}" type="pres">
      <dgm:prSet presAssocID="{B6B700B2-28A6-4938-B87E-A4D37E8EB540}" presName="sibTransNodeRect" presStyleLbl="alignNode1" presStyleIdx="2" presStyleCnt="7">
        <dgm:presLayoutVars>
          <dgm:chMax val="0"/>
          <dgm:bulletEnabled val="1"/>
        </dgm:presLayoutVars>
      </dgm:prSet>
      <dgm:spPr/>
    </dgm:pt>
    <dgm:pt modelId="{66354269-80AF-4E4E-8C49-FC1E85C03DB6}" type="pres">
      <dgm:prSet presAssocID="{A33F04C4-0B3C-4929-A63E-B8534D3834D3}" presName="nodeRect" presStyleLbl="alignNode1" presStyleIdx="2" presStyleCnt="7">
        <dgm:presLayoutVars>
          <dgm:bulletEnabled val="1"/>
        </dgm:presLayoutVars>
      </dgm:prSet>
      <dgm:spPr/>
    </dgm:pt>
    <dgm:pt modelId="{89069F0E-F128-42B7-A954-C120C0C5CD39}" type="pres">
      <dgm:prSet presAssocID="{B6B700B2-28A6-4938-B87E-A4D37E8EB540}" presName="sibTrans" presStyleCnt="0"/>
      <dgm:spPr/>
    </dgm:pt>
    <dgm:pt modelId="{A136D310-3E70-4A84-AE5D-923770D22B89}" type="pres">
      <dgm:prSet presAssocID="{09DA38A4-8F29-4083-84A6-9DD37B01D465}" presName="compositeNode" presStyleCnt="0">
        <dgm:presLayoutVars>
          <dgm:bulletEnabled val="1"/>
        </dgm:presLayoutVars>
      </dgm:prSet>
      <dgm:spPr/>
    </dgm:pt>
    <dgm:pt modelId="{D793AC05-4CF7-4616-AE33-FE21F76A655E}" type="pres">
      <dgm:prSet presAssocID="{09DA38A4-8F29-4083-84A6-9DD37B01D465}" presName="bgRect" presStyleLbl="alignNode1" presStyleIdx="3" presStyleCnt="7"/>
      <dgm:spPr/>
    </dgm:pt>
    <dgm:pt modelId="{AC94F19E-0E4E-4F3D-915F-9DCF6E6639BE}" type="pres">
      <dgm:prSet presAssocID="{711E06D9-8E06-4B2D-AA5D-BA57EA49FEC4}" presName="sibTransNodeRect" presStyleLbl="alignNode1" presStyleIdx="3" presStyleCnt="7">
        <dgm:presLayoutVars>
          <dgm:chMax val="0"/>
          <dgm:bulletEnabled val="1"/>
        </dgm:presLayoutVars>
      </dgm:prSet>
      <dgm:spPr/>
    </dgm:pt>
    <dgm:pt modelId="{C1B8E1ED-4701-4F5B-BE5A-60894166A88C}" type="pres">
      <dgm:prSet presAssocID="{09DA38A4-8F29-4083-84A6-9DD37B01D465}" presName="nodeRect" presStyleLbl="alignNode1" presStyleIdx="3" presStyleCnt="7">
        <dgm:presLayoutVars>
          <dgm:bulletEnabled val="1"/>
        </dgm:presLayoutVars>
      </dgm:prSet>
      <dgm:spPr/>
    </dgm:pt>
    <dgm:pt modelId="{1B8B339D-373A-4397-A7CA-7A714AABBFE2}" type="pres">
      <dgm:prSet presAssocID="{711E06D9-8E06-4B2D-AA5D-BA57EA49FEC4}" presName="sibTrans" presStyleCnt="0"/>
      <dgm:spPr/>
    </dgm:pt>
    <dgm:pt modelId="{7E032CAB-6CB3-446B-A1F0-0859BA3671B2}" type="pres">
      <dgm:prSet presAssocID="{B2C7E2D9-9BA7-4C15-9CE0-5768B9D5D737}" presName="compositeNode" presStyleCnt="0">
        <dgm:presLayoutVars>
          <dgm:bulletEnabled val="1"/>
        </dgm:presLayoutVars>
      </dgm:prSet>
      <dgm:spPr/>
    </dgm:pt>
    <dgm:pt modelId="{45756FDD-FF0A-4A30-82C2-E93C8AD064A9}" type="pres">
      <dgm:prSet presAssocID="{B2C7E2D9-9BA7-4C15-9CE0-5768B9D5D737}" presName="bgRect" presStyleLbl="alignNode1" presStyleIdx="4" presStyleCnt="7"/>
      <dgm:spPr/>
    </dgm:pt>
    <dgm:pt modelId="{02472E27-FE25-431D-8634-7CDF27827B49}" type="pres">
      <dgm:prSet presAssocID="{D8163072-C14E-4714-BD2B-C98F0BA6EA6E}" presName="sibTransNodeRect" presStyleLbl="alignNode1" presStyleIdx="4" presStyleCnt="7">
        <dgm:presLayoutVars>
          <dgm:chMax val="0"/>
          <dgm:bulletEnabled val="1"/>
        </dgm:presLayoutVars>
      </dgm:prSet>
      <dgm:spPr/>
    </dgm:pt>
    <dgm:pt modelId="{FE28B92B-8BC4-436A-B2DD-2F8097FCC917}" type="pres">
      <dgm:prSet presAssocID="{B2C7E2D9-9BA7-4C15-9CE0-5768B9D5D737}" presName="nodeRect" presStyleLbl="alignNode1" presStyleIdx="4" presStyleCnt="7">
        <dgm:presLayoutVars>
          <dgm:bulletEnabled val="1"/>
        </dgm:presLayoutVars>
      </dgm:prSet>
      <dgm:spPr/>
    </dgm:pt>
    <dgm:pt modelId="{B6B8E97B-4960-4861-AAD2-14B33D04ED47}" type="pres">
      <dgm:prSet presAssocID="{D8163072-C14E-4714-BD2B-C98F0BA6EA6E}" presName="sibTrans" presStyleCnt="0"/>
      <dgm:spPr/>
    </dgm:pt>
    <dgm:pt modelId="{75583D23-46D0-4FDB-BBB1-92A36EA85542}" type="pres">
      <dgm:prSet presAssocID="{BBC07BBD-324B-4BD3-AC14-98CFE7AA59BE}" presName="compositeNode" presStyleCnt="0">
        <dgm:presLayoutVars>
          <dgm:bulletEnabled val="1"/>
        </dgm:presLayoutVars>
      </dgm:prSet>
      <dgm:spPr/>
    </dgm:pt>
    <dgm:pt modelId="{A2CF111C-36B3-448D-9DB8-883DAA8AC5DD}" type="pres">
      <dgm:prSet presAssocID="{BBC07BBD-324B-4BD3-AC14-98CFE7AA59BE}" presName="bgRect" presStyleLbl="alignNode1" presStyleIdx="5" presStyleCnt="7"/>
      <dgm:spPr/>
    </dgm:pt>
    <dgm:pt modelId="{7F173307-7361-4BD7-AF2A-2C294AB8408B}" type="pres">
      <dgm:prSet presAssocID="{34657C90-1785-447D-B347-5C47AB740F2E}" presName="sibTransNodeRect" presStyleLbl="alignNode1" presStyleIdx="5" presStyleCnt="7">
        <dgm:presLayoutVars>
          <dgm:chMax val="0"/>
          <dgm:bulletEnabled val="1"/>
        </dgm:presLayoutVars>
      </dgm:prSet>
      <dgm:spPr/>
    </dgm:pt>
    <dgm:pt modelId="{486E4CD0-1CDA-4CB4-AFD0-5D363335B9E6}" type="pres">
      <dgm:prSet presAssocID="{BBC07BBD-324B-4BD3-AC14-98CFE7AA59BE}" presName="nodeRect" presStyleLbl="alignNode1" presStyleIdx="5" presStyleCnt="7">
        <dgm:presLayoutVars>
          <dgm:bulletEnabled val="1"/>
        </dgm:presLayoutVars>
      </dgm:prSet>
      <dgm:spPr/>
    </dgm:pt>
    <dgm:pt modelId="{CC0C8F3F-7033-47EB-8EF0-B8EFB6B6AC8E}" type="pres">
      <dgm:prSet presAssocID="{34657C90-1785-447D-B347-5C47AB740F2E}" presName="sibTrans" presStyleCnt="0"/>
      <dgm:spPr/>
    </dgm:pt>
    <dgm:pt modelId="{A1BE6612-C920-4943-8EBF-4E6830F2FAF5}" type="pres">
      <dgm:prSet presAssocID="{F13164EC-C8EC-4E70-A9E9-DC723265C5A8}" presName="compositeNode" presStyleCnt="0">
        <dgm:presLayoutVars>
          <dgm:bulletEnabled val="1"/>
        </dgm:presLayoutVars>
      </dgm:prSet>
      <dgm:spPr/>
    </dgm:pt>
    <dgm:pt modelId="{D254E02C-5075-492F-82C6-BB1300283302}" type="pres">
      <dgm:prSet presAssocID="{F13164EC-C8EC-4E70-A9E9-DC723265C5A8}" presName="bgRect" presStyleLbl="alignNode1" presStyleIdx="6" presStyleCnt="7"/>
      <dgm:spPr/>
    </dgm:pt>
    <dgm:pt modelId="{C2A2AB63-5C72-4717-983B-8E1188C790CF}" type="pres">
      <dgm:prSet presAssocID="{8E8C5646-2DAC-48A2-92B1-2EF64BF6F8C1}" presName="sibTransNodeRect" presStyleLbl="alignNode1" presStyleIdx="6" presStyleCnt="7">
        <dgm:presLayoutVars>
          <dgm:chMax val="0"/>
          <dgm:bulletEnabled val="1"/>
        </dgm:presLayoutVars>
      </dgm:prSet>
      <dgm:spPr/>
    </dgm:pt>
    <dgm:pt modelId="{6BF57505-E411-4843-8B83-2EBA7DC0DB87}" type="pres">
      <dgm:prSet presAssocID="{F13164EC-C8EC-4E70-A9E9-DC723265C5A8}" presName="nodeRect" presStyleLbl="alignNode1" presStyleIdx="6" presStyleCnt="7">
        <dgm:presLayoutVars>
          <dgm:bulletEnabled val="1"/>
        </dgm:presLayoutVars>
      </dgm:prSet>
      <dgm:spPr/>
    </dgm:pt>
  </dgm:ptLst>
  <dgm:cxnLst>
    <dgm:cxn modelId="{B55F2700-C752-4671-8008-1E2E3D51C23A}" type="presOf" srcId="{B2C7E2D9-9BA7-4C15-9CE0-5768B9D5D737}" destId="{45756FDD-FF0A-4A30-82C2-E93C8AD064A9}" srcOrd="0" destOrd="0" presId="urn:microsoft.com/office/officeart/2016/7/layout/LinearBlockProcessNumbered"/>
    <dgm:cxn modelId="{AE9A9B0D-905C-46AF-B623-6B2DBA050D6C}" type="presOf" srcId="{8E8C5646-2DAC-48A2-92B1-2EF64BF6F8C1}" destId="{C2A2AB63-5C72-4717-983B-8E1188C790CF}" srcOrd="0" destOrd="0" presId="urn:microsoft.com/office/officeart/2016/7/layout/LinearBlockProcessNumbered"/>
    <dgm:cxn modelId="{CA6AD00D-1C28-4519-B9AC-1801E753F5B6}" type="presOf" srcId="{09DA38A4-8F29-4083-84A6-9DD37B01D465}" destId="{C1B8E1ED-4701-4F5B-BE5A-60894166A88C}" srcOrd="1" destOrd="0" presId="urn:microsoft.com/office/officeart/2016/7/layout/LinearBlockProcessNumbered"/>
    <dgm:cxn modelId="{D5CEBC15-CF16-47E3-9BD5-7A495815F57A}" type="presOf" srcId="{711E06D9-8E06-4B2D-AA5D-BA57EA49FEC4}" destId="{AC94F19E-0E4E-4F3D-915F-9DCF6E6639BE}" srcOrd="0" destOrd="0" presId="urn:microsoft.com/office/officeart/2016/7/layout/LinearBlockProcessNumbered"/>
    <dgm:cxn modelId="{AACBB316-6B6F-4060-B99D-15F69CA75F6F}" type="presOf" srcId="{BBC07BBD-324B-4BD3-AC14-98CFE7AA59BE}" destId="{486E4CD0-1CDA-4CB4-AFD0-5D363335B9E6}" srcOrd="1" destOrd="0" presId="urn:microsoft.com/office/officeart/2016/7/layout/LinearBlockProcessNumbered"/>
    <dgm:cxn modelId="{CF56011B-222B-449C-BE97-06EB83A2EE1F}" type="presOf" srcId="{A546961C-3D7A-4019-BBC6-9397418C8060}" destId="{18269D1C-8AF9-47E4-BD7E-A7016CC661B4}" srcOrd="0" destOrd="0" presId="urn:microsoft.com/office/officeart/2016/7/layout/LinearBlockProcessNumbered"/>
    <dgm:cxn modelId="{EDF2EC21-AA6A-4C28-B530-FA8454165BEB}" type="presOf" srcId="{3A6B16DD-A751-47F9-81C0-094E2957F09E}" destId="{2DC7DC27-77FB-48FE-8734-BE0F0D7CDCB2}" srcOrd="0" destOrd="0" presId="urn:microsoft.com/office/officeart/2016/7/layout/LinearBlockProcessNumbered"/>
    <dgm:cxn modelId="{33DFB327-FA9A-4FE1-9EE8-E5634C4E0EA2}" srcId="{3A6B16DD-A751-47F9-81C0-094E2957F09E}" destId="{09DA38A4-8F29-4083-84A6-9DD37B01D465}" srcOrd="3" destOrd="0" parTransId="{CCBB69F0-BA15-4A7B-9FB2-29A1733CBFB4}" sibTransId="{711E06D9-8E06-4B2D-AA5D-BA57EA49FEC4}"/>
    <dgm:cxn modelId="{7EDE1A2D-AB6D-48D6-AB55-D8B484243C35}" type="presOf" srcId="{B2C7E2D9-9BA7-4C15-9CE0-5768B9D5D737}" destId="{FE28B92B-8BC4-436A-B2DD-2F8097FCC917}" srcOrd="1" destOrd="0" presId="urn:microsoft.com/office/officeart/2016/7/layout/LinearBlockProcessNumbered"/>
    <dgm:cxn modelId="{231A2539-0FAF-4231-B38F-8A3209C9658F}" srcId="{3A6B16DD-A751-47F9-81C0-094E2957F09E}" destId="{BBC07BBD-324B-4BD3-AC14-98CFE7AA59BE}" srcOrd="5" destOrd="0" parTransId="{AD55031A-E62B-4E98-BC3F-676918FF6B40}" sibTransId="{34657C90-1785-447D-B347-5C47AB740F2E}"/>
    <dgm:cxn modelId="{E3D81A62-1300-4879-A835-EF63859C9B6D}" srcId="{3A6B16DD-A751-47F9-81C0-094E2957F09E}" destId="{A546961C-3D7A-4019-BBC6-9397418C8060}" srcOrd="1" destOrd="0" parTransId="{BF017DD8-72A0-47F4-9B9A-05C6C32DA823}" sibTransId="{2960FB41-ED97-4929-BA7C-C7132C39813F}"/>
    <dgm:cxn modelId="{077E7949-4791-4B11-9B95-33002C225443}" type="presOf" srcId="{2960FB41-ED97-4929-BA7C-C7132C39813F}" destId="{1D181EFC-5A07-46BB-86D0-7937B5550556}" srcOrd="0" destOrd="0" presId="urn:microsoft.com/office/officeart/2016/7/layout/LinearBlockProcessNumbered"/>
    <dgm:cxn modelId="{CFC43B50-8056-4274-A481-8EBEA244A292}" type="presOf" srcId="{A33F04C4-0B3C-4929-A63E-B8534D3834D3}" destId="{C72CF7FA-9463-4CD0-85B3-E5BFDB3D57B7}" srcOrd="0" destOrd="0" presId="urn:microsoft.com/office/officeart/2016/7/layout/LinearBlockProcessNumbered"/>
    <dgm:cxn modelId="{F3C59559-8DC1-4508-8FCA-E471CAEE5394}" type="presOf" srcId="{F13164EC-C8EC-4E70-A9E9-DC723265C5A8}" destId="{D254E02C-5075-492F-82C6-BB1300283302}" srcOrd="0" destOrd="0" presId="urn:microsoft.com/office/officeart/2016/7/layout/LinearBlockProcessNumbered"/>
    <dgm:cxn modelId="{8FDD365A-23ED-447C-BF21-BC3AB60DC889}" type="presOf" srcId="{E4E0D0FD-3D3E-470D-A3F6-54BE738EF357}" destId="{66620AF9-29D4-4331-AFEA-16EEBC9395CE}" srcOrd="0" destOrd="0" presId="urn:microsoft.com/office/officeart/2016/7/layout/LinearBlockProcessNumbered"/>
    <dgm:cxn modelId="{D0CAB283-BD96-47B1-82C3-44658924D722}" type="presOf" srcId="{09DA38A4-8F29-4083-84A6-9DD37B01D465}" destId="{D793AC05-4CF7-4616-AE33-FE21F76A655E}" srcOrd="0" destOrd="0" presId="urn:microsoft.com/office/officeart/2016/7/layout/LinearBlockProcessNumbered"/>
    <dgm:cxn modelId="{8EB77C84-8BA5-41D1-8541-200F91B5EEEF}" type="presOf" srcId="{7991DB22-ACA9-4354-8D53-64347E9A864E}" destId="{289E4721-0E1F-4697-81AF-1C6F17E9CB8D}" srcOrd="0" destOrd="0" presId="urn:microsoft.com/office/officeart/2016/7/layout/LinearBlockProcessNumbered"/>
    <dgm:cxn modelId="{D0A89C84-9C6F-4816-9D6C-09A99D33A196}" srcId="{3A6B16DD-A751-47F9-81C0-094E2957F09E}" destId="{A33F04C4-0B3C-4929-A63E-B8534D3834D3}" srcOrd="2" destOrd="0" parTransId="{9166F0C7-F113-45FE-BC35-42A1748051D1}" sibTransId="{B6B700B2-28A6-4938-B87E-A4D37E8EB540}"/>
    <dgm:cxn modelId="{8DDA9A96-630B-4670-B31E-0E36E960C81B}" srcId="{3A6B16DD-A751-47F9-81C0-094E2957F09E}" destId="{F13164EC-C8EC-4E70-A9E9-DC723265C5A8}" srcOrd="6" destOrd="0" parTransId="{435CD639-E994-402A-AB23-358228519A65}" sibTransId="{8E8C5646-2DAC-48A2-92B1-2EF64BF6F8C1}"/>
    <dgm:cxn modelId="{FE8A11A6-5FD8-445E-8D4B-163D65C4317E}" type="presOf" srcId="{34657C90-1785-447D-B347-5C47AB740F2E}" destId="{7F173307-7361-4BD7-AF2A-2C294AB8408B}" srcOrd="0" destOrd="0" presId="urn:microsoft.com/office/officeart/2016/7/layout/LinearBlockProcessNumbered"/>
    <dgm:cxn modelId="{7CE89FB0-71E1-48C2-A619-B36F85178E85}" type="presOf" srcId="{D8163072-C14E-4714-BD2B-C98F0BA6EA6E}" destId="{02472E27-FE25-431D-8634-7CDF27827B49}" srcOrd="0" destOrd="0" presId="urn:microsoft.com/office/officeart/2016/7/layout/LinearBlockProcessNumbered"/>
    <dgm:cxn modelId="{273FCAB2-417C-498F-920B-1BAFADC1ADC2}" type="presOf" srcId="{BBC07BBD-324B-4BD3-AC14-98CFE7AA59BE}" destId="{A2CF111C-36B3-448D-9DB8-883DAA8AC5DD}" srcOrd="0" destOrd="0" presId="urn:microsoft.com/office/officeart/2016/7/layout/LinearBlockProcessNumbered"/>
    <dgm:cxn modelId="{AAB7FAB4-DCBF-41CD-BC72-5FB43FF9B384}" type="presOf" srcId="{A33F04C4-0B3C-4929-A63E-B8534D3834D3}" destId="{66354269-80AF-4E4E-8C49-FC1E85C03DB6}" srcOrd="1" destOrd="0" presId="urn:microsoft.com/office/officeart/2016/7/layout/LinearBlockProcessNumbered"/>
    <dgm:cxn modelId="{AB11D9B5-B13F-466D-8F45-029C20FEB0A9}" type="presOf" srcId="{F13164EC-C8EC-4E70-A9E9-DC723265C5A8}" destId="{6BF57505-E411-4843-8B83-2EBA7DC0DB87}" srcOrd="1" destOrd="0" presId="urn:microsoft.com/office/officeart/2016/7/layout/LinearBlockProcessNumbered"/>
    <dgm:cxn modelId="{7295DDD0-4AE8-49EF-83EC-1EA14186C929}" type="presOf" srcId="{A546961C-3D7A-4019-BBC6-9397418C8060}" destId="{F0A0111E-220F-44AB-9E2A-1CB0D7F1E528}" srcOrd="1" destOrd="0" presId="urn:microsoft.com/office/officeart/2016/7/layout/LinearBlockProcessNumbered"/>
    <dgm:cxn modelId="{96E854D4-C38C-4E91-8D6B-81674211ED78}" srcId="{3A6B16DD-A751-47F9-81C0-094E2957F09E}" destId="{B2C7E2D9-9BA7-4C15-9CE0-5768B9D5D737}" srcOrd="4" destOrd="0" parTransId="{F73BD6FD-C3C7-4831-85E5-254045190040}" sibTransId="{D8163072-C14E-4714-BD2B-C98F0BA6EA6E}"/>
    <dgm:cxn modelId="{023677E2-E940-48E7-82B9-C5ADFA2D901A}" type="presOf" srcId="{B6B700B2-28A6-4938-B87E-A4D37E8EB540}" destId="{3F3D87E9-520D-4BF6-BC89-1B3BC5745AC2}" srcOrd="0" destOrd="0" presId="urn:microsoft.com/office/officeart/2016/7/layout/LinearBlockProcessNumbered"/>
    <dgm:cxn modelId="{494729F7-4E8F-447A-A7A0-127E72986806}" type="presOf" srcId="{E4E0D0FD-3D3E-470D-A3F6-54BE738EF357}" destId="{15813B0D-28CB-4279-A024-185090504D74}" srcOrd="1" destOrd="0" presId="urn:microsoft.com/office/officeart/2016/7/layout/LinearBlockProcessNumbered"/>
    <dgm:cxn modelId="{8C8B70FE-E7B5-423D-8284-01709669D33A}" srcId="{3A6B16DD-A751-47F9-81C0-094E2957F09E}" destId="{E4E0D0FD-3D3E-470D-A3F6-54BE738EF357}" srcOrd="0" destOrd="0" parTransId="{CD91E415-F268-4234-84D0-CAC138698376}" sibTransId="{7991DB22-ACA9-4354-8D53-64347E9A864E}"/>
    <dgm:cxn modelId="{6FE6E98F-99B2-4E3B-97A0-AD9770871F92}" type="presParOf" srcId="{2DC7DC27-77FB-48FE-8734-BE0F0D7CDCB2}" destId="{9069DAAB-54C6-46DC-9518-B1552C714D82}" srcOrd="0" destOrd="0" presId="urn:microsoft.com/office/officeart/2016/7/layout/LinearBlockProcessNumbered"/>
    <dgm:cxn modelId="{AA1406FB-01BB-4BBE-BDCB-A14491B33189}" type="presParOf" srcId="{9069DAAB-54C6-46DC-9518-B1552C714D82}" destId="{66620AF9-29D4-4331-AFEA-16EEBC9395CE}" srcOrd="0" destOrd="0" presId="urn:microsoft.com/office/officeart/2016/7/layout/LinearBlockProcessNumbered"/>
    <dgm:cxn modelId="{06476276-BA64-4520-A1FD-323858A59EFD}" type="presParOf" srcId="{9069DAAB-54C6-46DC-9518-B1552C714D82}" destId="{289E4721-0E1F-4697-81AF-1C6F17E9CB8D}" srcOrd="1" destOrd="0" presId="urn:microsoft.com/office/officeart/2016/7/layout/LinearBlockProcessNumbered"/>
    <dgm:cxn modelId="{D1316E32-A355-47AB-8DC9-74D9AF51A0E6}" type="presParOf" srcId="{9069DAAB-54C6-46DC-9518-B1552C714D82}" destId="{15813B0D-28CB-4279-A024-185090504D74}" srcOrd="2" destOrd="0" presId="urn:microsoft.com/office/officeart/2016/7/layout/LinearBlockProcessNumbered"/>
    <dgm:cxn modelId="{603FE224-09AD-4C14-A135-2DCF844097AB}" type="presParOf" srcId="{2DC7DC27-77FB-48FE-8734-BE0F0D7CDCB2}" destId="{247D8B92-A32F-449B-80E0-6FC1A6EFCB52}" srcOrd="1" destOrd="0" presId="urn:microsoft.com/office/officeart/2016/7/layout/LinearBlockProcessNumbered"/>
    <dgm:cxn modelId="{C49FCD67-476F-4F7E-AA7E-234E63134DEF}" type="presParOf" srcId="{2DC7DC27-77FB-48FE-8734-BE0F0D7CDCB2}" destId="{0E89BE1C-D06A-41EE-AC78-7AB3D262FF52}" srcOrd="2" destOrd="0" presId="urn:microsoft.com/office/officeart/2016/7/layout/LinearBlockProcessNumbered"/>
    <dgm:cxn modelId="{48EA7B5B-9D0F-4887-971A-C583684D5151}" type="presParOf" srcId="{0E89BE1C-D06A-41EE-AC78-7AB3D262FF52}" destId="{18269D1C-8AF9-47E4-BD7E-A7016CC661B4}" srcOrd="0" destOrd="0" presId="urn:microsoft.com/office/officeart/2016/7/layout/LinearBlockProcessNumbered"/>
    <dgm:cxn modelId="{2F27EBFD-002F-4AD4-8CCD-D1008F631312}" type="presParOf" srcId="{0E89BE1C-D06A-41EE-AC78-7AB3D262FF52}" destId="{1D181EFC-5A07-46BB-86D0-7937B5550556}" srcOrd="1" destOrd="0" presId="urn:microsoft.com/office/officeart/2016/7/layout/LinearBlockProcessNumbered"/>
    <dgm:cxn modelId="{CD3E144E-6925-4BA6-8893-545DB50FA37D}" type="presParOf" srcId="{0E89BE1C-D06A-41EE-AC78-7AB3D262FF52}" destId="{F0A0111E-220F-44AB-9E2A-1CB0D7F1E528}" srcOrd="2" destOrd="0" presId="urn:microsoft.com/office/officeart/2016/7/layout/LinearBlockProcessNumbered"/>
    <dgm:cxn modelId="{8CA4C4A0-2044-4351-ACD7-44D9877CB094}" type="presParOf" srcId="{2DC7DC27-77FB-48FE-8734-BE0F0D7CDCB2}" destId="{5ECC06BB-1905-4FEC-8550-CE710074857C}" srcOrd="3" destOrd="0" presId="urn:microsoft.com/office/officeart/2016/7/layout/LinearBlockProcessNumbered"/>
    <dgm:cxn modelId="{3793BA2D-333F-4DE4-A56B-D0B58BE8233A}" type="presParOf" srcId="{2DC7DC27-77FB-48FE-8734-BE0F0D7CDCB2}" destId="{17C28350-D8D0-4811-9E0C-7156010A5AC7}" srcOrd="4" destOrd="0" presId="urn:microsoft.com/office/officeart/2016/7/layout/LinearBlockProcessNumbered"/>
    <dgm:cxn modelId="{7195B8C5-73F9-4F46-A463-4D3EC7A7253A}" type="presParOf" srcId="{17C28350-D8D0-4811-9E0C-7156010A5AC7}" destId="{C72CF7FA-9463-4CD0-85B3-E5BFDB3D57B7}" srcOrd="0" destOrd="0" presId="urn:microsoft.com/office/officeart/2016/7/layout/LinearBlockProcessNumbered"/>
    <dgm:cxn modelId="{B09BD6D5-F5BD-44D7-B48D-2F04C4359AE0}" type="presParOf" srcId="{17C28350-D8D0-4811-9E0C-7156010A5AC7}" destId="{3F3D87E9-520D-4BF6-BC89-1B3BC5745AC2}" srcOrd="1" destOrd="0" presId="urn:microsoft.com/office/officeart/2016/7/layout/LinearBlockProcessNumbered"/>
    <dgm:cxn modelId="{C9E2857A-636B-4273-87CB-50508792DBC4}" type="presParOf" srcId="{17C28350-D8D0-4811-9E0C-7156010A5AC7}" destId="{66354269-80AF-4E4E-8C49-FC1E85C03DB6}" srcOrd="2" destOrd="0" presId="urn:microsoft.com/office/officeart/2016/7/layout/LinearBlockProcessNumbered"/>
    <dgm:cxn modelId="{75C86987-0B0F-4517-8D8D-D09B9EE75AD1}" type="presParOf" srcId="{2DC7DC27-77FB-48FE-8734-BE0F0D7CDCB2}" destId="{89069F0E-F128-42B7-A954-C120C0C5CD39}" srcOrd="5" destOrd="0" presId="urn:microsoft.com/office/officeart/2016/7/layout/LinearBlockProcessNumbered"/>
    <dgm:cxn modelId="{5760C779-F81F-4B00-9962-223CB73ECE0E}" type="presParOf" srcId="{2DC7DC27-77FB-48FE-8734-BE0F0D7CDCB2}" destId="{A136D310-3E70-4A84-AE5D-923770D22B89}" srcOrd="6" destOrd="0" presId="urn:microsoft.com/office/officeart/2016/7/layout/LinearBlockProcessNumbered"/>
    <dgm:cxn modelId="{530C5437-A175-4108-96CD-533DB828F64D}" type="presParOf" srcId="{A136D310-3E70-4A84-AE5D-923770D22B89}" destId="{D793AC05-4CF7-4616-AE33-FE21F76A655E}" srcOrd="0" destOrd="0" presId="urn:microsoft.com/office/officeart/2016/7/layout/LinearBlockProcessNumbered"/>
    <dgm:cxn modelId="{F4690F6E-85DA-4269-BF04-FF406EDF9909}" type="presParOf" srcId="{A136D310-3E70-4A84-AE5D-923770D22B89}" destId="{AC94F19E-0E4E-4F3D-915F-9DCF6E6639BE}" srcOrd="1" destOrd="0" presId="urn:microsoft.com/office/officeart/2016/7/layout/LinearBlockProcessNumbered"/>
    <dgm:cxn modelId="{64003DBC-002E-4E57-A3ED-2FEA131836ED}" type="presParOf" srcId="{A136D310-3E70-4A84-AE5D-923770D22B89}" destId="{C1B8E1ED-4701-4F5B-BE5A-60894166A88C}" srcOrd="2" destOrd="0" presId="urn:microsoft.com/office/officeart/2016/7/layout/LinearBlockProcessNumbered"/>
    <dgm:cxn modelId="{79320E5D-AC30-4CCF-9573-5E91D5668844}" type="presParOf" srcId="{2DC7DC27-77FB-48FE-8734-BE0F0D7CDCB2}" destId="{1B8B339D-373A-4397-A7CA-7A714AABBFE2}" srcOrd="7" destOrd="0" presId="urn:microsoft.com/office/officeart/2016/7/layout/LinearBlockProcessNumbered"/>
    <dgm:cxn modelId="{3E32E320-58AA-4445-B762-A499435B916A}" type="presParOf" srcId="{2DC7DC27-77FB-48FE-8734-BE0F0D7CDCB2}" destId="{7E032CAB-6CB3-446B-A1F0-0859BA3671B2}" srcOrd="8" destOrd="0" presId="urn:microsoft.com/office/officeart/2016/7/layout/LinearBlockProcessNumbered"/>
    <dgm:cxn modelId="{6A23592F-E7A9-4988-A57C-E6B8E166A960}" type="presParOf" srcId="{7E032CAB-6CB3-446B-A1F0-0859BA3671B2}" destId="{45756FDD-FF0A-4A30-82C2-E93C8AD064A9}" srcOrd="0" destOrd="0" presId="urn:microsoft.com/office/officeart/2016/7/layout/LinearBlockProcessNumbered"/>
    <dgm:cxn modelId="{CBF5EB01-8D43-4999-A0DD-0596835092AB}" type="presParOf" srcId="{7E032CAB-6CB3-446B-A1F0-0859BA3671B2}" destId="{02472E27-FE25-431D-8634-7CDF27827B49}" srcOrd="1" destOrd="0" presId="urn:microsoft.com/office/officeart/2016/7/layout/LinearBlockProcessNumbered"/>
    <dgm:cxn modelId="{0A4807E6-CA8F-4233-B1E9-0B1DBD752A41}" type="presParOf" srcId="{7E032CAB-6CB3-446B-A1F0-0859BA3671B2}" destId="{FE28B92B-8BC4-436A-B2DD-2F8097FCC917}" srcOrd="2" destOrd="0" presId="urn:microsoft.com/office/officeart/2016/7/layout/LinearBlockProcessNumbered"/>
    <dgm:cxn modelId="{AB0B9989-95AF-44C9-9AC4-9304B8FE29D1}" type="presParOf" srcId="{2DC7DC27-77FB-48FE-8734-BE0F0D7CDCB2}" destId="{B6B8E97B-4960-4861-AAD2-14B33D04ED47}" srcOrd="9" destOrd="0" presId="urn:microsoft.com/office/officeart/2016/7/layout/LinearBlockProcessNumbered"/>
    <dgm:cxn modelId="{0E4A3C31-CDB6-4346-8BD9-41A870FF2082}" type="presParOf" srcId="{2DC7DC27-77FB-48FE-8734-BE0F0D7CDCB2}" destId="{75583D23-46D0-4FDB-BBB1-92A36EA85542}" srcOrd="10" destOrd="0" presId="urn:microsoft.com/office/officeart/2016/7/layout/LinearBlockProcessNumbered"/>
    <dgm:cxn modelId="{FC7BFF32-D34B-42AF-AEC5-7848B02AA36B}" type="presParOf" srcId="{75583D23-46D0-4FDB-BBB1-92A36EA85542}" destId="{A2CF111C-36B3-448D-9DB8-883DAA8AC5DD}" srcOrd="0" destOrd="0" presId="urn:microsoft.com/office/officeart/2016/7/layout/LinearBlockProcessNumbered"/>
    <dgm:cxn modelId="{88738047-B241-4BF9-A6C7-497C74A2EAAB}" type="presParOf" srcId="{75583D23-46D0-4FDB-BBB1-92A36EA85542}" destId="{7F173307-7361-4BD7-AF2A-2C294AB8408B}" srcOrd="1" destOrd="0" presId="urn:microsoft.com/office/officeart/2016/7/layout/LinearBlockProcessNumbered"/>
    <dgm:cxn modelId="{7CC1C300-5657-41FA-A019-E3F20B2BF60F}" type="presParOf" srcId="{75583D23-46D0-4FDB-BBB1-92A36EA85542}" destId="{486E4CD0-1CDA-4CB4-AFD0-5D363335B9E6}" srcOrd="2" destOrd="0" presId="urn:microsoft.com/office/officeart/2016/7/layout/LinearBlockProcessNumbered"/>
    <dgm:cxn modelId="{EBDF522A-AFFA-43E1-A036-35C5B1045A29}" type="presParOf" srcId="{2DC7DC27-77FB-48FE-8734-BE0F0D7CDCB2}" destId="{CC0C8F3F-7033-47EB-8EF0-B8EFB6B6AC8E}" srcOrd="11" destOrd="0" presId="urn:microsoft.com/office/officeart/2016/7/layout/LinearBlockProcessNumbered"/>
    <dgm:cxn modelId="{07CCA86D-D93B-48EB-9B23-4D2D4CBB1C52}" type="presParOf" srcId="{2DC7DC27-77FB-48FE-8734-BE0F0D7CDCB2}" destId="{A1BE6612-C920-4943-8EBF-4E6830F2FAF5}" srcOrd="12" destOrd="0" presId="urn:microsoft.com/office/officeart/2016/7/layout/LinearBlockProcessNumbered"/>
    <dgm:cxn modelId="{89CB674D-DD72-4BE7-83FF-C9ABB1A5070A}" type="presParOf" srcId="{A1BE6612-C920-4943-8EBF-4E6830F2FAF5}" destId="{D254E02C-5075-492F-82C6-BB1300283302}" srcOrd="0" destOrd="0" presId="urn:microsoft.com/office/officeart/2016/7/layout/LinearBlockProcessNumbered"/>
    <dgm:cxn modelId="{B1AD4FC3-5A2B-48BA-9BB1-6C3BC6B4A6DB}" type="presParOf" srcId="{A1BE6612-C920-4943-8EBF-4E6830F2FAF5}" destId="{C2A2AB63-5C72-4717-983B-8E1188C790CF}" srcOrd="1" destOrd="0" presId="urn:microsoft.com/office/officeart/2016/7/layout/LinearBlockProcessNumbered"/>
    <dgm:cxn modelId="{CCC92C03-7A6A-411F-8E41-47355827290D}" type="presParOf" srcId="{A1BE6612-C920-4943-8EBF-4E6830F2FAF5}" destId="{6BF57505-E411-4843-8B83-2EBA7DC0DB87}"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20AF9-29D4-4331-AFEA-16EEBC9395CE}">
      <dsp:nvSpPr>
        <dsp:cNvPr id="0" name=""/>
        <dsp:cNvSpPr/>
      </dsp:nvSpPr>
      <dsp:spPr>
        <a:xfrm>
          <a:off x="5892" y="879458"/>
          <a:ext cx="1451934" cy="17423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Auth </a:t>
          </a:r>
          <a:endParaRPr lang="en-US" sz="1900" kern="1200" dirty="0"/>
        </a:p>
      </dsp:txBody>
      <dsp:txXfrm>
        <a:off x="5892" y="1576386"/>
        <a:ext cx="1451934" cy="1045393"/>
      </dsp:txXfrm>
    </dsp:sp>
    <dsp:sp modelId="{289E4721-0E1F-4697-81AF-1C6F17E9CB8D}">
      <dsp:nvSpPr>
        <dsp:cNvPr id="0" name=""/>
        <dsp:cNvSpPr/>
      </dsp:nvSpPr>
      <dsp:spPr>
        <a:xfrm>
          <a:off x="5892"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01</a:t>
          </a:r>
        </a:p>
      </dsp:txBody>
      <dsp:txXfrm>
        <a:off x="5892" y="879458"/>
        <a:ext cx="1451934" cy="696928"/>
      </dsp:txXfrm>
    </dsp:sp>
    <dsp:sp modelId="{18269D1C-8AF9-47E4-BD7E-A7016CC661B4}">
      <dsp:nvSpPr>
        <dsp:cNvPr id="0" name=""/>
        <dsp:cNvSpPr/>
      </dsp:nvSpPr>
      <dsp:spPr>
        <a:xfrm>
          <a:off x="1573982" y="879458"/>
          <a:ext cx="1451934" cy="1742321"/>
        </a:xfrm>
        <a:prstGeom prst="rect">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Plaid (Global)</a:t>
          </a:r>
          <a:endParaRPr lang="en-US" sz="1900" kern="1200" dirty="0"/>
        </a:p>
      </dsp:txBody>
      <dsp:txXfrm>
        <a:off x="1573982" y="1576386"/>
        <a:ext cx="1451934" cy="1045393"/>
      </dsp:txXfrm>
    </dsp:sp>
    <dsp:sp modelId="{1D181EFC-5A07-46BB-86D0-7937B5550556}">
      <dsp:nvSpPr>
        <dsp:cNvPr id="0" name=""/>
        <dsp:cNvSpPr/>
      </dsp:nvSpPr>
      <dsp:spPr>
        <a:xfrm>
          <a:off x="1573982"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02</a:t>
          </a:r>
        </a:p>
      </dsp:txBody>
      <dsp:txXfrm>
        <a:off x="1573982" y="879458"/>
        <a:ext cx="1451934" cy="696928"/>
      </dsp:txXfrm>
    </dsp:sp>
    <dsp:sp modelId="{C72CF7FA-9463-4CD0-85B3-E5BFDB3D57B7}">
      <dsp:nvSpPr>
        <dsp:cNvPr id="0" name=""/>
        <dsp:cNvSpPr/>
      </dsp:nvSpPr>
      <dsp:spPr>
        <a:xfrm>
          <a:off x="3142071" y="879458"/>
          <a:ext cx="1451934" cy="1742321"/>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Analytics</a:t>
          </a:r>
          <a:endParaRPr lang="en-US" sz="1900" kern="1200" dirty="0"/>
        </a:p>
      </dsp:txBody>
      <dsp:txXfrm>
        <a:off x="3142071" y="1576386"/>
        <a:ext cx="1451934" cy="1045393"/>
      </dsp:txXfrm>
    </dsp:sp>
    <dsp:sp modelId="{3F3D87E9-520D-4BF6-BC89-1B3BC5745AC2}">
      <dsp:nvSpPr>
        <dsp:cNvPr id="0" name=""/>
        <dsp:cNvSpPr/>
      </dsp:nvSpPr>
      <dsp:spPr>
        <a:xfrm>
          <a:off x="3142071"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03</a:t>
          </a:r>
        </a:p>
      </dsp:txBody>
      <dsp:txXfrm>
        <a:off x="3142071" y="879458"/>
        <a:ext cx="1451934" cy="696928"/>
      </dsp:txXfrm>
    </dsp:sp>
    <dsp:sp modelId="{D793AC05-4CF7-4616-AE33-FE21F76A655E}">
      <dsp:nvSpPr>
        <dsp:cNvPr id="0" name=""/>
        <dsp:cNvSpPr/>
      </dsp:nvSpPr>
      <dsp:spPr>
        <a:xfrm>
          <a:off x="4710161" y="879458"/>
          <a:ext cx="1451934" cy="1742321"/>
        </a:xfrm>
        <a:prstGeom prst="rect">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Expenses</a:t>
          </a:r>
          <a:endParaRPr lang="en-US" sz="1900" kern="1200" dirty="0"/>
        </a:p>
      </dsp:txBody>
      <dsp:txXfrm>
        <a:off x="4710161" y="1576386"/>
        <a:ext cx="1451934" cy="1045393"/>
      </dsp:txXfrm>
    </dsp:sp>
    <dsp:sp modelId="{AC94F19E-0E4E-4F3D-915F-9DCF6E6639BE}">
      <dsp:nvSpPr>
        <dsp:cNvPr id="0" name=""/>
        <dsp:cNvSpPr/>
      </dsp:nvSpPr>
      <dsp:spPr>
        <a:xfrm>
          <a:off x="4710161"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04</a:t>
          </a:r>
        </a:p>
      </dsp:txBody>
      <dsp:txXfrm>
        <a:off x="4710161" y="879458"/>
        <a:ext cx="1451934" cy="696928"/>
      </dsp:txXfrm>
    </dsp:sp>
    <dsp:sp modelId="{45756FDD-FF0A-4A30-82C2-E93C8AD064A9}">
      <dsp:nvSpPr>
        <dsp:cNvPr id="0" name=""/>
        <dsp:cNvSpPr/>
      </dsp:nvSpPr>
      <dsp:spPr>
        <a:xfrm>
          <a:off x="6278251" y="879458"/>
          <a:ext cx="1451934" cy="1742321"/>
        </a:xfrm>
        <a:prstGeom prst="rect">
          <a:avLst/>
        </a:prstGeom>
        <a:solidFill>
          <a:schemeClr val="tx2">
            <a:lumMod val="50000"/>
            <a:lumOff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Budget</a:t>
          </a:r>
          <a:endParaRPr lang="en-US" sz="1900" kern="1200" dirty="0"/>
        </a:p>
      </dsp:txBody>
      <dsp:txXfrm>
        <a:off x="6278251" y="1576386"/>
        <a:ext cx="1451934" cy="1045393"/>
      </dsp:txXfrm>
    </dsp:sp>
    <dsp:sp modelId="{02472E27-FE25-431D-8634-7CDF27827B49}">
      <dsp:nvSpPr>
        <dsp:cNvPr id="0" name=""/>
        <dsp:cNvSpPr/>
      </dsp:nvSpPr>
      <dsp:spPr>
        <a:xfrm>
          <a:off x="6278251"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05</a:t>
          </a:r>
        </a:p>
      </dsp:txBody>
      <dsp:txXfrm>
        <a:off x="6278251" y="879458"/>
        <a:ext cx="1451934" cy="696928"/>
      </dsp:txXfrm>
    </dsp:sp>
    <dsp:sp modelId="{A2CF111C-36B3-448D-9DB8-883DAA8AC5DD}">
      <dsp:nvSpPr>
        <dsp:cNvPr id="0" name=""/>
        <dsp:cNvSpPr/>
      </dsp:nvSpPr>
      <dsp:spPr>
        <a:xfrm>
          <a:off x="7846340" y="879458"/>
          <a:ext cx="1451934" cy="1742321"/>
        </a:xfrm>
        <a:prstGeom prst="rect">
          <a:avLst/>
        </a:prstGeom>
        <a:solidFill>
          <a:schemeClr val="accent2">
            <a:lumMod val="60000"/>
            <a:lumOff val="4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US" sz="1900" kern="1200" dirty="0" err="1"/>
            <a:t>SavingsGoal</a:t>
          </a:r>
          <a:endParaRPr lang="en-US" sz="1900" kern="1200" dirty="0"/>
        </a:p>
      </dsp:txBody>
      <dsp:txXfrm>
        <a:off x="7846340" y="1576386"/>
        <a:ext cx="1451934" cy="1045393"/>
      </dsp:txXfrm>
    </dsp:sp>
    <dsp:sp modelId="{7F173307-7361-4BD7-AF2A-2C294AB8408B}">
      <dsp:nvSpPr>
        <dsp:cNvPr id="0" name=""/>
        <dsp:cNvSpPr/>
      </dsp:nvSpPr>
      <dsp:spPr>
        <a:xfrm>
          <a:off x="7846340"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US" sz="2600" kern="1200"/>
            <a:t>06</a:t>
          </a:r>
        </a:p>
      </dsp:txBody>
      <dsp:txXfrm>
        <a:off x="7846340" y="879458"/>
        <a:ext cx="1451934" cy="696928"/>
      </dsp:txXfrm>
    </dsp:sp>
    <dsp:sp modelId="{D254E02C-5075-492F-82C6-BB1300283302}">
      <dsp:nvSpPr>
        <dsp:cNvPr id="0" name=""/>
        <dsp:cNvSpPr/>
      </dsp:nvSpPr>
      <dsp:spPr>
        <a:xfrm>
          <a:off x="9414430" y="879458"/>
          <a:ext cx="1451934" cy="1742321"/>
        </a:xfrm>
        <a:prstGeom prst="rect">
          <a:avLst/>
        </a:prstGeom>
        <a:solidFill>
          <a:schemeClr val="tx2">
            <a:lumMod val="50000"/>
            <a:lumOff val="5000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43419" tIns="0" rIns="143419" bIns="330200" numCol="1" spcCol="1270" anchor="t" anchorCtr="0">
          <a:noAutofit/>
        </a:bodyPr>
        <a:lstStyle/>
        <a:p>
          <a:pPr marL="0" lvl="0" indent="0" algn="l" defTabSz="844550">
            <a:lnSpc>
              <a:spcPct val="90000"/>
            </a:lnSpc>
            <a:spcBef>
              <a:spcPct val="0"/>
            </a:spcBef>
            <a:spcAft>
              <a:spcPct val="35000"/>
            </a:spcAft>
            <a:buNone/>
          </a:pPr>
          <a:r>
            <a:rPr lang="en-IN" sz="1900" kern="1200" dirty="0"/>
            <a:t>Notification (Settings)</a:t>
          </a:r>
          <a:endParaRPr lang="en-US" sz="1900" kern="1200" dirty="0"/>
        </a:p>
      </dsp:txBody>
      <dsp:txXfrm>
        <a:off x="9414430" y="1576386"/>
        <a:ext cx="1451934" cy="1045393"/>
      </dsp:txXfrm>
    </dsp:sp>
    <dsp:sp modelId="{C2A2AB63-5C72-4717-983B-8E1188C790CF}">
      <dsp:nvSpPr>
        <dsp:cNvPr id="0" name=""/>
        <dsp:cNvSpPr/>
      </dsp:nvSpPr>
      <dsp:spPr>
        <a:xfrm>
          <a:off x="9414430" y="879458"/>
          <a:ext cx="1451934" cy="696928"/>
        </a:xfrm>
        <a:prstGeom prst="rect">
          <a:avLst/>
        </a:prstGeom>
        <a:noFill/>
        <a:ln w="12700" cap="flat" cmpd="sng" algn="ctr">
          <a:noFill/>
          <a:prstDash val="solid"/>
        </a:ln>
        <a:effectLst/>
        <a:sp3d/>
      </dsp:spPr>
      <dsp:style>
        <a:lnRef idx="2">
          <a:scrgbClr r="0" g="0" b="0"/>
        </a:lnRef>
        <a:fillRef idx="1">
          <a:scrgbClr r="0" g="0" b="0"/>
        </a:fillRef>
        <a:effectRef idx="1">
          <a:scrgbClr r="0" g="0" b="0"/>
        </a:effectRef>
        <a:fontRef idx="minor">
          <a:schemeClr val="lt1"/>
        </a:fontRef>
      </dsp:style>
      <dsp:txBody>
        <a:bodyPr spcFirstLastPara="0" vert="horz" wrap="square" lIns="143419" tIns="165100" rIns="143419" bIns="165100" numCol="1" spcCol="1270" anchor="ctr" anchorCtr="0">
          <a:noAutofit/>
        </a:bodyPr>
        <a:lstStyle/>
        <a:p>
          <a:pPr marL="0" lvl="0" indent="0" algn="l" defTabSz="1155700">
            <a:lnSpc>
              <a:spcPct val="90000"/>
            </a:lnSpc>
            <a:spcBef>
              <a:spcPct val="0"/>
            </a:spcBef>
            <a:spcAft>
              <a:spcPct val="35000"/>
            </a:spcAft>
            <a:buNone/>
          </a:pPr>
          <a:r>
            <a:rPr lang="en-IN" sz="2600" kern="1200"/>
            <a:t>07</a:t>
          </a:r>
        </a:p>
      </dsp:txBody>
      <dsp:txXfrm>
        <a:off x="9414430" y="879458"/>
        <a:ext cx="1451934" cy="696928"/>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266AFD1-F678-4547-B976-C5DC1421E3B9}" type="datetimeFigureOut">
              <a:rPr lang="en-IN" smtClean="0"/>
              <a:t>30-04-2025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B9E219C9-9486-4AC8-B8B1-CF7D6280B4AA}" type="slidenum">
              <a:rPr lang="en-IN" smtClean="0"/>
              <a:t>‹#›</a:t>
            </a:fld>
            <a:endParaRPr lang="en-IN"/>
          </a:p>
        </p:txBody>
      </p:sp>
    </p:spTree>
    <p:extLst>
      <p:ext uri="{BB962C8B-B14F-4D97-AF65-F5344CB8AC3E}">
        <p14:creationId xmlns:p14="http://schemas.microsoft.com/office/powerpoint/2010/main" val="316433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6AFD1-F678-4547-B976-C5DC1421E3B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1084804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6AFD1-F678-4547-B976-C5DC1421E3B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322576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66AFD1-F678-4547-B976-C5DC1421E3B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1792864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66AFD1-F678-4547-B976-C5DC1421E3B9}" type="datetimeFigureOut">
              <a:rPr lang="en-IN" smtClean="0"/>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7351353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66AFD1-F678-4547-B976-C5DC1421E3B9}"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1562316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66AFD1-F678-4547-B976-C5DC1421E3B9}" type="datetimeFigureOut">
              <a:rPr lang="en-IN" smtClean="0"/>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3306642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66AFD1-F678-4547-B976-C5DC1421E3B9}" type="datetimeFigureOut">
              <a:rPr lang="en-IN" smtClean="0"/>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490144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66AFD1-F678-4547-B976-C5DC1421E3B9}" type="datetimeFigureOut">
              <a:rPr lang="en-IN" smtClean="0"/>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E219C9-9486-4AC8-B8B1-CF7D6280B4AA}" type="slidenum">
              <a:rPr lang="en-IN" smtClean="0"/>
              <a:t>‹#›</a:t>
            </a:fld>
            <a:endParaRPr lang="en-IN"/>
          </a:p>
        </p:txBody>
      </p:sp>
    </p:spTree>
    <p:extLst>
      <p:ext uri="{BB962C8B-B14F-4D97-AF65-F5344CB8AC3E}">
        <p14:creationId xmlns:p14="http://schemas.microsoft.com/office/powerpoint/2010/main" val="679474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266AFD1-F678-4547-B976-C5DC1421E3B9}" type="datetimeFigureOut">
              <a:rPr lang="en-IN" smtClean="0"/>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B9E219C9-9486-4AC8-B8B1-CF7D6280B4AA}" type="slidenum">
              <a:rPr lang="en-IN" smtClean="0"/>
              <a:t>‹#›</a:t>
            </a:fld>
            <a:endParaRPr lang="en-IN"/>
          </a:p>
        </p:txBody>
      </p:sp>
    </p:spTree>
    <p:extLst>
      <p:ext uri="{BB962C8B-B14F-4D97-AF65-F5344CB8AC3E}">
        <p14:creationId xmlns:p14="http://schemas.microsoft.com/office/powerpoint/2010/main" val="411891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266AFD1-F678-4547-B976-C5DC1421E3B9}" type="datetimeFigureOut">
              <a:rPr lang="en-IN" smtClean="0"/>
              <a:t>30-04-2025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B9E219C9-9486-4AC8-B8B1-CF7D6280B4AA}" type="slidenum">
              <a:rPr lang="en-IN" smtClean="0"/>
              <a:t>‹#›</a:t>
            </a:fld>
            <a:endParaRPr lang="en-IN"/>
          </a:p>
        </p:txBody>
      </p:sp>
    </p:spTree>
    <p:extLst>
      <p:ext uri="{BB962C8B-B14F-4D97-AF65-F5344CB8AC3E}">
        <p14:creationId xmlns:p14="http://schemas.microsoft.com/office/powerpoint/2010/main" val="1489493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266AFD1-F678-4547-B976-C5DC1421E3B9}" type="datetimeFigureOut">
              <a:rPr lang="en-IN" smtClean="0"/>
              <a:t>30-04-2025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B9E219C9-9486-4AC8-B8B1-CF7D6280B4AA}" type="slidenum">
              <a:rPr lang="en-IN" smtClean="0"/>
              <a:t>‹#›</a:t>
            </a:fld>
            <a:endParaRPr lang="en-IN"/>
          </a:p>
        </p:txBody>
      </p:sp>
    </p:spTree>
    <p:extLst>
      <p:ext uri="{BB962C8B-B14F-4D97-AF65-F5344CB8AC3E}">
        <p14:creationId xmlns:p14="http://schemas.microsoft.com/office/powerpoint/2010/main" val="277673786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counting money and a calculator&#10;&#10;AI-generated content may be incorrect.">
            <a:extLst>
              <a:ext uri="{FF2B5EF4-FFF2-40B4-BE49-F238E27FC236}">
                <a16:creationId xmlns:a16="http://schemas.microsoft.com/office/drawing/2014/main" id="{A05B3663-66CA-BD41-318E-A1E535507BBE}"/>
              </a:ext>
            </a:extLst>
          </p:cNvPr>
          <p:cNvPicPr>
            <a:picLocks noChangeAspect="1"/>
          </p:cNvPicPr>
          <p:nvPr/>
        </p:nvPicPr>
        <p:blipFill>
          <a:blip r:embed="rId2">
            <a:alphaModFix amt="45000"/>
            <a:extLst>
              <a:ext uri="{28A0092B-C50C-407E-A947-70E740481C1C}">
                <a14:useLocalDpi xmlns:a14="http://schemas.microsoft.com/office/drawing/2010/main" val="0"/>
              </a:ext>
            </a:extLst>
          </a:blip>
          <a:srcRect t="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A1C8C6A0-FEEB-B3ED-D5E1-AD856FCF9ACA}"/>
              </a:ext>
            </a:extLst>
          </p:cNvPr>
          <p:cNvSpPr>
            <a:spLocks noGrp="1"/>
          </p:cNvSpPr>
          <p:nvPr>
            <p:ph type="ctrTitle"/>
          </p:nvPr>
        </p:nvSpPr>
        <p:spPr>
          <a:xfrm>
            <a:off x="603504" y="770467"/>
            <a:ext cx="10782300" cy="3352800"/>
          </a:xfrm>
        </p:spPr>
        <p:txBody>
          <a:bodyPr>
            <a:normAutofit/>
          </a:bodyPr>
          <a:lstStyle/>
          <a:p>
            <a:r>
              <a:rPr lang="en-IN" sz="7200" dirty="0">
                <a:solidFill>
                  <a:schemeClr val="tx1"/>
                </a:solidFill>
                <a:latin typeface="Aptos Narrow" panose="020B0004020202020204" pitchFamily="34" charset="0"/>
              </a:rPr>
              <a:t>YOUR</a:t>
            </a:r>
            <a:br>
              <a:rPr lang="en-IN" dirty="0">
                <a:solidFill>
                  <a:schemeClr val="tx1"/>
                </a:solidFill>
                <a:latin typeface="Aptos Narrow" panose="020B0004020202020204" pitchFamily="34" charset="0"/>
              </a:rPr>
            </a:br>
            <a:r>
              <a:rPr lang="en-IN" sz="8000" spc="600" dirty="0">
                <a:solidFill>
                  <a:schemeClr val="accent1">
                    <a:lumMod val="60000"/>
                    <a:lumOff val="40000"/>
                  </a:schemeClr>
                </a:solidFill>
                <a:latin typeface="Aptos Narrow" panose="020B0004020202020204" pitchFamily="34" charset="0"/>
              </a:rPr>
              <a:t>FINANCE</a:t>
            </a:r>
            <a:r>
              <a:rPr lang="en-IN" spc="-350" dirty="0">
                <a:solidFill>
                  <a:schemeClr val="tx1"/>
                </a:solidFill>
                <a:latin typeface="Aptos Narrow" panose="020B0004020202020204" pitchFamily="34" charset="0"/>
              </a:rPr>
              <a:t> </a:t>
            </a:r>
            <a:br>
              <a:rPr lang="en-IN" dirty="0">
                <a:solidFill>
                  <a:schemeClr val="tx1"/>
                </a:solidFill>
                <a:latin typeface="Aptos Narrow" panose="020B0004020202020204" pitchFamily="34" charset="0"/>
              </a:rPr>
            </a:br>
            <a:r>
              <a:rPr lang="en-IN" sz="7200" dirty="0">
                <a:solidFill>
                  <a:schemeClr val="tx1"/>
                </a:solidFill>
                <a:latin typeface="Aptos Narrow" panose="020B0004020202020204" pitchFamily="34" charset="0"/>
              </a:rPr>
              <a:t>ESCORT</a:t>
            </a:r>
            <a:endParaRPr lang="en-IN" dirty="0">
              <a:solidFill>
                <a:schemeClr val="tx1"/>
              </a:solidFill>
              <a:latin typeface="Aptos Narrow" panose="020B0004020202020204" pitchFamily="34" charset="0"/>
            </a:endParaRPr>
          </a:p>
        </p:txBody>
      </p:sp>
      <p:sp>
        <p:nvSpPr>
          <p:cNvPr id="3" name="Subtitle 2">
            <a:extLst>
              <a:ext uri="{FF2B5EF4-FFF2-40B4-BE49-F238E27FC236}">
                <a16:creationId xmlns:a16="http://schemas.microsoft.com/office/drawing/2014/main" id="{F07CA546-F508-0A3D-CE75-6398A18C7C33}"/>
              </a:ext>
            </a:extLst>
          </p:cNvPr>
          <p:cNvSpPr>
            <a:spLocks noGrp="1"/>
          </p:cNvSpPr>
          <p:nvPr>
            <p:ph type="subTitle" idx="1"/>
          </p:nvPr>
        </p:nvSpPr>
        <p:spPr>
          <a:xfrm>
            <a:off x="603504" y="4441613"/>
            <a:ext cx="9228201" cy="1645920"/>
          </a:xfrm>
        </p:spPr>
        <p:txBody>
          <a:bodyPr>
            <a:normAutofit/>
          </a:bodyPr>
          <a:lstStyle/>
          <a:p>
            <a:r>
              <a:rPr lang="en-IN" dirty="0">
                <a:solidFill>
                  <a:schemeClr val="tx1"/>
                </a:solidFill>
              </a:rPr>
              <a:t>Presented by : Vikram and Kanishka </a:t>
            </a:r>
          </a:p>
        </p:txBody>
      </p:sp>
    </p:spTree>
    <p:extLst>
      <p:ext uri="{BB962C8B-B14F-4D97-AF65-F5344CB8AC3E}">
        <p14:creationId xmlns:p14="http://schemas.microsoft.com/office/powerpoint/2010/main" val="14404498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5844-EBC1-5EFB-5A6B-3FC2940087F5}"/>
              </a:ext>
            </a:extLst>
          </p:cNvPr>
          <p:cNvSpPr>
            <a:spLocks noGrp="1"/>
          </p:cNvSpPr>
          <p:nvPr>
            <p:ph type="title"/>
          </p:nvPr>
        </p:nvSpPr>
        <p:spPr>
          <a:xfrm>
            <a:off x="809624" y="80856"/>
            <a:ext cx="10772775" cy="1658198"/>
          </a:xfrm>
        </p:spPr>
        <p:txBody>
          <a:bodyPr/>
          <a:lstStyle/>
          <a:p>
            <a:r>
              <a:rPr lang="en-IN" dirty="0"/>
              <a:t>Conclusion</a:t>
            </a:r>
          </a:p>
        </p:txBody>
      </p:sp>
      <p:sp>
        <p:nvSpPr>
          <p:cNvPr id="3" name="Content Placeholder 2">
            <a:extLst>
              <a:ext uri="{FF2B5EF4-FFF2-40B4-BE49-F238E27FC236}">
                <a16:creationId xmlns:a16="http://schemas.microsoft.com/office/drawing/2014/main" id="{8E19688A-9181-51B3-DC5E-7757D876BBBD}"/>
              </a:ext>
            </a:extLst>
          </p:cNvPr>
          <p:cNvSpPr>
            <a:spLocks noGrp="1"/>
          </p:cNvSpPr>
          <p:nvPr>
            <p:ph sz="half" idx="1"/>
          </p:nvPr>
        </p:nvSpPr>
        <p:spPr>
          <a:xfrm>
            <a:off x="676656" y="1998134"/>
            <a:ext cx="6526784" cy="4504266"/>
          </a:xfrm>
        </p:spPr>
        <p:txBody>
          <a:bodyPr>
            <a:normAutofit fontScale="47500" lnSpcReduction="20000"/>
          </a:bodyPr>
          <a:lstStyle/>
          <a:p>
            <a:pPr algn="l"/>
            <a:r>
              <a:rPr lang="en-IN" b="0" i="0" dirty="0">
                <a:solidFill>
                  <a:srgbClr val="000000"/>
                </a:solidFill>
                <a:effectLst/>
                <a:latin typeface="Arial" panose="020B0604020202020204" pitchFamily="34" charset="0"/>
              </a:rPr>
              <a:t>✅ Microservice Architecture:</a:t>
            </a:r>
          </a:p>
          <a:p>
            <a:pPr algn="l"/>
            <a:r>
              <a:rPr lang="en-IN" b="0" i="0" dirty="0">
                <a:solidFill>
                  <a:srgbClr val="000000"/>
                </a:solidFill>
                <a:effectLst/>
                <a:latin typeface="Arial" panose="020B0604020202020204" pitchFamily="34" charset="0"/>
              </a:rPr>
              <a:t>Independent scaling of features</a:t>
            </a:r>
          </a:p>
          <a:p>
            <a:pPr algn="l"/>
            <a:r>
              <a:rPr lang="en-IN" b="0" i="0" dirty="0">
                <a:solidFill>
                  <a:srgbClr val="000000"/>
                </a:solidFill>
                <a:effectLst/>
                <a:latin typeface="Arial" panose="020B0604020202020204" pitchFamily="34" charset="0"/>
              </a:rPr>
              <a:t>99.9% uptime with fault isolation</a:t>
            </a:r>
          </a:p>
          <a:p>
            <a:pPr algn="l"/>
            <a:endParaRPr lang="en-IN" b="0" i="0" dirty="0">
              <a:solidFill>
                <a:srgbClr val="000000"/>
              </a:solidFill>
              <a:effectLst/>
              <a:latin typeface="Arial" panose="020B0604020202020204" pitchFamily="34" charset="0"/>
            </a:endParaRPr>
          </a:p>
          <a:p>
            <a:pPr algn="l"/>
            <a:r>
              <a:rPr lang="en-IN" b="0" i="0" dirty="0">
                <a:solidFill>
                  <a:srgbClr val="000000"/>
                </a:solidFill>
                <a:effectLst/>
                <a:latin typeface="Arial" panose="020B0604020202020204" pitchFamily="34" charset="0"/>
              </a:rPr>
              <a:t>✅ Smart Automation:</a:t>
            </a:r>
          </a:p>
          <a:p>
            <a:pPr algn="l"/>
            <a:r>
              <a:rPr lang="en-IN" b="0" i="0" dirty="0">
                <a:solidFill>
                  <a:srgbClr val="000000"/>
                </a:solidFill>
                <a:effectLst/>
                <a:latin typeface="Arial" panose="020B0604020202020204" pitchFamily="34" charset="0"/>
              </a:rPr>
              <a:t>Budget suggestions</a:t>
            </a:r>
          </a:p>
          <a:p>
            <a:pPr algn="l"/>
            <a:r>
              <a:rPr lang="en-IN" b="0" i="0" dirty="0">
                <a:solidFill>
                  <a:srgbClr val="000000"/>
                </a:solidFill>
                <a:effectLst/>
                <a:latin typeface="Arial" panose="020B0604020202020204" pitchFamily="34" charset="0"/>
              </a:rPr>
              <a:t>Plaid-powered real-time bank sync from</a:t>
            </a:r>
          </a:p>
          <a:p>
            <a:pPr algn="l"/>
            <a:r>
              <a:rPr lang="en-IN" b="0" i="0" dirty="0">
                <a:solidFill>
                  <a:srgbClr val="000000"/>
                </a:solidFill>
                <a:effectLst/>
                <a:latin typeface="Arial" panose="020B0604020202020204" pitchFamily="34" charset="0"/>
              </a:rPr>
              <a:t>Multiple bank accounts</a:t>
            </a:r>
          </a:p>
          <a:p>
            <a:pPr algn="l"/>
            <a:endParaRPr lang="en-IN" b="0" i="0" dirty="0">
              <a:solidFill>
                <a:srgbClr val="000000"/>
              </a:solidFill>
              <a:effectLst/>
              <a:latin typeface="Arial" panose="020B0604020202020204" pitchFamily="34" charset="0"/>
            </a:endParaRPr>
          </a:p>
          <a:p>
            <a:pPr algn="l"/>
            <a:r>
              <a:rPr lang="en-IN" b="0" i="0" dirty="0">
                <a:solidFill>
                  <a:srgbClr val="000000"/>
                </a:solidFill>
                <a:effectLst/>
                <a:latin typeface="Arial" panose="020B0604020202020204" pitchFamily="34" charset="0"/>
              </a:rPr>
              <a:t>✅ User-Centric Design:</a:t>
            </a:r>
          </a:p>
          <a:p>
            <a:pPr algn="l"/>
            <a:r>
              <a:rPr lang="en-IN" b="0" i="0" dirty="0">
                <a:solidFill>
                  <a:srgbClr val="000000"/>
                </a:solidFill>
                <a:effectLst/>
                <a:latin typeface="Arial" panose="020B0604020202020204" pitchFamily="34" charset="0"/>
              </a:rPr>
              <a:t>Unified dashboard </a:t>
            </a:r>
          </a:p>
          <a:p>
            <a:pPr algn="l"/>
            <a:r>
              <a:rPr lang="en-IN" b="0" i="0" dirty="0">
                <a:solidFill>
                  <a:srgbClr val="000000"/>
                </a:solidFill>
                <a:effectLst/>
                <a:latin typeface="Arial" panose="020B0604020202020204" pitchFamily="34" charset="0"/>
              </a:rPr>
              <a:t>(expenses/budgets/savings)</a:t>
            </a:r>
          </a:p>
          <a:p>
            <a:pPr algn="l"/>
            <a:r>
              <a:rPr lang="en-IN" b="0" i="0" dirty="0">
                <a:solidFill>
                  <a:srgbClr val="000000"/>
                </a:solidFill>
                <a:effectLst/>
                <a:latin typeface="Arial" panose="020B0604020202020204" pitchFamily="34" charset="0"/>
              </a:rPr>
              <a:t>Customizable notifications through </a:t>
            </a:r>
            <a:r>
              <a:rPr lang="en-IN" b="0" i="0" dirty="0" err="1">
                <a:solidFill>
                  <a:srgbClr val="000000"/>
                </a:solidFill>
                <a:effectLst/>
                <a:latin typeface="Arial" panose="020B0604020202020204" pitchFamily="34" charset="0"/>
              </a:rPr>
              <a:t>Whatsapp</a:t>
            </a:r>
            <a:endParaRPr lang="en-IN" b="0" i="0" dirty="0">
              <a:solidFill>
                <a:srgbClr val="000000"/>
              </a:solidFill>
              <a:effectLst/>
              <a:latin typeface="Arial" panose="020B0604020202020204" pitchFamily="34" charset="0"/>
            </a:endParaRPr>
          </a:p>
          <a:p>
            <a:endParaRPr lang="en-IN" dirty="0"/>
          </a:p>
        </p:txBody>
      </p:sp>
      <p:sp>
        <p:nvSpPr>
          <p:cNvPr id="4" name="Content Placeholder 3">
            <a:extLst>
              <a:ext uri="{FF2B5EF4-FFF2-40B4-BE49-F238E27FC236}">
                <a16:creationId xmlns:a16="http://schemas.microsoft.com/office/drawing/2014/main" id="{267966B0-5BFD-8758-4E00-A5CD9FD7AD22}"/>
              </a:ext>
            </a:extLst>
          </p:cNvPr>
          <p:cNvSpPr>
            <a:spLocks noGrp="1"/>
          </p:cNvSpPr>
          <p:nvPr>
            <p:ph sz="half" idx="2"/>
          </p:nvPr>
        </p:nvSpPr>
        <p:spPr>
          <a:xfrm>
            <a:off x="6582792" y="3230541"/>
            <a:ext cx="5185664" cy="3776811"/>
          </a:xfrm>
        </p:spPr>
        <p:txBody>
          <a:bodyPr>
            <a:normAutofit fontScale="47500" lnSpcReduction="20000"/>
          </a:bodyPr>
          <a:lstStyle/>
          <a:p>
            <a:r>
              <a:rPr lang="en-US" dirty="0">
                <a:effectLst/>
              </a:rPr>
              <a:t>🚀 </a:t>
            </a:r>
            <a:r>
              <a:rPr lang="en-US" sz="3000" dirty="0">
                <a:effectLst/>
              </a:rPr>
              <a:t>Next Phase Development</a:t>
            </a:r>
          </a:p>
          <a:p>
            <a:endParaRPr lang="en-US" sz="3000" dirty="0">
              <a:effectLst/>
            </a:endParaRPr>
          </a:p>
          <a:p>
            <a:pPr>
              <a:buFont typeface="Wingdings" panose="05000000000000000000" pitchFamily="2" charset="2"/>
              <a:buChar char="ü"/>
            </a:pPr>
            <a:r>
              <a:rPr lang="en-US" sz="3000" dirty="0">
                <a:effectLst/>
                <a:latin typeface="Aptos" panose="020B0004020202020204" pitchFamily="34" charset="0"/>
              </a:rPr>
              <a:t>   </a:t>
            </a:r>
            <a:r>
              <a:rPr lang="en-US" sz="3000" dirty="0" err="1">
                <a:effectLst/>
                <a:latin typeface="Aptos" panose="020B0004020202020204" pitchFamily="34" charset="0"/>
              </a:rPr>
              <a:t>ChatBot</a:t>
            </a:r>
            <a:r>
              <a:rPr lang="en-US" sz="3000" dirty="0">
                <a:effectLst/>
                <a:latin typeface="Aptos" panose="020B0004020202020204" pitchFamily="34" charset="0"/>
              </a:rPr>
              <a:t> (</a:t>
            </a:r>
            <a:r>
              <a:rPr lang="en-US" sz="3000" dirty="0" err="1">
                <a:effectLst/>
                <a:latin typeface="Aptos" panose="020B0004020202020204" pitchFamily="34" charset="0"/>
              </a:rPr>
              <a:t>OLMo</a:t>
            </a:r>
            <a:r>
              <a:rPr lang="en-US" sz="3000" dirty="0">
                <a:effectLst/>
                <a:latin typeface="Aptos" panose="020B0004020202020204" pitchFamily="34" charset="0"/>
              </a:rPr>
              <a:t>)</a:t>
            </a:r>
          </a:p>
          <a:p>
            <a:pPr marL="0" indent="0">
              <a:buNone/>
            </a:pPr>
            <a:endParaRPr lang="en-US" sz="3000" dirty="0">
              <a:effectLst/>
              <a:latin typeface="Aptos" panose="020B0004020202020204" pitchFamily="34" charset="0"/>
            </a:endParaRPr>
          </a:p>
          <a:p>
            <a:pPr>
              <a:buFont typeface="Wingdings" panose="05000000000000000000" pitchFamily="2" charset="2"/>
              <a:buChar char="ü"/>
            </a:pPr>
            <a:r>
              <a:rPr lang="en-US" sz="3000">
                <a:effectLst/>
                <a:latin typeface="Aptos" panose="020B0004020202020204" pitchFamily="34" charset="0"/>
              </a:rPr>
              <a:t> Visualization</a:t>
            </a:r>
            <a:endParaRPr lang="en-US" sz="3000" dirty="0">
              <a:effectLst/>
              <a:latin typeface="Aptos" panose="020B0004020202020204" pitchFamily="34" charset="0"/>
            </a:endParaRPr>
          </a:p>
          <a:p>
            <a:pPr marL="0" indent="0">
              <a:buNone/>
            </a:pPr>
            <a:endParaRPr lang="en-US" sz="3000" dirty="0">
              <a:effectLst/>
              <a:latin typeface="Aptos" panose="020B0004020202020204" pitchFamily="34" charset="0"/>
            </a:endParaRPr>
          </a:p>
          <a:p>
            <a:pPr>
              <a:buFont typeface="Wingdings" panose="05000000000000000000" pitchFamily="2" charset="2"/>
              <a:buChar char="ü"/>
            </a:pPr>
            <a:r>
              <a:rPr lang="en-US" sz="3000" dirty="0">
                <a:effectLst/>
                <a:latin typeface="Aptos" panose="020B0004020202020204" pitchFamily="34" charset="0"/>
              </a:rPr>
              <a:t> Voice-command integration  (Alexa/Google    Assistant)</a:t>
            </a:r>
          </a:p>
          <a:p>
            <a:pPr marL="0" indent="0">
              <a:buNone/>
            </a:pPr>
            <a:r>
              <a:rPr lang="en-US" sz="3000" dirty="0">
                <a:effectLst/>
                <a:latin typeface="Aptos" panose="020B0004020202020204" pitchFamily="34" charset="0"/>
              </a:rPr>
              <a:t>   </a:t>
            </a:r>
          </a:p>
          <a:p>
            <a:pPr>
              <a:buFont typeface="Wingdings" panose="05000000000000000000" pitchFamily="2" charset="2"/>
              <a:buChar char="ü"/>
            </a:pPr>
            <a:r>
              <a:rPr lang="en-US" sz="3000" dirty="0">
                <a:effectLst/>
                <a:latin typeface="Aptos" panose="020B0004020202020204" pitchFamily="34" charset="0"/>
              </a:rPr>
              <a:t>Family/shared budget support</a:t>
            </a:r>
          </a:p>
          <a:p>
            <a:pPr>
              <a:buFont typeface="Wingdings" panose="05000000000000000000" pitchFamily="2" charset="2"/>
              <a:buChar char="ü"/>
            </a:pPr>
            <a:endParaRPr lang="en-US" sz="3000" dirty="0">
              <a:effectLst/>
              <a:latin typeface="Aptos" panose="020B0004020202020204" pitchFamily="34" charset="0"/>
            </a:endParaRPr>
          </a:p>
          <a:p>
            <a:pPr>
              <a:buFont typeface="Wingdings" panose="05000000000000000000" pitchFamily="2" charset="2"/>
              <a:buChar char="ü"/>
            </a:pPr>
            <a:r>
              <a:rPr lang="en-US" sz="3000" dirty="0">
                <a:effectLst/>
                <a:latin typeface="Aptos" panose="020B0004020202020204" pitchFamily="34" charset="0"/>
              </a:rPr>
              <a:t>   Crypto/stock portfolio tracking</a:t>
            </a:r>
          </a:p>
          <a:p>
            <a:br>
              <a:rPr lang="en-US" dirty="0">
                <a:effectLst/>
              </a:rPr>
            </a:br>
            <a:endParaRPr lang="en-IN" dirty="0"/>
          </a:p>
        </p:txBody>
      </p:sp>
      <p:pic>
        <p:nvPicPr>
          <p:cNvPr id="8" name="Picture 7" descr="A robot on a ladder&#10;&#10;AI-generated content may be incorrect.">
            <a:extLst>
              <a:ext uri="{FF2B5EF4-FFF2-40B4-BE49-F238E27FC236}">
                <a16:creationId xmlns:a16="http://schemas.microsoft.com/office/drawing/2014/main" id="{E35051DC-1FDE-B9B1-FC00-86051C9D5D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90080" y="641562"/>
            <a:ext cx="2844800" cy="2194984"/>
          </a:xfrm>
          <a:prstGeom prst="rect">
            <a:avLst/>
          </a:prstGeom>
        </p:spPr>
      </p:pic>
      <p:cxnSp>
        <p:nvCxnSpPr>
          <p:cNvPr id="11" name="Straight Connector 10">
            <a:extLst>
              <a:ext uri="{FF2B5EF4-FFF2-40B4-BE49-F238E27FC236}">
                <a16:creationId xmlns:a16="http://schemas.microsoft.com/office/drawing/2014/main" id="{35EB8888-581B-1F05-CC3C-99DA5F7DB6EF}"/>
              </a:ext>
            </a:extLst>
          </p:cNvPr>
          <p:cNvCxnSpPr/>
          <p:nvPr/>
        </p:nvCxnSpPr>
        <p:spPr>
          <a:xfrm>
            <a:off x="5334000" y="641562"/>
            <a:ext cx="0" cy="572875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731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1" name="Rectangle 10">
            <a:extLst>
              <a:ext uri="{FF2B5EF4-FFF2-40B4-BE49-F238E27FC236}">
                <a16:creationId xmlns:a16="http://schemas.microsoft.com/office/drawing/2014/main" id="{FFE50961-0F1B-484C-85BC-4BD16B9FF9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CF882C8-A383-0E7E-4F27-3F083FC447D8}"/>
              </a:ext>
            </a:extLst>
          </p:cNvPr>
          <p:cNvPicPr>
            <a:picLocks noChangeAspect="1"/>
          </p:cNvPicPr>
          <p:nvPr/>
        </p:nvPicPr>
        <p:blipFill>
          <a:blip r:embed="rId2">
            <a:alphaModFix amt="45000"/>
            <a:extLst>
              <a:ext uri="{28A0092B-C50C-407E-A947-70E740481C1C}">
                <a14:useLocalDpi xmlns:a14="http://schemas.microsoft.com/office/drawing/2010/main" val="0"/>
              </a:ext>
            </a:extLst>
          </a:blip>
          <a:srcRect t="9274"/>
          <a:stretch/>
        </p:blipFill>
        <p:spPr>
          <a:xfrm>
            <a:off x="20" y="10"/>
            <a:ext cx="12191980" cy="6857990"/>
          </a:xfrm>
          <a:prstGeom prst="rect">
            <a:avLst/>
          </a:prstGeom>
        </p:spPr>
      </p:pic>
      <p:sp>
        <p:nvSpPr>
          <p:cNvPr id="2" name="Title 1">
            <a:extLst>
              <a:ext uri="{FF2B5EF4-FFF2-40B4-BE49-F238E27FC236}">
                <a16:creationId xmlns:a16="http://schemas.microsoft.com/office/drawing/2014/main" id="{90B79E1B-4C85-2F35-3AF4-E9A9DD053B94}"/>
              </a:ext>
            </a:extLst>
          </p:cNvPr>
          <p:cNvSpPr>
            <a:spLocks noGrp="1"/>
          </p:cNvSpPr>
          <p:nvPr>
            <p:ph type="title"/>
          </p:nvPr>
        </p:nvSpPr>
        <p:spPr>
          <a:xfrm>
            <a:off x="603504" y="770467"/>
            <a:ext cx="10782300" cy="3352800"/>
          </a:xfrm>
        </p:spPr>
        <p:txBody>
          <a:bodyPr vert="horz" lIns="91440" tIns="45720" rIns="91440" bIns="45720" rtlCol="0" anchor="b">
            <a:normAutofit/>
          </a:bodyPr>
          <a:lstStyle/>
          <a:p>
            <a:pPr>
              <a:lnSpc>
                <a:spcPct val="80000"/>
              </a:lnSpc>
            </a:pPr>
            <a:r>
              <a:rPr lang="en-US" sz="8800" kern="1200" spc="-120" baseline="0" dirty="0">
                <a:solidFill>
                  <a:schemeClr val="tx1"/>
                </a:solidFill>
                <a:latin typeface="+mj-lt"/>
                <a:ea typeface="+mj-ea"/>
                <a:cs typeface="+mj-cs"/>
              </a:rPr>
              <a:t>Thank You !</a:t>
            </a:r>
          </a:p>
        </p:txBody>
      </p:sp>
    </p:spTree>
    <p:extLst>
      <p:ext uri="{BB962C8B-B14F-4D97-AF65-F5344CB8AC3E}">
        <p14:creationId xmlns:p14="http://schemas.microsoft.com/office/powerpoint/2010/main" val="48812228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10339-1397-0DAC-628B-84608D580E1A}"/>
              </a:ext>
            </a:extLst>
          </p:cNvPr>
          <p:cNvSpPr>
            <a:spLocks noGrp="1"/>
          </p:cNvSpPr>
          <p:nvPr>
            <p:ph type="title"/>
          </p:nvPr>
        </p:nvSpPr>
        <p:spPr>
          <a:xfrm>
            <a:off x="657224" y="499533"/>
            <a:ext cx="10772775" cy="1658198"/>
          </a:xfrm>
        </p:spPr>
        <p:txBody>
          <a:bodyPr>
            <a:normAutofit/>
          </a:bodyPr>
          <a:lstStyle/>
          <a:p>
            <a:r>
              <a:rPr lang="en-IN" b="1" kern="100">
                <a:ln>
                  <a:noFill/>
                </a:ln>
                <a:effectLst>
                  <a:outerShdw blurRad="38100" dist="19050" dir="2700000" algn="tl">
                    <a:schemeClr val="dk1">
                      <a:alpha val="40000"/>
                    </a:schemeClr>
                  </a:outerShdw>
                </a:effectLst>
                <a:latin typeface="Aptos" panose="020B0004020202020204" pitchFamily="34" charset="0"/>
                <a:ea typeface="Aptos" panose="020B0004020202020204" pitchFamily="34" charset="0"/>
                <a:cs typeface="Times New Roman" panose="02020603050405020304" pitchFamily="18" charset="0"/>
              </a:rPr>
              <a:t>Problem Statement </a:t>
            </a:r>
            <a:r>
              <a:rPr lang="en-IN" kern="100">
                <a:ln>
                  <a:noFill/>
                </a:ln>
                <a:effectLst>
                  <a:outerShdw blurRad="38100" dist="19050" dir="2700000" algn="tl">
                    <a:schemeClr val="dk1">
                      <a:alpha val="40000"/>
                    </a:schemeClr>
                  </a:outerShdw>
                </a:effectLst>
                <a:latin typeface="Aptos" panose="020B0004020202020204" pitchFamily="34" charset="0"/>
                <a:ea typeface="Aptos" panose="020B0004020202020204" pitchFamily="34" charset="0"/>
                <a:cs typeface="Times New Roman" panose="02020603050405020304" pitchFamily="18" charset="0"/>
              </a:rPr>
              <a:t> </a:t>
            </a:r>
            <a:br>
              <a:rPr lang="en-IN" kern="100">
                <a:effectLst/>
                <a:latin typeface="Aptos" panose="020B0004020202020204" pitchFamily="34" charset="0"/>
                <a:ea typeface="Aptos" panose="020B0004020202020204" pitchFamily="34" charset="0"/>
                <a:cs typeface="Times New Roman" panose="02020603050405020304" pitchFamily="18" charset="0"/>
              </a:rPr>
            </a:br>
            <a:endParaRPr lang="en-IN"/>
          </a:p>
        </p:txBody>
      </p:sp>
      <p:sp>
        <p:nvSpPr>
          <p:cNvPr id="3" name="Content Placeholder 2">
            <a:extLst>
              <a:ext uri="{FF2B5EF4-FFF2-40B4-BE49-F238E27FC236}">
                <a16:creationId xmlns:a16="http://schemas.microsoft.com/office/drawing/2014/main" id="{78B7C6E5-0A1A-BDB3-9E06-8411BADD333D}"/>
              </a:ext>
            </a:extLst>
          </p:cNvPr>
          <p:cNvSpPr>
            <a:spLocks noGrp="1"/>
          </p:cNvSpPr>
          <p:nvPr>
            <p:ph idx="1"/>
          </p:nvPr>
        </p:nvSpPr>
        <p:spPr>
          <a:xfrm>
            <a:off x="676656" y="2011680"/>
            <a:ext cx="6875611" cy="3766185"/>
          </a:xfrm>
        </p:spPr>
        <p:txBody>
          <a:bodyPr>
            <a:normAutofit/>
          </a:bodyPr>
          <a:lstStyle/>
          <a:p>
            <a:pPr marL="0" indent="0">
              <a:spcAft>
                <a:spcPts val="800"/>
              </a:spcAft>
              <a:buNone/>
            </a:pPr>
            <a:r>
              <a:rPr lang="en-IN" sz="2200" kern="100">
                <a:ln>
                  <a:noFill/>
                </a:ln>
                <a:effectLst>
                  <a:outerShdw blurRad="38100" dist="19050" dir="2700000" algn="tl">
                    <a:schemeClr val="dk1">
                      <a:alpha val="40000"/>
                    </a:schemeClr>
                  </a:outerShdw>
                </a:effectLst>
                <a:latin typeface="+mj-lt"/>
                <a:ea typeface="Gadugi" panose="020B0502040204020203" pitchFamily="34" charset="0"/>
                <a:cs typeface="Times New Roman" panose="02020603050405020304" pitchFamily="18" charset="0"/>
              </a:rPr>
              <a:t>Managing personal finances can be challenging, particularly for individuals who lack financial literacy or struggle with impulse spending. For example, a young professional might find it difficult to stick to a budget, save for future goals, and avoid accumulating debt. Traditional budgeting tools often require manual input and offer limited insights, leaving users feeling overwhelmed and unsure of how to improve their financial situation. Without clear visibility into their spending habits and financial health, users may struggle to make informed decisions about their money.</a:t>
            </a:r>
            <a:endParaRPr lang="en-IN" sz="2200" kern="100">
              <a:effectLst/>
              <a:latin typeface="+mj-lt"/>
              <a:ea typeface="Gadugi" panose="020B0502040204020203" pitchFamily="34" charset="0"/>
              <a:cs typeface="Times New Roman" panose="02020603050405020304" pitchFamily="18" charset="0"/>
            </a:endParaRPr>
          </a:p>
          <a:p>
            <a:endParaRPr lang="en-IN" sz="2200">
              <a:highlight>
                <a:srgbClr val="808080"/>
              </a:highlight>
            </a:endParaRPr>
          </a:p>
        </p:txBody>
      </p:sp>
      <p:pic>
        <p:nvPicPr>
          <p:cNvPr id="5" name="Picture 4" descr="A person standing next to a large cellphone&#10;&#10;AI-generated content may be incorrect.">
            <a:extLst>
              <a:ext uri="{FF2B5EF4-FFF2-40B4-BE49-F238E27FC236}">
                <a16:creationId xmlns:a16="http://schemas.microsoft.com/office/drawing/2014/main" id="{C0F796A5-DDBD-0242-E557-DA7D3FF378CB}"/>
              </a:ext>
            </a:extLst>
          </p:cNvPr>
          <p:cNvPicPr>
            <a:picLocks noChangeAspect="1"/>
          </p:cNvPicPr>
          <p:nvPr/>
        </p:nvPicPr>
        <p:blipFill>
          <a:blip r:embed="rId2">
            <a:extLst>
              <a:ext uri="{28A0092B-C50C-407E-A947-70E740481C1C}">
                <a14:useLocalDpi xmlns:a14="http://schemas.microsoft.com/office/drawing/2010/main" val="0"/>
              </a:ext>
            </a:extLst>
          </a:blip>
          <a:srcRect l="16820" r="9498" b="-2"/>
          <a:stretch/>
        </p:blipFill>
        <p:spPr>
          <a:xfrm>
            <a:off x="8026499" y="2076150"/>
            <a:ext cx="3383936" cy="3440068"/>
          </a:xfrm>
          <a:prstGeom prst="rect">
            <a:avLst/>
          </a:prstGeom>
        </p:spPr>
      </p:pic>
    </p:spTree>
    <p:extLst>
      <p:ext uri="{BB962C8B-B14F-4D97-AF65-F5344CB8AC3E}">
        <p14:creationId xmlns:p14="http://schemas.microsoft.com/office/powerpoint/2010/main" val="9315615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EAD1-50D3-3128-65EC-BE0F07043DF3}"/>
              </a:ext>
            </a:extLst>
          </p:cNvPr>
          <p:cNvSpPr>
            <a:spLocks noGrp="1"/>
          </p:cNvSpPr>
          <p:nvPr>
            <p:ph type="title"/>
          </p:nvPr>
        </p:nvSpPr>
        <p:spPr>
          <a:xfrm>
            <a:off x="657225" y="499533"/>
            <a:ext cx="5880736" cy="972651"/>
          </a:xfrm>
        </p:spPr>
        <p:txBody>
          <a:bodyPr>
            <a:normAutofit fontScale="90000"/>
          </a:bodyPr>
          <a:lstStyle/>
          <a:p>
            <a:r>
              <a:rPr lang="en-IN" dirty="0"/>
              <a:t>LIMITATIONS OF EXISTING</a:t>
            </a:r>
          </a:p>
        </p:txBody>
      </p:sp>
      <p:sp>
        <p:nvSpPr>
          <p:cNvPr id="3" name="Content Placeholder 2">
            <a:extLst>
              <a:ext uri="{FF2B5EF4-FFF2-40B4-BE49-F238E27FC236}">
                <a16:creationId xmlns:a16="http://schemas.microsoft.com/office/drawing/2014/main" id="{7239183B-4338-4262-90F2-FA915A00FCAD}"/>
              </a:ext>
            </a:extLst>
          </p:cNvPr>
          <p:cNvSpPr>
            <a:spLocks noGrp="1"/>
          </p:cNvSpPr>
          <p:nvPr>
            <p:ph idx="1"/>
          </p:nvPr>
        </p:nvSpPr>
        <p:spPr>
          <a:xfrm>
            <a:off x="363537" y="2018665"/>
            <a:ext cx="6565582" cy="4003040"/>
          </a:xfrm>
        </p:spPr>
        <p:txBody>
          <a:bodyPr>
            <a:normAutofit fontScale="77500" lnSpcReduction="20000"/>
          </a:bodyPr>
          <a:lstStyle/>
          <a:p>
            <a:pPr marL="0" indent="0" algn="l">
              <a:buNone/>
            </a:pPr>
            <a:r>
              <a:rPr lang="en-IN" b="0" i="0" dirty="0">
                <a:solidFill>
                  <a:srgbClr val="000000"/>
                </a:solidFill>
                <a:effectLst/>
                <a:latin typeface="Arial" panose="020B0604020202020204" pitchFamily="34" charset="0"/>
              </a:rPr>
              <a:t> Manual Data Entry </a:t>
            </a:r>
          </a:p>
          <a:p>
            <a:pPr marL="0" indent="0">
              <a:buNone/>
            </a:pPr>
            <a:r>
              <a:rPr lang="en-US" b="0" i="0" dirty="0">
                <a:solidFill>
                  <a:srgbClr val="000000"/>
                </a:solidFill>
                <a:effectLst/>
                <a:latin typeface="Arial" panose="020B0604020202020204" pitchFamily="34" charset="0"/>
              </a:rPr>
              <a:t>              📉 Human errors in expense categorization</a:t>
            </a:r>
          </a:p>
          <a:p>
            <a:pPr marL="0" indent="0" algn="l">
              <a:buNone/>
            </a:pPr>
            <a:r>
              <a:rPr lang="en-US" b="0" i="0" dirty="0">
                <a:solidFill>
                  <a:srgbClr val="000000"/>
                </a:solidFill>
                <a:effectLst/>
                <a:latin typeface="Arial" panose="020B0604020202020204" pitchFamily="34" charset="0"/>
              </a:rPr>
              <a:t>              ⏳ Time-consuming manual transaction logging</a:t>
            </a:r>
          </a:p>
          <a:p>
            <a:pPr marL="0" indent="0" algn="l">
              <a:buNone/>
            </a:pPr>
            <a:r>
              <a:rPr lang="en-US" b="0" i="0" dirty="0">
                <a:solidFill>
                  <a:srgbClr val="000000"/>
                </a:solidFill>
                <a:effectLst/>
                <a:latin typeface="Arial" panose="020B0604020202020204" pitchFamily="34" charset="0"/>
              </a:rPr>
              <a:t>              🔄 No real-time sync with Multiple bank accounts</a:t>
            </a:r>
          </a:p>
          <a:p>
            <a:pPr algn="l"/>
            <a:r>
              <a:rPr lang="en-IN" b="0" i="0" dirty="0">
                <a:solidFill>
                  <a:srgbClr val="000000"/>
                </a:solidFill>
                <a:effectLst/>
                <a:latin typeface="Arial" panose="020B0604020202020204" pitchFamily="34" charset="0"/>
              </a:rPr>
              <a:t>Generic Budgeting</a:t>
            </a:r>
            <a:r>
              <a:rPr lang="en-US" dirty="0">
                <a:solidFill>
                  <a:srgbClr val="000000"/>
                </a:solidFill>
                <a:latin typeface="Arial" panose="020B0604020202020204" pitchFamily="34" charset="0"/>
              </a:rPr>
              <a:t> </a:t>
            </a:r>
            <a:br>
              <a:rPr lang="en-US" dirty="0">
                <a:solidFill>
                  <a:srgbClr val="000000"/>
                </a:solidFill>
                <a:latin typeface="Arial" panose="020B0604020202020204" pitchFamily="34" charset="0"/>
              </a:rPr>
            </a:br>
            <a:br>
              <a:rPr lang="en-US" dirty="0">
                <a:solidFill>
                  <a:srgbClr val="000000"/>
                </a:solidFill>
                <a:latin typeface="Arial" panose="020B0604020202020204" pitchFamily="34" charset="0"/>
              </a:rPr>
            </a:br>
            <a:r>
              <a:rPr lang="en-US" dirty="0">
                <a:solidFill>
                  <a:srgbClr val="000000"/>
                </a:solidFill>
                <a:latin typeface="Arial" panose="020B0604020202020204" pitchFamily="34" charset="0"/>
              </a:rPr>
              <a:t>            </a:t>
            </a:r>
            <a:r>
              <a:rPr lang="en-IN" b="0" i="0" dirty="0">
                <a:solidFill>
                  <a:srgbClr val="000000"/>
                </a:solidFill>
                <a:effectLst/>
                <a:latin typeface="Arial" panose="020B0604020202020204" pitchFamily="34" charset="0"/>
              </a:rPr>
              <a:t>No spending pattern analysis</a:t>
            </a:r>
          </a:p>
          <a:p>
            <a:pPr algn="l"/>
            <a:r>
              <a:rPr lang="en-IN" dirty="0">
                <a:solidFill>
                  <a:srgbClr val="000000"/>
                </a:solidFill>
                <a:latin typeface="Arial" panose="020B0604020202020204" pitchFamily="34" charset="0"/>
              </a:rPr>
              <a:t>No </a:t>
            </a:r>
            <a:r>
              <a:rPr lang="en-IN" b="0" i="0" dirty="0">
                <a:solidFill>
                  <a:srgbClr val="000000"/>
                </a:solidFill>
                <a:effectLst/>
                <a:latin typeface="Arial" panose="020B0604020202020204" pitchFamily="34" charset="0"/>
              </a:rPr>
              <a:t>Customized budgeting</a:t>
            </a:r>
            <a:r>
              <a:rPr lang="en-IN" dirty="0">
                <a:solidFill>
                  <a:srgbClr val="000000"/>
                </a:solidFill>
                <a:latin typeface="Arial" panose="020B0604020202020204" pitchFamily="34" charset="0"/>
              </a:rPr>
              <a:t> </a:t>
            </a:r>
          </a:p>
          <a:p>
            <a:pPr algn="l"/>
            <a:r>
              <a:rPr lang="en-IN" dirty="0">
                <a:solidFill>
                  <a:srgbClr val="000000"/>
                </a:solidFill>
                <a:latin typeface="Arial" panose="020B0604020202020204" pitchFamily="34" charset="0"/>
              </a:rPr>
              <a:t>          </a:t>
            </a:r>
            <a:r>
              <a:rPr lang="en-US" b="0" i="0" dirty="0">
                <a:solidFill>
                  <a:srgbClr val="000000"/>
                </a:solidFill>
                <a:effectLst/>
                <a:latin typeface="Arial" panose="020B0604020202020204" pitchFamily="34" charset="0"/>
              </a:rPr>
              <a:t>🚫 Inflexible to life changes</a:t>
            </a:r>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marL="0" indent="0">
              <a:buNone/>
            </a:pPr>
            <a:br>
              <a:rPr lang="en-IN" b="0" i="0" dirty="0">
                <a:solidFill>
                  <a:srgbClr val="000000"/>
                </a:solidFill>
                <a:effectLst/>
                <a:latin typeface="Arial" panose="020B0604020202020204" pitchFamily="34" charset="0"/>
              </a:rPr>
            </a:br>
            <a:endParaRPr lang="en-IN" dirty="0"/>
          </a:p>
        </p:txBody>
      </p:sp>
      <p:pic>
        <p:nvPicPr>
          <p:cNvPr id="5" name="Picture 4">
            <a:extLst>
              <a:ext uri="{FF2B5EF4-FFF2-40B4-BE49-F238E27FC236}">
                <a16:creationId xmlns:a16="http://schemas.microsoft.com/office/drawing/2014/main" id="{F2B01704-C54B-8CD1-2E54-FE45914C2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19" y="836295"/>
            <a:ext cx="5133977" cy="4619625"/>
          </a:xfrm>
          <a:prstGeom prst="rect">
            <a:avLst/>
          </a:prstGeom>
        </p:spPr>
      </p:pic>
    </p:spTree>
    <p:extLst>
      <p:ext uri="{BB962C8B-B14F-4D97-AF65-F5344CB8AC3E}">
        <p14:creationId xmlns:p14="http://schemas.microsoft.com/office/powerpoint/2010/main" val="1345825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C19C-73F0-398F-E994-72965B226613}"/>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FABD1FDC-FFBB-5374-396C-50A50E331E00}"/>
              </a:ext>
            </a:extLst>
          </p:cNvPr>
          <p:cNvSpPr>
            <a:spLocks noGrp="1"/>
          </p:cNvSpPr>
          <p:nvPr>
            <p:ph idx="1"/>
          </p:nvPr>
        </p:nvSpPr>
        <p:spPr/>
        <p:txBody>
          <a:bodyPr/>
          <a:lstStyle/>
          <a:p>
            <a:pPr algn="l">
              <a:buFont typeface="Wingdings" panose="05000000000000000000" pitchFamily="2" charset="2"/>
              <a:buChar char="ü"/>
            </a:pPr>
            <a:r>
              <a:rPr lang="en-US" b="0" i="0" dirty="0">
                <a:solidFill>
                  <a:srgbClr val="000000"/>
                </a:solidFill>
                <a:effectLst/>
                <a:latin typeface="Arial" panose="020B0604020202020204" pitchFamily="34" charset="0"/>
              </a:rPr>
              <a:t>Automated bank sync via Plaid</a:t>
            </a:r>
          </a:p>
          <a:p>
            <a:pPr algn="l">
              <a:buFont typeface="Wingdings" panose="05000000000000000000" pitchFamily="2" charset="2"/>
              <a:buChar char="ü"/>
            </a:pPr>
            <a:r>
              <a:rPr lang="en-US" dirty="0">
                <a:solidFill>
                  <a:srgbClr val="000000"/>
                </a:solidFill>
                <a:latin typeface="Arial" panose="020B0604020202020204" pitchFamily="34" charset="0"/>
              </a:rPr>
              <a:t>Expense tracking</a:t>
            </a:r>
            <a:endParaRPr lang="en-US" b="0" i="0" dirty="0">
              <a:solidFill>
                <a:srgbClr val="000000"/>
              </a:solidFill>
              <a:effectLst/>
              <a:latin typeface="Arial" panose="020B0604020202020204" pitchFamily="34" charset="0"/>
            </a:endParaRPr>
          </a:p>
          <a:p>
            <a:pPr algn="l">
              <a:buFont typeface="Wingdings" panose="05000000000000000000" pitchFamily="2" charset="2"/>
              <a:buChar char="ü"/>
            </a:pPr>
            <a:r>
              <a:rPr lang="en-US" dirty="0">
                <a:solidFill>
                  <a:srgbClr val="000000"/>
                </a:solidFill>
                <a:latin typeface="Arial" panose="020B0604020202020204" pitchFamily="34" charset="0"/>
              </a:rPr>
              <a:t>B</a:t>
            </a:r>
            <a:r>
              <a:rPr lang="en-US" b="0" i="0" dirty="0">
                <a:solidFill>
                  <a:srgbClr val="000000"/>
                </a:solidFill>
                <a:effectLst/>
                <a:latin typeface="Arial" panose="020B0604020202020204" pitchFamily="34" charset="0"/>
              </a:rPr>
              <a:t>udget optimization</a:t>
            </a:r>
          </a:p>
          <a:p>
            <a:pPr algn="l">
              <a:buFont typeface="Wingdings" panose="05000000000000000000" pitchFamily="2" charset="2"/>
              <a:buChar char="ü"/>
            </a:pPr>
            <a:r>
              <a:rPr lang="en-US" dirty="0">
                <a:solidFill>
                  <a:srgbClr val="000000"/>
                </a:solidFill>
                <a:latin typeface="Arial" panose="020B0604020202020204" pitchFamily="34" charset="0"/>
              </a:rPr>
              <a:t>Customized savings recommendation</a:t>
            </a:r>
            <a:endParaRPr lang="en-US" b="0" i="0" dirty="0">
              <a:solidFill>
                <a:srgbClr val="000000"/>
              </a:solidFill>
              <a:effectLst/>
              <a:latin typeface="Arial" panose="020B0604020202020204" pitchFamily="34" charset="0"/>
            </a:endParaRPr>
          </a:p>
          <a:p>
            <a:pPr algn="l">
              <a:buFont typeface="Wingdings" panose="05000000000000000000" pitchFamily="2" charset="2"/>
              <a:buChar char="ü"/>
            </a:pPr>
            <a:r>
              <a:rPr lang="en-US" b="0" i="0" dirty="0">
                <a:solidFill>
                  <a:srgbClr val="000000"/>
                </a:solidFill>
                <a:effectLst/>
                <a:latin typeface="Arial" panose="020B0604020202020204" pitchFamily="34" charset="0"/>
              </a:rPr>
              <a:t>Modular microservices </a:t>
            </a:r>
          </a:p>
          <a:p>
            <a:pPr algn="l">
              <a:buFont typeface="Wingdings" panose="05000000000000000000" pitchFamily="2" charset="2"/>
              <a:buChar char="ü"/>
            </a:pPr>
            <a:r>
              <a:rPr lang="en-US" dirty="0">
                <a:solidFill>
                  <a:srgbClr val="000000"/>
                </a:solidFill>
                <a:latin typeface="Arial" panose="020B0604020202020204" pitchFamily="34" charset="0"/>
              </a:rPr>
              <a:t>N</a:t>
            </a:r>
            <a:r>
              <a:rPr lang="en-US" b="0" i="0" dirty="0">
                <a:solidFill>
                  <a:srgbClr val="000000"/>
                </a:solidFill>
                <a:effectLst/>
                <a:latin typeface="Arial" panose="020B0604020202020204" pitchFamily="34" charset="0"/>
              </a:rPr>
              <a:t>otifications</a:t>
            </a:r>
            <a:r>
              <a:rPr lang="en-US" dirty="0">
                <a:solidFill>
                  <a:srgbClr val="000000"/>
                </a:solidFill>
                <a:latin typeface="Arial" panose="020B0604020202020204" pitchFamily="34" charset="0"/>
              </a:rPr>
              <a:t> (through Admin) </a:t>
            </a:r>
            <a:endParaRPr lang="en-US" b="0" i="0" dirty="0">
              <a:solidFill>
                <a:srgbClr val="000000"/>
              </a:solidFill>
              <a:effectLst/>
              <a:latin typeface="Arial" panose="020B0604020202020204" pitchFamily="34" charset="0"/>
            </a:endParaRPr>
          </a:p>
          <a:p>
            <a:pPr>
              <a:buFont typeface="Wingdings" panose="05000000000000000000" pitchFamily="2" charset="2"/>
              <a:buChar char="ü"/>
            </a:pPr>
            <a:endParaRPr lang="en-IN" dirty="0"/>
          </a:p>
        </p:txBody>
      </p:sp>
      <p:pic>
        <p:nvPicPr>
          <p:cNvPr id="5" name="Picture 4">
            <a:extLst>
              <a:ext uri="{FF2B5EF4-FFF2-40B4-BE49-F238E27FC236}">
                <a16:creationId xmlns:a16="http://schemas.microsoft.com/office/drawing/2014/main" id="{16A95439-05F0-1DD5-3F2B-5D121CE56F43}"/>
              </a:ext>
            </a:extLst>
          </p:cNvPr>
          <p:cNvPicPr>
            <a:picLocks noChangeAspect="1"/>
          </p:cNvPicPr>
          <p:nvPr/>
        </p:nvPicPr>
        <p:blipFill>
          <a:blip r:embed="rId2">
            <a:alphaModFix amt="35000"/>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5556250" y="890905"/>
            <a:ext cx="6727190" cy="6858000"/>
          </a:xfrm>
          <a:prstGeom prst="rect">
            <a:avLst/>
          </a:prstGeom>
        </p:spPr>
      </p:pic>
    </p:spTree>
    <p:extLst>
      <p:ext uri="{BB962C8B-B14F-4D97-AF65-F5344CB8AC3E}">
        <p14:creationId xmlns:p14="http://schemas.microsoft.com/office/powerpoint/2010/main" val="870960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D333CBE-B699-4E3B-9F45-C045F77343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A01C43A-17E7-6A8A-6FE5-1FE66B0FBDFB}"/>
              </a:ext>
            </a:extLst>
          </p:cNvPr>
          <p:cNvSpPr>
            <a:spLocks noGrp="1"/>
          </p:cNvSpPr>
          <p:nvPr>
            <p:ph type="title"/>
          </p:nvPr>
        </p:nvSpPr>
        <p:spPr>
          <a:xfrm>
            <a:off x="603504" y="770467"/>
            <a:ext cx="4205568" cy="3352800"/>
          </a:xfrm>
        </p:spPr>
        <p:txBody>
          <a:bodyPr vert="horz" lIns="91440" tIns="45720" rIns="91440" bIns="45720" rtlCol="0" anchor="b">
            <a:normAutofit/>
          </a:bodyPr>
          <a:lstStyle/>
          <a:p>
            <a:pPr>
              <a:lnSpc>
                <a:spcPct val="80000"/>
              </a:lnSpc>
            </a:pPr>
            <a:r>
              <a:rPr lang="en-US" sz="7200" kern="1200" spc="-120" baseline="0" dirty="0">
                <a:solidFill>
                  <a:srgbClr val="FFFFFF"/>
                </a:solidFill>
                <a:latin typeface="+mj-lt"/>
                <a:ea typeface="+mj-ea"/>
                <a:cs typeface="+mj-cs"/>
              </a:rPr>
              <a:t>Tech Stack Used</a:t>
            </a:r>
          </a:p>
        </p:txBody>
      </p:sp>
      <p:sp>
        <p:nvSpPr>
          <p:cNvPr id="3" name="Content Placeholder 2">
            <a:extLst>
              <a:ext uri="{FF2B5EF4-FFF2-40B4-BE49-F238E27FC236}">
                <a16:creationId xmlns:a16="http://schemas.microsoft.com/office/drawing/2014/main" id="{6FD0A40E-F8D9-EFF2-7983-16274C31C77D}"/>
              </a:ext>
            </a:extLst>
          </p:cNvPr>
          <p:cNvSpPr>
            <a:spLocks noGrp="1"/>
          </p:cNvSpPr>
          <p:nvPr>
            <p:ph idx="1"/>
          </p:nvPr>
        </p:nvSpPr>
        <p:spPr>
          <a:xfrm>
            <a:off x="667512" y="4206876"/>
            <a:ext cx="4141559" cy="1645920"/>
          </a:xfrm>
        </p:spPr>
        <p:txBody>
          <a:bodyPr vert="horz" lIns="91440" tIns="45720" rIns="91440" bIns="45720" rtlCol="0">
            <a:normAutofit fontScale="92500" lnSpcReduction="20000"/>
          </a:bodyPr>
          <a:lstStyle/>
          <a:p>
            <a:pPr marL="0" indent="0">
              <a:buNone/>
            </a:pPr>
            <a:r>
              <a:rPr lang="en-US" sz="2200" dirty="0" err="1">
                <a:solidFill>
                  <a:schemeClr val="bg1"/>
                </a:solidFill>
                <a:latin typeface="+mj-lt"/>
              </a:rPr>
              <a:t>FrontEnd</a:t>
            </a:r>
            <a:r>
              <a:rPr lang="en-US" sz="2200" dirty="0">
                <a:solidFill>
                  <a:schemeClr val="bg1"/>
                </a:solidFill>
                <a:latin typeface="+mj-lt"/>
              </a:rPr>
              <a:t> : Angular</a:t>
            </a:r>
            <a:br>
              <a:rPr lang="en-US" sz="2200" dirty="0">
                <a:solidFill>
                  <a:schemeClr val="bg1"/>
                </a:solidFill>
                <a:latin typeface="+mj-lt"/>
              </a:rPr>
            </a:br>
            <a:br>
              <a:rPr lang="en-US" sz="2200" dirty="0">
                <a:solidFill>
                  <a:schemeClr val="bg1"/>
                </a:solidFill>
                <a:latin typeface="+mj-lt"/>
              </a:rPr>
            </a:br>
            <a:r>
              <a:rPr lang="en-US" sz="2200" dirty="0" err="1">
                <a:solidFill>
                  <a:schemeClr val="bg1"/>
                </a:solidFill>
                <a:latin typeface="+mj-lt"/>
              </a:rPr>
              <a:t>Integeration</a:t>
            </a:r>
            <a:r>
              <a:rPr lang="en-US" sz="2200" dirty="0">
                <a:solidFill>
                  <a:schemeClr val="bg1"/>
                </a:solidFill>
                <a:latin typeface="+mj-lt"/>
              </a:rPr>
              <a:t> : Entity Framework</a:t>
            </a:r>
            <a:br>
              <a:rPr lang="en-US" sz="2200" dirty="0">
                <a:solidFill>
                  <a:schemeClr val="bg1"/>
                </a:solidFill>
                <a:latin typeface="+mj-lt"/>
              </a:rPr>
            </a:br>
            <a:br>
              <a:rPr lang="en-US" sz="2200" dirty="0">
                <a:solidFill>
                  <a:schemeClr val="bg1"/>
                </a:solidFill>
                <a:latin typeface="+mj-lt"/>
              </a:rPr>
            </a:br>
            <a:r>
              <a:rPr lang="en-US" sz="2200" dirty="0" err="1">
                <a:solidFill>
                  <a:schemeClr val="bg1"/>
                </a:solidFill>
                <a:latin typeface="+mj-lt"/>
              </a:rPr>
              <a:t>BackEnd</a:t>
            </a:r>
            <a:r>
              <a:rPr lang="en-US" sz="2200" dirty="0">
                <a:solidFill>
                  <a:schemeClr val="bg1"/>
                </a:solidFill>
                <a:latin typeface="+mj-lt"/>
              </a:rPr>
              <a:t> : .NET, ASP .NET WEB API</a:t>
            </a:r>
            <a:br>
              <a:rPr lang="en-US" sz="2200" dirty="0">
                <a:solidFill>
                  <a:schemeClr val="bg1"/>
                </a:solidFill>
                <a:latin typeface="+mj-lt"/>
              </a:rPr>
            </a:br>
            <a:br>
              <a:rPr lang="en-US" sz="2200" dirty="0">
                <a:solidFill>
                  <a:schemeClr val="bg1"/>
                </a:solidFill>
                <a:latin typeface="+mj-lt"/>
              </a:rPr>
            </a:br>
            <a:r>
              <a:rPr lang="en-US" sz="2200" dirty="0">
                <a:solidFill>
                  <a:schemeClr val="bg1"/>
                </a:solidFill>
                <a:latin typeface="+mj-lt"/>
              </a:rPr>
              <a:t>Storage : </a:t>
            </a:r>
            <a:r>
              <a:rPr lang="en-US" sz="2200" dirty="0" err="1">
                <a:solidFill>
                  <a:schemeClr val="bg1"/>
                </a:solidFill>
                <a:latin typeface="+mj-lt"/>
              </a:rPr>
              <a:t>SQLServer</a:t>
            </a:r>
            <a:endParaRPr lang="en-US" sz="2200" dirty="0">
              <a:solidFill>
                <a:schemeClr val="bg1"/>
              </a:solidFill>
              <a:latin typeface="+mj-lt"/>
            </a:endParaRPr>
          </a:p>
        </p:txBody>
      </p:sp>
      <p:sp>
        <p:nvSpPr>
          <p:cNvPr id="17" name="Rectangle 16">
            <a:extLst>
              <a:ext uri="{FF2B5EF4-FFF2-40B4-BE49-F238E27FC236}">
                <a16:creationId xmlns:a16="http://schemas.microsoft.com/office/drawing/2014/main" id="{FCA118C4-32A6-466D-8453-BA738103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2536" y="0"/>
            <a:ext cx="673946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omputer with a screen on it&#10;&#10;AI-generated content may be incorrect.">
            <a:extLst>
              <a:ext uri="{FF2B5EF4-FFF2-40B4-BE49-F238E27FC236}">
                <a16:creationId xmlns:a16="http://schemas.microsoft.com/office/drawing/2014/main" id="{B492503E-B9DC-7609-78FA-E8CBD63E48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5525" y="326177"/>
            <a:ext cx="7356520" cy="5761356"/>
          </a:xfrm>
          <a:prstGeom prst="rect">
            <a:avLst/>
          </a:prstGeom>
        </p:spPr>
      </p:pic>
    </p:spTree>
    <p:extLst>
      <p:ext uri="{BB962C8B-B14F-4D97-AF65-F5344CB8AC3E}">
        <p14:creationId xmlns:p14="http://schemas.microsoft.com/office/powerpoint/2010/main" val="3386994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8D80A3-503A-400A-9D7F-99EC3CE065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189ACF-9193-5827-3F63-CFF43994BD0B}"/>
              </a:ext>
            </a:extLst>
          </p:cNvPr>
          <p:cNvSpPr>
            <a:spLocks noGrp="1"/>
          </p:cNvSpPr>
          <p:nvPr>
            <p:ph type="title"/>
          </p:nvPr>
        </p:nvSpPr>
        <p:spPr>
          <a:xfrm>
            <a:off x="657224" y="4772508"/>
            <a:ext cx="10772775" cy="1658198"/>
          </a:xfrm>
        </p:spPr>
        <p:txBody>
          <a:bodyPr>
            <a:normAutofit/>
          </a:bodyPr>
          <a:lstStyle/>
          <a:p>
            <a:r>
              <a:rPr lang="en-IN">
                <a:solidFill>
                  <a:srgbClr val="FFFFFF"/>
                </a:solidFill>
              </a:rPr>
              <a:t>Microservices</a:t>
            </a:r>
          </a:p>
        </p:txBody>
      </p:sp>
      <p:graphicFrame>
        <p:nvGraphicFramePr>
          <p:cNvPr id="7" name="Content Placeholder 2">
            <a:extLst>
              <a:ext uri="{FF2B5EF4-FFF2-40B4-BE49-F238E27FC236}">
                <a16:creationId xmlns:a16="http://schemas.microsoft.com/office/drawing/2014/main" id="{020BC6BB-D7FA-36FA-4FEE-FB4C5D60BA29}"/>
              </a:ext>
            </a:extLst>
          </p:cNvPr>
          <p:cNvGraphicFramePr>
            <a:graphicFrameLocks noGrp="1"/>
          </p:cNvGraphicFramePr>
          <p:nvPr>
            <p:ph idx="1"/>
            <p:extLst>
              <p:ext uri="{D42A27DB-BD31-4B8C-83A1-F6EECF244321}">
                <p14:modId xmlns:p14="http://schemas.microsoft.com/office/powerpoint/2010/main" val="1933441895"/>
              </p:ext>
            </p:extLst>
          </p:nvPr>
        </p:nvGraphicFramePr>
        <p:xfrm>
          <a:off x="676275" y="643468"/>
          <a:ext cx="10872258" cy="3501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9057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8A105-A713-176B-21FD-2BB1855D70D4}"/>
              </a:ext>
            </a:extLst>
          </p:cNvPr>
          <p:cNvSpPr>
            <a:spLocks noGrp="1"/>
          </p:cNvSpPr>
          <p:nvPr>
            <p:ph sz="half" idx="1"/>
          </p:nvPr>
        </p:nvSpPr>
        <p:spPr>
          <a:xfrm>
            <a:off x="384048" y="640080"/>
            <a:ext cx="5193792" cy="5650992"/>
          </a:xfrm>
        </p:spPr>
        <p:txBody>
          <a:bodyPr>
            <a:normAutofit fontScale="62500" lnSpcReduction="20000"/>
          </a:bodyPr>
          <a:lstStyle/>
          <a:p>
            <a:r>
              <a:rPr lang="en-IN" sz="3400" b="1" dirty="0"/>
              <a:t>Auth API </a:t>
            </a:r>
            <a:br>
              <a:rPr lang="en-IN" dirty="0"/>
            </a:br>
            <a:br>
              <a:rPr lang="en-IN" dirty="0"/>
            </a:br>
            <a:r>
              <a:rPr lang="en-US" dirty="0"/>
              <a:t>Handles user authentication and authorization.</a:t>
            </a:r>
          </a:p>
          <a:p>
            <a:pPr>
              <a:buFont typeface="Arial" panose="020B0604020202020204" pitchFamily="34" charset="0"/>
              <a:buChar char="•"/>
            </a:pPr>
            <a:r>
              <a:rPr lang="en-US" dirty="0"/>
              <a:t>Supports login, registration, and token-based authentication.</a:t>
            </a:r>
          </a:p>
          <a:p>
            <a:pPr>
              <a:buFont typeface="Arial" panose="020B0604020202020204" pitchFamily="34" charset="0"/>
              <a:buChar char="•"/>
            </a:pPr>
            <a:r>
              <a:rPr lang="en-US" dirty="0"/>
              <a:t>Manages user roles and permissions securely.</a:t>
            </a:r>
          </a:p>
          <a:p>
            <a:br>
              <a:rPr lang="en-IN" dirty="0"/>
            </a:br>
            <a:br>
              <a:rPr lang="en-IN" dirty="0"/>
            </a:br>
            <a:r>
              <a:rPr lang="en-IN" sz="3400" b="1" dirty="0"/>
              <a:t>Plaid API (Global) </a:t>
            </a:r>
            <a:br>
              <a:rPr lang="en-IN" dirty="0"/>
            </a:br>
            <a:br>
              <a:rPr lang="en-IN" dirty="0"/>
            </a:br>
            <a:r>
              <a:rPr lang="en-US" dirty="0"/>
              <a:t>Integrates with the Plaid API to fetch real-time financial data.</a:t>
            </a:r>
          </a:p>
          <a:p>
            <a:pPr>
              <a:buFont typeface="Arial" panose="020B0604020202020204" pitchFamily="34" charset="0"/>
              <a:buChar char="•"/>
            </a:pPr>
            <a:r>
              <a:rPr lang="en-US" dirty="0"/>
              <a:t>Retrieves bank transactions, account balances, and institution info.</a:t>
            </a:r>
          </a:p>
          <a:p>
            <a:r>
              <a:rPr lang="en-US" dirty="0"/>
              <a:t>Acts as the backbone for connecting user accounts with financial institutions.</a:t>
            </a:r>
          </a:p>
          <a:p>
            <a:br>
              <a:rPr lang="en-US" dirty="0"/>
            </a:br>
            <a:br>
              <a:rPr lang="en-US" sz="3400" dirty="0"/>
            </a:br>
            <a:r>
              <a:rPr lang="en-US" sz="3400" b="1" dirty="0"/>
              <a:t> Analytics Microservice</a:t>
            </a:r>
          </a:p>
          <a:p>
            <a:r>
              <a:rPr lang="en-US" dirty="0"/>
              <a:t>Processes and analyzes financial data to generate insights.</a:t>
            </a:r>
          </a:p>
          <a:p>
            <a:r>
              <a:rPr lang="en-US" dirty="0"/>
              <a:t>Calculates spending patterns, category-wise expenses, and trends.</a:t>
            </a:r>
            <a:br>
              <a:rPr lang="en-US" dirty="0"/>
            </a:br>
            <a:endParaRPr lang="en-IN" dirty="0"/>
          </a:p>
          <a:p>
            <a:pPr>
              <a:buFont typeface="Arial" panose="020B0604020202020204" pitchFamily="34" charset="0"/>
              <a:buChar char="•"/>
            </a:pPr>
            <a:endParaRPr lang="en-US" dirty="0"/>
          </a:p>
          <a:p>
            <a:endParaRPr lang="en-IN" dirty="0"/>
          </a:p>
        </p:txBody>
      </p:sp>
      <p:sp>
        <p:nvSpPr>
          <p:cNvPr id="4" name="Content Placeholder 3">
            <a:extLst>
              <a:ext uri="{FF2B5EF4-FFF2-40B4-BE49-F238E27FC236}">
                <a16:creationId xmlns:a16="http://schemas.microsoft.com/office/drawing/2014/main" id="{8D54C793-39DE-EAA4-976D-07DB4855A0DD}"/>
              </a:ext>
            </a:extLst>
          </p:cNvPr>
          <p:cNvSpPr>
            <a:spLocks noGrp="1"/>
          </p:cNvSpPr>
          <p:nvPr>
            <p:ph sz="half" idx="2"/>
          </p:nvPr>
        </p:nvSpPr>
        <p:spPr>
          <a:xfrm>
            <a:off x="5773586" y="640080"/>
            <a:ext cx="5885014" cy="5125382"/>
          </a:xfrm>
        </p:spPr>
        <p:txBody>
          <a:bodyPr>
            <a:normAutofit fontScale="62500" lnSpcReduction="20000"/>
          </a:bodyPr>
          <a:lstStyle/>
          <a:p>
            <a:r>
              <a:rPr lang="en-US" sz="3400" b="1" dirty="0"/>
              <a:t>Expenses Microservice</a:t>
            </a:r>
          </a:p>
          <a:p>
            <a:r>
              <a:rPr lang="en-US" dirty="0"/>
              <a:t>Performs CRUD operations for user expenses.</a:t>
            </a:r>
          </a:p>
          <a:p>
            <a:r>
              <a:rPr lang="en-US" dirty="0"/>
              <a:t>Allows users to add, update, delete, and view expense records.</a:t>
            </a:r>
            <a:br>
              <a:rPr lang="en-US" dirty="0"/>
            </a:br>
            <a:br>
              <a:rPr lang="en-US" dirty="0"/>
            </a:br>
            <a:br>
              <a:rPr lang="en-US" dirty="0"/>
            </a:br>
            <a:r>
              <a:rPr lang="en-US" sz="3400" b="1" dirty="0"/>
              <a:t>Budget Microservice</a:t>
            </a:r>
          </a:p>
          <a:p>
            <a:r>
              <a:rPr lang="en-US" dirty="0"/>
              <a:t>Enables users to set and manage monthly budgets.</a:t>
            </a:r>
          </a:p>
          <a:p>
            <a:pPr>
              <a:buFont typeface="Arial" panose="020B0604020202020204" pitchFamily="34" charset="0"/>
              <a:buChar char="•"/>
            </a:pPr>
            <a:r>
              <a:rPr lang="en-US" dirty="0"/>
              <a:t>CRUD for budget creation and tracking per category.</a:t>
            </a:r>
          </a:p>
          <a:p>
            <a:br>
              <a:rPr lang="en-US" dirty="0"/>
            </a:br>
            <a:r>
              <a:rPr lang="en-US" b="1" dirty="0"/>
              <a:t> </a:t>
            </a:r>
            <a:r>
              <a:rPr lang="en-US" sz="3400" b="1" dirty="0" err="1"/>
              <a:t>SavingsGoal</a:t>
            </a:r>
            <a:r>
              <a:rPr lang="en-US" sz="3400" b="1" dirty="0"/>
              <a:t> Microservice</a:t>
            </a:r>
          </a:p>
          <a:p>
            <a:r>
              <a:rPr lang="en-US" dirty="0"/>
              <a:t>Manages user-defined savings goals.</a:t>
            </a:r>
          </a:p>
          <a:p>
            <a:pPr>
              <a:buFont typeface="Arial" panose="020B0604020202020204" pitchFamily="34" charset="0"/>
              <a:buChar char="•"/>
            </a:pPr>
            <a:r>
              <a:rPr lang="en-US" dirty="0"/>
              <a:t>CRUD for creating and tracking saving targets.</a:t>
            </a:r>
          </a:p>
          <a:p>
            <a:endParaRPr lang="en-IN" dirty="0"/>
          </a:p>
        </p:txBody>
      </p:sp>
    </p:spTree>
    <p:extLst>
      <p:ext uri="{BB962C8B-B14F-4D97-AF65-F5344CB8AC3E}">
        <p14:creationId xmlns:p14="http://schemas.microsoft.com/office/powerpoint/2010/main" val="763524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9742-FEC1-4C8C-82AD-C237B59F6B9F}"/>
              </a:ext>
            </a:extLst>
          </p:cNvPr>
          <p:cNvSpPr>
            <a:spLocks noGrp="1"/>
          </p:cNvSpPr>
          <p:nvPr>
            <p:ph type="title"/>
          </p:nvPr>
        </p:nvSpPr>
        <p:spPr>
          <a:xfrm>
            <a:off x="657225" y="499533"/>
            <a:ext cx="2472056" cy="1658198"/>
          </a:xfrm>
        </p:spPr>
        <p:txBody>
          <a:bodyPr>
            <a:normAutofit fontScale="90000"/>
          </a:bodyPr>
          <a:lstStyle/>
          <a:p>
            <a:r>
              <a:rPr lang="en-IN" dirty="0"/>
              <a:t>How Plaid Works ?!</a:t>
            </a:r>
          </a:p>
        </p:txBody>
      </p:sp>
      <p:pic>
        <p:nvPicPr>
          <p:cNvPr id="5" name="Content Placeholder 4">
            <a:extLst>
              <a:ext uri="{FF2B5EF4-FFF2-40B4-BE49-F238E27FC236}">
                <a16:creationId xmlns:a16="http://schemas.microsoft.com/office/drawing/2014/main" id="{3A5E82D1-8E56-CD91-44B1-89A7AE1625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7601" y="289561"/>
            <a:ext cx="6736080" cy="6345960"/>
          </a:xfrm>
        </p:spPr>
      </p:pic>
    </p:spTree>
    <p:extLst>
      <p:ext uri="{BB962C8B-B14F-4D97-AF65-F5344CB8AC3E}">
        <p14:creationId xmlns:p14="http://schemas.microsoft.com/office/powerpoint/2010/main" val="165499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70CFF-4A7F-1AEA-4430-31A6BA356AB1}"/>
              </a:ext>
            </a:extLst>
          </p:cNvPr>
          <p:cNvSpPr>
            <a:spLocks noGrp="1"/>
          </p:cNvSpPr>
          <p:nvPr>
            <p:ph type="title"/>
          </p:nvPr>
        </p:nvSpPr>
        <p:spPr>
          <a:xfrm>
            <a:off x="526095" y="-152400"/>
            <a:ext cx="10772775" cy="1658198"/>
          </a:xfrm>
        </p:spPr>
        <p:txBody>
          <a:bodyPr/>
          <a:lstStyle/>
          <a:p>
            <a:r>
              <a:rPr lang="en-IN" dirty="0"/>
              <a:t>Workflow Diagram</a:t>
            </a:r>
          </a:p>
        </p:txBody>
      </p:sp>
      <p:pic>
        <p:nvPicPr>
          <p:cNvPr id="7" name="Content Placeholder 6">
            <a:extLst>
              <a:ext uri="{FF2B5EF4-FFF2-40B4-BE49-F238E27FC236}">
                <a16:creationId xmlns:a16="http://schemas.microsoft.com/office/drawing/2014/main" id="{2BB7F041-D635-6906-6923-200A645DBB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6527" y="1117284"/>
            <a:ext cx="9318945" cy="5473604"/>
          </a:xfrm>
        </p:spPr>
      </p:pic>
    </p:spTree>
    <p:extLst>
      <p:ext uri="{BB962C8B-B14F-4D97-AF65-F5344CB8AC3E}">
        <p14:creationId xmlns:p14="http://schemas.microsoft.com/office/powerpoint/2010/main" val="227484916"/>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7A60A0A-EB5E-4503-A0F1-360E0C0CB0E8}">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TM03457491[[fn=Metropolitan]]</Template>
  <TotalTime>374</TotalTime>
  <Words>472</Words>
  <Application>Microsoft Office PowerPoint</Application>
  <PresentationFormat>Widescreen</PresentationFormat>
  <Paragraphs>84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Narrow</vt:lpstr>
      <vt:lpstr>Arial</vt:lpstr>
      <vt:lpstr>Calibri Light</vt:lpstr>
      <vt:lpstr>Wingdings</vt:lpstr>
      <vt:lpstr>Metropolitan</vt:lpstr>
      <vt:lpstr>YOUR FINANCE  ESCORT</vt:lpstr>
      <vt:lpstr>Problem Statement   </vt:lpstr>
      <vt:lpstr>LIMITATIONS OF EXISTING</vt:lpstr>
      <vt:lpstr>Key Features</vt:lpstr>
      <vt:lpstr>Tech Stack Used</vt:lpstr>
      <vt:lpstr>Microservices</vt:lpstr>
      <vt:lpstr>PowerPoint Presentation</vt:lpstr>
      <vt:lpstr>How Plaid Works ?!</vt:lpstr>
      <vt:lpstr>Workflow Diagram</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Kanishka Kunjithapatham Raghunathan(UST,IN)</dc:creator>
  <cp:lastModifiedBy>Vikram Saravanan Subramanian(UST,IN)</cp:lastModifiedBy>
  <cp:revision>14</cp:revision>
  <dcterms:created xsi:type="dcterms:W3CDTF">2025-04-30T00:23:35Z</dcterms:created>
  <dcterms:modified xsi:type="dcterms:W3CDTF">2025-04-30T11:07:09Z</dcterms:modified>
</cp:coreProperties>
</file>