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6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61BB0-F884-4D73-9E0C-9A6C6963DD99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3381C-6BE7-436F-89FF-7F18ADABBF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404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AA7D5-92A1-EC39-3246-CB24CD33E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DF0787-9269-247B-1051-D0ADFCCCB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2D9CD3-34EC-A2C1-A3D1-D34CF150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115-6E22-4680-A693-E565CA2C41C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D3160F-DEBE-82F2-2475-775F0232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762C00-4959-C17D-E476-634FE900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0246-5424-4924-9B9B-A8DA71F2B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82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3739B-C400-F965-6EB7-C1055B9F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3D612B-F413-8134-78B2-296082D73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0BC12A-C969-37F8-275B-74AC3A0B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115-6E22-4680-A693-E565CA2C41C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E2D288-A2B4-84EF-CD9F-52F1DFA7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B850D1-2069-2E32-CD03-577F9CE6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0246-5424-4924-9B9B-A8DA71F2B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340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0727CA0-733F-910E-3546-8DC7D1395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BFB9E3-E4D1-B898-D7C8-538C4B0D5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39241F-9721-D60C-BA0D-9E85DE14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115-6E22-4680-A693-E565CA2C41C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6FC15A-561A-A3A7-06D8-CB1E04D0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B41394-8E90-4682-3DAD-32F48734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0246-5424-4924-9B9B-A8DA71F2B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85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92825-4D3B-2CB5-A191-6B220F62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DA43B4-940E-A312-C184-99E34A8FB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FB5F95-DCE1-998F-D1F7-AFCE076D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115-6E22-4680-A693-E565CA2C41C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61D68C-BB39-F742-E4C9-876947A8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89525-57AD-2AE9-E2F5-4EFA4DEF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0246-5424-4924-9B9B-A8DA71F2B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09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07834-F36D-09A8-D5AC-9F02C82C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EE7DEE-D0E9-8951-1670-A1CEEA6B0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DA562C-B1D3-6882-44D1-D6073C19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115-6E22-4680-A693-E565CA2C41C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43BFDE-00D2-2AA6-99AD-EC07BB91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010A92-5709-4A76-CC0E-CE095A2F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0246-5424-4924-9B9B-A8DA71F2B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06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1ABE2-5E04-D2BE-E8BC-E57995D0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B68B5-5369-3739-AA72-FAAF52474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57D62A-BA44-BE83-4D40-1EC8B7258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EEBEC3-13E2-DC39-2197-4861471F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115-6E22-4680-A693-E565CA2C41C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00EC44-D85D-2D06-4092-7C5D825A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2AC9F8-6AA3-FEDD-1302-B35612DF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0246-5424-4924-9B9B-A8DA71F2B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97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CE180-EBCE-6FE0-F61C-9D85B3D4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DC6789-F5B3-F83C-D1C9-957D9BF4E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A40221-907E-3548-D8E0-F9E492D51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C855CD-BC37-525B-6AC3-17942CFA3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19798A-DD97-CB19-FF90-C5127FE76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E56DFF-DBD2-C26C-4E4A-0849AAAB5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115-6E22-4680-A693-E565CA2C41C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1FF885-2D9E-B330-2D35-2D49269A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DE2057-7AC5-2DAA-2E7A-573AF020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0246-5424-4924-9B9B-A8DA71F2B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04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644EE-8E0C-8285-AFE4-7587189D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A3A423C-8E44-C3BF-62DB-014D6AA6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115-6E22-4680-A693-E565CA2C41C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255C32-F8A8-D3AC-029C-6E16844D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0CF584-026A-955D-1977-C47CA02F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0246-5424-4924-9B9B-A8DA71F2B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116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95E669F-412F-C6C4-253B-A4308AC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115-6E22-4680-A693-E565CA2C41C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98154E-606A-211E-AAC5-990F0CF4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110EE7-E4D9-8046-3B4D-B42FED55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0246-5424-4924-9B9B-A8DA71F2B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85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F8E54-DB25-A2DB-D425-97DE23DC6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7B94A8-335D-6D97-AEC5-A33F61DB3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EEFC66-2BA2-6E2C-7251-A76C54F55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B8DF4B-283D-7EC0-8B18-D896E958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115-6E22-4680-A693-E565CA2C41C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BE707E-1E88-C0B4-6816-A9FE58B4D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9F0FA3-4301-F8C9-3A9C-D17FC7A3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0246-5424-4924-9B9B-A8DA71F2B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52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D813A-96EE-9AAB-F835-C891A482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9E9701-51CD-05E3-4340-46FFF34E7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5DDCEE-99BE-B6CC-C780-B072F4B12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5E3DCA-380C-7B69-FC54-34D51EEE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D115-6E22-4680-A693-E565CA2C41C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065295-2639-C489-6118-56D52592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3250D9-0DDF-E6FB-6A43-E6C84AB2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80246-5424-4924-9B9B-A8DA71F2B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29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AC50B-B2EC-D020-71B6-4638EE21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371766-B69E-6E72-D218-CFEF741CE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1AF610-8466-5AAF-11C4-54CEDAD53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34D115-6E22-4680-A693-E565CA2C41CA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CD2491-1BAD-B2BA-9133-70F427BA0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65EF1F-7B15-24B5-6E95-F83E10B6C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480246-5424-4924-9B9B-A8DA71F2B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5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office@scaegroup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1" name="Rectangle 1060">
            <a:extLst>
              <a:ext uri="{FF2B5EF4-FFF2-40B4-BE49-F238E27FC236}">
                <a16:creationId xmlns:a16="http://schemas.microsoft.com/office/drawing/2014/main" id="{94D63745-74E2-4EC3-800B-83DF2AD9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F0341E10-0ED5-4869-8FCE-FDEF38CC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65" name="Graphic 1064">
            <a:extLst>
              <a:ext uri="{FF2B5EF4-FFF2-40B4-BE49-F238E27FC236}">
                <a16:creationId xmlns:a16="http://schemas.microsoft.com/office/drawing/2014/main" id="{29A1B26E-F41A-4AD4-81C4-F604469CB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54324" y="-2665475"/>
            <a:ext cx="5486400" cy="1218895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48998-E26D-CB6A-6DDC-1645BC6EA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701827"/>
            <a:ext cx="5486400" cy="2808135"/>
          </a:xfrm>
        </p:spPr>
        <p:txBody>
          <a:bodyPr anchor="t">
            <a:normAutofit/>
          </a:bodyPr>
          <a:lstStyle/>
          <a:p>
            <a:pPr algn="l">
              <a:tabLst>
                <a:tab pos="3324860" algn="ctr"/>
              </a:tabLst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ПРОГРАММНОЕ ОБЕСПЕЧЕНИЕ ДЛЯ РАСЧЕТА РАДИОЛОКАЦИОННЫХ</a:t>
            </a: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ХАРАКТЕРИСТИК (РЛХ) ОБЪЕКТОВ СЛОЖНОЙ ФОРМЫ</a:t>
            </a: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DDF496-0A41-DEB5-FD42-7B9F93937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3602037"/>
            <a:ext cx="5486400" cy="2446338"/>
          </a:xfrm>
        </p:spPr>
        <p:txBody>
          <a:bodyPr>
            <a:normAutofit/>
          </a:bodyPr>
          <a:lstStyle/>
          <a:p>
            <a:pPr algn="l"/>
            <a:r>
              <a:rPr lang="ru-RU" sz="2200"/>
              <a:t>АО «Научный центр прикладной электродинамики»</a:t>
            </a: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A5C52807-8CAF-4827-97FD-DA334A8F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EC3E3F-1569-64DA-2ABF-25C481655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45344" y="1026528"/>
            <a:ext cx="4035437" cy="204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текст, Шрифт, Графика, символ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5D91651-5391-EBCF-6DE2-D823B8435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701" y="3663989"/>
            <a:ext cx="4032645" cy="2317611"/>
          </a:xfrm>
          <a:prstGeom prst="rect">
            <a:avLst/>
          </a:prstGeom>
        </p:spPr>
      </p:pic>
      <p:sp>
        <p:nvSpPr>
          <p:cNvPr id="1069" name="Rectangle 1068">
            <a:extLst>
              <a:ext uri="{FF2B5EF4-FFF2-40B4-BE49-F238E27FC236}">
                <a16:creationId xmlns:a16="http://schemas.microsoft.com/office/drawing/2014/main" id="{26223EA7-BA72-444B-ACA6-FCB8F43F6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40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6EB8F-982C-BA9B-132E-D3908E92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3600" dirty="0"/>
              <a:t>Визуализация результатов - Двумерные портреты</a:t>
            </a:r>
            <a:endParaRPr lang="en-US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5C91D0-334B-C692-4323-9264DA21E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605491"/>
            <a:ext cx="5431536" cy="3177448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F494BD-6E96-B155-6128-B24D89103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11408" y="2600477"/>
            <a:ext cx="5431536" cy="3177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0A84E2-9833-4B61-6C88-5CCC24DF5195}"/>
              </a:ext>
            </a:extLst>
          </p:cNvPr>
          <p:cNvSpPr txBox="1"/>
          <p:nvPr/>
        </p:nvSpPr>
        <p:spPr>
          <a:xfrm>
            <a:off x="6211408" y="479910"/>
            <a:ext cx="5322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 Переключение между линейным и логарифмическим масштабом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 Экспорт портретов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PNG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сохранением информации о настройках</a:t>
            </a:r>
          </a:p>
        </p:txBody>
      </p:sp>
    </p:spTree>
    <p:extLst>
      <p:ext uri="{BB962C8B-B14F-4D97-AF65-F5344CB8AC3E}">
        <p14:creationId xmlns:p14="http://schemas.microsoft.com/office/powerpoint/2010/main" val="200464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6FE88-6A45-CCFD-8509-AD0492EC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ru-RU" sz="2800" dirty="0"/>
              <a:t>Журнал действий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8D0A76-EDB5-ED4F-C725-FB5276E5F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45" y="841248"/>
            <a:ext cx="6157085" cy="527608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EC6DD77-BD45-7F34-6485-250F16B8A1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7979" y="2477194"/>
            <a:ext cx="494652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Подробное логирование всех значимых действий пользователя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Асинхронная запись логов без блокировки интерфейса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Отображение времени события и полной информации о операции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Возможность экспорта журнала в текстовый файл с метками даты и времени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Структурирование записей для облегчения последующего анализа </a:t>
            </a:r>
          </a:p>
        </p:txBody>
      </p:sp>
    </p:spTree>
    <p:extLst>
      <p:ext uri="{BB962C8B-B14F-4D97-AF65-F5344CB8AC3E}">
        <p14:creationId xmlns:p14="http://schemas.microsoft.com/office/powerpoint/2010/main" val="3148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519B9-3414-3DDA-C36B-1DF09614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ru-RU" sz="2800" dirty="0"/>
              <a:t>Управление проектами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366DDF-1B24-84D1-E905-AE4D2F019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159" y="841248"/>
            <a:ext cx="4232057" cy="527608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E693E9E-00CF-F289-A5CA-415997FC93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1475" y="2461768"/>
            <a:ext cx="587468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Структурированное хранение данных проекта в формате JSON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Сохранение полной информации: геометрия, параметры, результаты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Восстановление состояния проекта с сохранением всех настроек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Организация проектов в рабочих директориях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Контроль за несохраненными изменениями с запросом подтверждения </a:t>
            </a:r>
          </a:p>
        </p:txBody>
      </p:sp>
    </p:spTree>
    <p:extLst>
      <p:ext uri="{BB962C8B-B14F-4D97-AF65-F5344CB8AC3E}">
        <p14:creationId xmlns:p14="http://schemas.microsoft.com/office/powerpoint/2010/main" val="79955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62949-9871-B597-923B-EADA5605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ru-RU" sz="2800" dirty="0"/>
              <a:t>Система уведомлений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E8F410-4B31-461C-68F8-0CD7A0534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864156"/>
            <a:ext cx="6922008" cy="323027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D5A8097-FDBC-087C-9717-CD094C5DE0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2332" y="2472542"/>
            <a:ext cx="452970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Неблокирующие всплывающие уведомления для информирования пользователя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Четыре типа уведомлений: информация, успех, предупреждение, ошибка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Анимация появления и исчезновения для улучшения пользовательского опыта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Автоматический таймер скрытия с возможностью ручного закрытия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Система предотвращения спама уведомлений с периодом охлаждения </a:t>
            </a:r>
          </a:p>
        </p:txBody>
      </p:sp>
    </p:spTree>
    <p:extLst>
      <p:ext uri="{BB962C8B-B14F-4D97-AF65-F5344CB8AC3E}">
        <p14:creationId xmlns:p14="http://schemas.microsoft.com/office/powerpoint/2010/main" val="153437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B1526-EEFE-0192-89C1-A18F3E525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505199"/>
            <a:ext cx="4809068" cy="2608143"/>
          </a:xfrm>
        </p:spPr>
        <p:txBody>
          <a:bodyPr anchor="t">
            <a:normAutofit/>
          </a:bodyPr>
          <a:lstStyle/>
          <a:p>
            <a:pPr algn="ctr"/>
            <a:r>
              <a:rPr lang="ru-RU" sz="4000"/>
              <a:t>Контакты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9C4F45-7724-08ED-8DDA-4A5B463B6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2713804"/>
            <a:ext cx="914400" cy="52551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B01E8BA-2DF4-AD12-E892-A14DDA9DA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100" y="643467"/>
            <a:ext cx="5668433" cy="54017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1800" dirty="0"/>
              <a:t>В случае возникновения любых вопросов компания готова предоставить более детальную информацию. </a:t>
            </a:r>
          </a:p>
          <a:p>
            <a:endParaRPr lang="ru-RU" sz="1800" dirty="0"/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office@scaegroup.com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+7 (812) 324-25-87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194044 Российская Федерация, Санкт-Петербург, Менделеевская ул., 8, литера А, помещение 17 Н</a:t>
            </a:r>
          </a:p>
        </p:txBody>
      </p:sp>
    </p:spTree>
    <p:extLst>
      <p:ext uri="{BB962C8B-B14F-4D97-AF65-F5344CB8AC3E}">
        <p14:creationId xmlns:p14="http://schemas.microsoft.com/office/powerpoint/2010/main" val="230815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BF433-F64C-4B05-5E78-5D46AD5D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3600" dirty="0"/>
              <a:t>Технические особенности реализации</a:t>
            </a:r>
            <a:endParaRPr lang="en-US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0F9AC7-1809-8C6C-9252-61027D9CD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908004"/>
            <a:ext cx="5295015" cy="394999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ru-RU" sz="2800" b="1" dirty="0"/>
              <a:t>Используемые технологии: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ru-RU" sz="2800" dirty="0"/>
              <a:t>C++ как основной язык программирования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ru-RU" sz="2800" dirty="0" err="1"/>
              <a:t>Qt</a:t>
            </a:r>
            <a:r>
              <a:rPr lang="ru-RU" sz="2800" dirty="0"/>
              <a:t> Framework для кроссплатформенного GUI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ru-RU" sz="2800" dirty="0"/>
              <a:t>OpenGL для высокопроизводительной 3D-визуализации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/>
              <a:t>J</a:t>
            </a:r>
            <a:r>
              <a:rPr lang="ru-RU" sz="2800" dirty="0"/>
              <a:t>SON для сериализации данных и обмена с сервером</a:t>
            </a:r>
            <a:endParaRPr lang="en-US" sz="2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ru-RU" sz="2800" dirty="0" err="1"/>
              <a:t>WebSocket</a:t>
            </a:r>
            <a:r>
              <a:rPr lang="ru-RU" sz="2800" dirty="0"/>
              <a:t> для защищенного клиент-серверного взаимодействия</a:t>
            </a:r>
            <a:endParaRPr lang="en-US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83B95B-499A-9101-0D55-638C17952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397" y="502825"/>
            <a:ext cx="2603605" cy="260360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DA0568B-1C35-B167-F3BB-2AF9A365A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28" y="849430"/>
            <a:ext cx="2603605" cy="191039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FD8742-8424-8934-711C-0C1307A496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>
          <a:xfrm>
            <a:off x="7370350" y="3426258"/>
            <a:ext cx="3483630" cy="27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1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6FD64C-7933-4C86-5467-C89030903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33" y="106392"/>
            <a:ext cx="10082134" cy="664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1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B10EF-08B5-AE3E-51DF-4BEA4DA2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Основные элементы</a:t>
            </a:r>
            <a:r>
              <a:rPr lang="ru-RU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интерфейса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0D9E02-F1BB-1315-F133-C65EB7C4D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800"/>
              </a:spcAft>
              <a:tabLst>
                <a:tab pos="3324860" algn="ctr"/>
              </a:tabLst>
            </a:pPr>
            <a:r>
              <a:rPr lang="en-US" sz="1400" b="1" dirty="0" err="1">
                <a:effectLst/>
              </a:rPr>
              <a:t>Перечень</a:t>
            </a:r>
            <a:r>
              <a:rPr lang="en-US" sz="1400" b="1" dirty="0">
                <a:effectLst/>
              </a:rPr>
              <a:t> </a:t>
            </a:r>
            <a:r>
              <a:rPr lang="en-US" sz="1400" b="1" dirty="0" err="1">
                <a:effectLst/>
              </a:rPr>
              <a:t>панелей</a:t>
            </a:r>
            <a:r>
              <a:rPr lang="en-US" sz="1400" b="1" dirty="0">
                <a:effectLst/>
              </a:rPr>
              <a:t> в </a:t>
            </a:r>
            <a:r>
              <a:rPr lang="en-US" sz="1400" b="1" dirty="0" err="1">
                <a:effectLst/>
              </a:rPr>
              <a:t>себя</a:t>
            </a:r>
            <a:r>
              <a:rPr lang="en-US" sz="1400" b="1" dirty="0">
                <a:effectLst/>
              </a:rPr>
              <a:t> </a:t>
            </a:r>
            <a:r>
              <a:rPr lang="en-US" sz="1400" b="1" dirty="0" err="1">
                <a:effectLst/>
              </a:rPr>
              <a:t>включает</a:t>
            </a:r>
            <a:r>
              <a:rPr lang="en-US" sz="1400" b="1" dirty="0">
                <a:effectLst/>
              </a:rPr>
              <a:t>:</a:t>
            </a:r>
          </a:p>
          <a:p>
            <a:pPr marL="342900" lvl="0" indent="-228600">
              <a:buFont typeface="Arial" panose="020B0604020202020204" pitchFamily="34" charset="0"/>
              <a:buChar char="•"/>
              <a:tabLst>
                <a:tab pos="3324860" algn="ctr"/>
              </a:tabLst>
            </a:pPr>
            <a:r>
              <a:rPr lang="en-US" sz="1400" dirty="0" err="1">
                <a:effectLst/>
              </a:rPr>
              <a:t>Панель</a:t>
            </a:r>
            <a:r>
              <a:rPr lang="en-US" sz="1400" dirty="0">
                <a:effectLst/>
              </a:rPr>
              <a:t> 1 (</a:t>
            </a:r>
            <a:r>
              <a:rPr lang="en-US" sz="1400" dirty="0" err="1">
                <a:effectLst/>
              </a:rPr>
              <a:t>красная</a:t>
            </a:r>
            <a:r>
              <a:rPr lang="en-US" sz="1400" dirty="0">
                <a:effectLst/>
              </a:rPr>
              <a:t>) — </a:t>
            </a:r>
            <a:r>
              <a:rPr lang="en-US" sz="1400" dirty="0" err="1">
                <a:effectLst/>
              </a:rPr>
              <a:t>меню-бар</a:t>
            </a:r>
            <a:r>
              <a:rPr lang="en-US" sz="1400" dirty="0">
                <a:effectLst/>
              </a:rPr>
              <a:t>,</a:t>
            </a:r>
          </a:p>
          <a:p>
            <a:pPr marL="342900" lvl="0" indent="-228600">
              <a:buFont typeface="Arial" panose="020B0604020202020204" pitchFamily="34" charset="0"/>
              <a:buChar char="•"/>
              <a:tabLst>
                <a:tab pos="3324860" algn="ctr"/>
              </a:tabLst>
            </a:pPr>
            <a:r>
              <a:rPr lang="en-US" sz="1400" dirty="0" err="1">
                <a:effectLst/>
              </a:rPr>
              <a:t>Панель</a:t>
            </a:r>
            <a:r>
              <a:rPr lang="en-US" sz="1400" dirty="0">
                <a:effectLst/>
              </a:rPr>
              <a:t> 2 (</a:t>
            </a:r>
            <a:r>
              <a:rPr lang="en-US" sz="1400" dirty="0" err="1">
                <a:effectLst/>
              </a:rPr>
              <a:t>оранжевая</a:t>
            </a:r>
            <a:r>
              <a:rPr lang="en-US" sz="1400" dirty="0">
                <a:effectLst/>
              </a:rPr>
              <a:t>) — </a:t>
            </a:r>
            <a:r>
              <a:rPr lang="en-US" sz="1400" dirty="0" err="1">
                <a:effectLst/>
              </a:rPr>
              <a:t>навигации</a:t>
            </a:r>
            <a:r>
              <a:rPr lang="en-US" sz="1400" dirty="0">
                <a:effectLst/>
              </a:rPr>
              <a:t>,</a:t>
            </a:r>
          </a:p>
          <a:p>
            <a:pPr marL="342900" lvl="0" indent="-228600">
              <a:buFont typeface="Arial" panose="020B0604020202020204" pitchFamily="34" charset="0"/>
              <a:buChar char="•"/>
              <a:tabLst>
                <a:tab pos="3324860" algn="ctr"/>
              </a:tabLst>
            </a:pPr>
            <a:r>
              <a:rPr lang="en-US" sz="1400" dirty="0" err="1">
                <a:effectLst/>
              </a:rPr>
              <a:t>Панель</a:t>
            </a:r>
            <a:r>
              <a:rPr lang="en-US" sz="1400" dirty="0">
                <a:effectLst/>
              </a:rPr>
              <a:t> 3 (</a:t>
            </a:r>
            <a:r>
              <a:rPr lang="en-US" sz="1400" dirty="0" err="1">
                <a:effectLst/>
              </a:rPr>
              <a:t>жёлтая</a:t>
            </a:r>
            <a:r>
              <a:rPr lang="en-US" sz="1400" dirty="0">
                <a:effectLst/>
              </a:rPr>
              <a:t>) — </a:t>
            </a:r>
            <a:r>
              <a:rPr lang="en-US" sz="1400" dirty="0" err="1">
                <a:effectLst/>
              </a:rPr>
              <a:t>конфигурации</a:t>
            </a:r>
            <a:r>
              <a:rPr lang="en-US" sz="1400" dirty="0">
                <a:effectLst/>
              </a:rPr>
              <a:t>,</a:t>
            </a:r>
          </a:p>
          <a:p>
            <a:pPr marL="342900" lvl="0" indent="-228600">
              <a:buFont typeface="Arial" panose="020B0604020202020204" pitchFamily="34" charset="0"/>
              <a:buChar char="•"/>
              <a:tabLst>
                <a:tab pos="3324860" algn="ctr"/>
              </a:tabLst>
            </a:pPr>
            <a:r>
              <a:rPr lang="en-US" sz="1400" dirty="0" err="1">
                <a:effectLst/>
              </a:rPr>
              <a:t>Панель</a:t>
            </a:r>
            <a:r>
              <a:rPr lang="en-US" sz="1400" dirty="0">
                <a:effectLst/>
              </a:rPr>
              <a:t> 4 (</a:t>
            </a:r>
            <a:r>
              <a:rPr lang="en-US" sz="1400" dirty="0" err="1">
                <a:effectLst/>
              </a:rPr>
              <a:t>зелёная</a:t>
            </a:r>
            <a:r>
              <a:rPr lang="en-US" sz="1400" dirty="0">
                <a:effectLst/>
              </a:rPr>
              <a:t>) — </a:t>
            </a:r>
            <a:r>
              <a:rPr lang="en-US" sz="1400" dirty="0" err="1">
                <a:effectLst/>
              </a:rPr>
              <a:t>область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визуализации</a:t>
            </a:r>
            <a:r>
              <a:rPr lang="en-US" sz="1400" dirty="0">
                <a:effectLst/>
              </a:rPr>
              <a:t>,</a:t>
            </a:r>
          </a:p>
          <a:p>
            <a:pPr marL="342900" lvl="0" indent="-22860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3324860" algn="ctr"/>
              </a:tabLst>
            </a:pPr>
            <a:r>
              <a:rPr lang="en-US" sz="1400" dirty="0" err="1">
                <a:effectLst/>
              </a:rPr>
              <a:t>Панель</a:t>
            </a:r>
            <a:r>
              <a:rPr lang="en-US" sz="1400" dirty="0">
                <a:effectLst/>
              </a:rPr>
              <a:t> 5 (</a:t>
            </a:r>
            <a:r>
              <a:rPr lang="en-US" sz="1400" dirty="0" err="1">
                <a:effectLst/>
              </a:rPr>
              <a:t>синяя</a:t>
            </a:r>
            <a:r>
              <a:rPr lang="en-US" sz="1400" dirty="0">
                <a:effectLst/>
              </a:rPr>
              <a:t>) — </a:t>
            </a:r>
            <a:r>
              <a:rPr lang="en-US" sz="1400" dirty="0" err="1">
                <a:effectLst/>
              </a:rPr>
              <a:t>строка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состояния</a:t>
            </a:r>
            <a:r>
              <a:rPr lang="en-US" sz="1400" dirty="0">
                <a:effectLst/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DDDCFD-EE76-1F4E-47E6-2BC061EC2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627655"/>
            <a:ext cx="6922008" cy="370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2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DB6DF-82B3-A726-0965-9DC742D9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ru-RU" sz="2800"/>
              <a:t>Работа с </a:t>
            </a:r>
            <a:r>
              <a:rPr lang="en-US" sz="2800"/>
              <a:t>3D-</a:t>
            </a:r>
            <a:r>
              <a:rPr lang="ru-RU" sz="2800"/>
              <a:t>моделями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28ECE0-24DA-2505-447A-1741D729C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705527"/>
            <a:ext cx="6922008" cy="3547529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E6FDB51E-22A3-2DAD-3919-19199BDFB0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8808" y="2461768"/>
            <a:ext cx="453237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Поддержка загрузки моделей в формате OBJ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Интерактивное управление: вращение, масштабирование, перемещение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Настраиваемая визуализация сетки, осей координат и подстилающей поверхности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Эффективное управление ресурсами при работе с большими моделями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Асинхронная загрузка файлов для сохранения отзывчивости интерфейса </a:t>
            </a:r>
          </a:p>
        </p:txBody>
      </p:sp>
    </p:spTree>
    <p:extLst>
      <p:ext uri="{BB962C8B-B14F-4D97-AF65-F5344CB8AC3E}">
        <p14:creationId xmlns:p14="http://schemas.microsoft.com/office/powerpoint/2010/main" val="369605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8F2D4-7473-F044-B2A6-138D501B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ru-RU" sz="2600" dirty="0"/>
              <a:t>Фильтрация и оптимизация моделей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71FEDC-C7E9-5E72-A1A5-F006F939D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722832"/>
            <a:ext cx="6922008" cy="3512919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5764AC8-27AA-1E58-2541-7375439291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8808" y="2452624"/>
            <a:ext cx="452056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Показатели модели: общее количество вершин и треугольников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Автоматическое определение внешней оболочки объекта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Фильтрация невидимых и внутренних треугольников для оптимизации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Расчет видимости относительно заданного направления наблюдения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Улучшение производительности и точности расчетов </a:t>
            </a:r>
          </a:p>
        </p:txBody>
      </p:sp>
    </p:spTree>
    <p:extLst>
      <p:ext uri="{BB962C8B-B14F-4D97-AF65-F5344CB8AC3E}">
        <p14:creationId xmlns:p14="http://schemas.microsoft.com/office/powerpoint/2010/main" val="19238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6CA5C5-8BC5-2C48-2E11-E6AAFD57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ru-RU" sz="2800" dirty="0"/>
              <a:t>Параметры расчета и моделирования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BDC165D-9655-84B6-4923-1AC7488EA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459" y="841248"/>
            <a:ext cx="3429457" cy="527608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10DB59E1-C845-BED5-0976-4B0EDC8883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2332" y="2461768"/>
            <a:ext cx="627598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Настройка типа поляризации излучения и приема (горизонтальная, вертикальная, круговая)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Выбор частотного диапазона от P до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(0.4-38.5 ГГц)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Конфигурация типов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радиопортретов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угломестный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азимутальный,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дальностный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Возможность учета подстилающей поверхности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Задание углов ориентации объекта с точностью до градуса </a:t>
            </a:r>
          </a:p>
        </p:txBody>
      </p:sp>
    </p:spTree>
    <p:extLst>
      <p:ext uri="{BB962C8B-B14F-4D97-AF65-F5344CB8AC3E}">
        <p14:creationId xmlns:p14="http://schemas.microsoft.com/office/powerpoint/2010/main" val="23867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07AEC-4347-F1CE-B2B6-D71F76943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 fontScale="90000"/>
          </a:bodyPr>
          <a:lstStyle/>
          <a:p>
            <a:r>
              <a:rPr lang="ru-RU" sz="2800" dirty="0"/>
              <a:t>Подключение к серверу и выполнение расчетов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D5FF244-5D11-E2B0-B190-1FA2A5A4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635" y="841248"/>
            <a:ext cx="5411106" cy="527608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E90EB54A-79D8-3CF0-D93E-25461EB25B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1094" y="2452624"/>
            <a:ext cx="5276017" cy="320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Система защищенного подключения с авторизацией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Передача оптимизированных данных модели на сервер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Индикатор прогресса с возможностью прерывания расчета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Статус соединения и уведомления о критических событиях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Асинхронное получение результатов без блокировки интерфейса </a:t>
            </a:r>
          </a:p>
        </p:txBody>
      </p:sp>
    </p:spTree>
    <p:extLst>
      <p:ext uri="{BB962C8B-B14F-4D97-AF65-F5344CB8AC3E}">
        <p14:creationId xmlns:p14="http://schemas.microsoft.com/office/powerpoint/2010/main" val="340363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B7430F-7A1C-D058-5713-42B27EB6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3600" dirty="0"/>
              <a:t>Визуализация результатов - Одномерные графики</a:t>
            </a:r>
            <a:endParaRPr lang="en-US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Рисунок 6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80768EE-63AA-F662-8B6F-EF1AEF77B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32" y="2091095"/>
            <a:ext cx="5375387" cy="4206240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3B02BC4-7B07-1F9F-E238-1A017FDD1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9482" y="2086081"/>
            <a:ext cx="5375387" cy="4206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59CC56-6295-DDB8-F276-70349D4370F1}"/>
              </a:ext>
            </a:extLst>
          </p:cNvPr>
          <p:cNvSpPr txBox="1"/>
          <p:nvPr/>
        </p:nvSpPr>
        <p:spPr>
          <a:xfrm>
            <a:off x="6187575" y="504688"/>
            <a:ext cx="53753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 Переключение между линейным и логарифмическим масштабом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• Экспорт графиков 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PNG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 сохранением информации о настройках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27472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506</Words>
  <Application>Microsoft Office PowerPoint</Application>
  <PresentationFormat>Широкоэкранный</PresentationFormat>
  <Paragraphs>78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Helvetica Neue Medium</vt:lpstr>
      <vt:lpstr>Times New Roman</vt:lpstr>
      <vt:lpstr>Тема Office</vt:lpstr>
      <vt:lpstr>ПРОГРАММНОЕ ОБЕСПЕЧЕНИЕ ДЛЯ РАСЧЕТА РАДИОЛОКАЦИОННЫХ ХАРАКТЕРИСТИК (РЛХ) ОБЪЕКТОВ СЛОЖНОЙ ФОРМЫ </vt:lpstr>
      <vt:lpstr>Технические особенности реализации</vt:lpstr>
      <vt:lpstr>Презентация PowerPoint</vt:lpstr>
      <vt:lpstr>Основные элементы интерфейса</vt:lpstr>
      <vt:lpstr>Работа с 3D-моделями</vt:lpstr>
      <vt:lpstr>Фильтрация и оптимизация моделей</vt:lpstr>
      <vt:lpstr>Параметры расчета и моделирования</vt:lpstr>
      <vt:lpstr>Подключение к серверу и выполнение расчетов</vt:lpstr>
      <vt:lpstr>Визуализация результатов - Одномерные графики</vt:lpstr>
      <vt:lpstr>Визуализация результатов - Двумерные портреты</vt:lpstr>
      <vt:lpstr>Журнал действий</vt:lpstr>
      <vt:lpstr>Управление проектами</vt:lpstr>
      <vt:lpstr>Система уведомлений</vt:lpstr>
      <vt:lpstr>Контакты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Александр Виноградов</dc:creator>
  <cp:lastModifiedBy>Александр Виноградов</cp:lastModifiedBy>
  <cp:revision>6</cp:revision>
  <dcterms:created xsi:type="dcterms:W3CDTF">2025-04-25T10:58:01Z</dcterms:created>
  <dcterms:modified xsi:type="dcterms:W3CDTF">2025-04-27T09:19:24Z</dcterms:modified>
</cp:coreProperties>
</file>