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260" r:id="rId3"/>
    <p:sldId id="326" r:id="rId4"/>
    <p:sldId id="298" r:id="rId5"/>
    <p:sldId id="294" r:id="rId6"/>
    <p:sldId id="316" r:id="rId7"/>
    <p:sldId id="306" r:id="rId8"/>
    <p:sldId id="325" r:id="rId9"/>
    <p:sldId id="322" r:id="rId10"/>
    <p:sldId id="319" r:id="rId11"/>
    <p:sldId id="300" r:id="rId12"/>
    <p:sldId id="299" r:id="rId13"/>
    <p:sldId id="327" r:id="rId14"/>
    <p:sldId id="301" r:id="rId15"/>
    <p:sldId id="321" r:id="rId16"/>
    <p:sldId id="320" r:id="rId17"/>
    <p:sldId id="329" r:id="rId18"/>
    <p:sldId id="330" r:id="rId19"/>
    <p:sldId id="265" r:id="rId20"/>
    <p:sldId id="297" r:id="rId21"/>
    <p:sldId id="324" r:id="rId22"/>
    <p:sldId id="331" r:id="rId23"/>
    <p:sldId id="305" r:id="rId24"/>
    <p:sldId id="268" r:id="rId25"/>
    <p:sldId id="328"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85" autoAdjust="0"/>
    <p:restoredTop sz="89071" autoAdjust="0"/>
  </p:normalViewPr>
  <p:slideViewPr>
    <p:cSldViewPr>
      <p:cViewPr varScale="1">
        <p:scale>
          <a:sx n="82" d="100"/>
          <a:sy n="82" d="100"/>
        </p:scale>
        <p:origin x="67"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ireddy vineela" userId="393f873f760c5920" providerId="LiveId" clId="{DE1DE493-733D-4AA9-960E-F3CBCC3644A9}"/>
    <pc:docChg chg="delSld">
      <pc:chgData name="Nagireddy vineela" userId="393f873f760c5920" providerId="LiveId" clId="{DE1DE493-733D-4AA9-960E-F3CBCC3644A9}" dt="2024-08-09T16:30:11.496" v="0" actId="47"/>
      <pc:docMkLst>
        <pc:docMk/>
      </pc:docMkLst>
      <pc:sldChg chg="del">
        <pc:chgData name="Nagireddy vineela" userId="393f873f760c5920" providerId="LiveId" clId="{DE1DE493-733D-4AA9-960E-F3CBCC3644A9}" dt="2024-08-09T16:30:11.496" v="0" actId="47"/>
        <pc:sldMkLst>
          <pc:docMk/>
          <pc:sldMk cId="1550018222"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6E254-3447-4FED-BE5D-75E17F26FD2F}" type="datetimeFigureOut">
              <a:rPr lang="en-US" smtClean="0"/>
              <a:pPr/>
              <a:t>8/9/2024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08021-A090-43BE-897C-F3D49A94E58B}" type="slidenum">
              <a:rPr lang="en-US" smtClean="0"/>
              <a:pPr/>
              <a:t>‹#›</a:t>
            </a:fld>
            <a:endParaRPr lang="en-US"/>
          </a:p>
        </p:txBody>
      </p:sp>
    </p:spTree>
    <p:extLst>
      <p:ext uri="{BB962C8B-B14F-4D97-AF65-F5344CB8AC3E}">
        <p14:creationId xmlns:p14="http://schemas.microsoft.com/office/powerpoint/2010/main" val="42502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08021-A090-43BE-897C-F3D49A94E58B}" type="slidenum">
              <a:rPr lang="en-US" smtClean="0"/>
              <a:pPr/>
              <a:t>1</a:t>
            </a:fld>
            <a:endParaRPr lang="en-US"/>
          </a:p>
        </p:txBody>
      </p:sp>
    </p:spTree>
    <p:extLst>
      <p:ext uri="{BB962C8B-B14F-4D97-AF65-F5344CB8AC3E}">
        <p14:creationId xmlns:p14="http://schemas.microsoft.com/office/powerpoint/2010/main" val="293824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A08021-A090-43BE-897C-F3D49A94E58B}" type="slidenum">
              <a:rPr lang="en-US" smtClean="0"/>
              <a:pPr/>
              <a:t>2</a:t>
            </a:fld>
            <a:endParaRPr lang="en-US"/>
          </a:p>
        </p:txBody>
      </p:sp>
    </p:spTree>
    <p:extLst>
      <p:ext uri="{BB962C8B-B14F-4D97-AF65-F5344CB8AC3E}">
        <p14:creationId xmlns:p14="http://schemas.microsoft.com/office/powerpoint/2010/main" val="350254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08021-A090-43BE-897C-F3D49A94E58B}" type="slidenum">
              <a:rPr lang="en-US" smtClean="0"/>
              <a:pPr/>
              <a:t>8</a:t>
            </a:fld>
            <a:endParaRPr lang="en-US"/>
          </a:p>
        </p:txBody>
      </p:sp>
    </p:spTree>
    <p:extLst>
      <p:ext uri="{BB962C8B-B14F-4D97-AF65-F5344CB8AC3E}">
        <p14:creationId xmlns:p14="http://schemas.microsoft.com/office/powerpoint/2010/main" val="87905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08021-A090-43BE-897C-F3D49A94E58B}" type="slidenum">
              <a:rPr lang="en-US" smtClean="0"/>
              <a:pPr/>
              <a:t>12</a:t>
            </a:fld>
            <a:endParaRPr lang="en-US"/>
          </a:p>
        </p:txBody>
      </p:sp>
    </p:spTree>
    <p:extLst>
      <p:ext uri="{BB962C8B-B14F-4D97-AF65-F5344CB8AC3E}">
        <p14:creationId xmlns:p14="http://schemas.microsoft.com/office/powerpoint/2010/main" val="333206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A08021-A090-43BE-897C-F3D49A94E58B}" type="slidenum">
              <a:rPr lang="en-US" smtClean="0"/>
              <a:pPr/>
              <a:t>25</a:t>
            </a:fld>
            <a:endParaRPr lang="en-US"/>
          </a:p>
        </p:txBody>
      </p:sp>
    </p:spTree>
    <p:extLst>
      <p:ext uri="{BB962C8B-B14F-4D97-AF65-F5344CB8AC3E}">
        <p14:creationId xmlns:p14="http://schemas.microsoft.com/office/powerpoint/2010/main" val="2998943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66BB061-AF84-4270-9FBA-8EDD5411C21D}" type="datetime1">
              <a:rPr lang="en-US" smtClean="0"/>
              <a:t>8/9/2024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79DFC9-49C2-472C-8164-27EAFCE086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632A51-99BB-4DCA-AB3F-A0572F499DDD}"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56F0F9-CBFC-4E5C-9903-82F3963A43BA}"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A537B-3D2A-41A7-887E-DDDCF5426A3E}"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791C74-877E-49F8-B941-9026B163B97B}"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A335CEB-89CD-44C2-A907-87836DC821F2}"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8020CDA-1510-431B-A8FE-73296C3A58B0}" type="datetime1">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4EA0A-73B9-4CC6-B9B7-D2779C8CFC68}" type="datetime1">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10551-70BD-4797-B564-6D8B3136D577}" type="datetime1">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449535-4ADB-4D7B-B0D5-901A59FC2260}"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9667AB6-6597-4A22-84EE-6619C15CE88E}"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6979DFC9-49C2-472C-8164-27EAFCE086A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327F08-EEF5-4026-A47E-918A0F18DF9F}" type="datetime1">
              <a:rPr lang="en-US" smtClean="0"/>
              <a:t>8/9/2024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79DFC9-49C2-472C-8164-27EAFCE086A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829800" cy="1606931"/>
          </a:xfrm>
        </p:spPr>
        <p:txBody>
          <a:bodyPr>
            <a:normAutofit/>
          </a:bodyPr>
          <a:lstStyle/>
          <a:p>
            <a:pPr algn="l"/>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0" y="1835531"/>
            <a:ext cx="12192000" cy="5334000"/>
          </a:xfrm>
        </p:spPr>
        <p:txBody>
          <a:bodyPr>
            <a:noAutofit/>
          </a:bodyPr>
          <a:lstStyle/>
          <a:p>
            <a:pPr algn="just">
              <a:buClr>
                <a:schemeClr val="tx1"/>
              </a:buClr>
              <a:buFont typeface="Wingdings" panose="05000000000000000000" pitchFamily="2" charset="2"/>
              <a:buChar char="Ø"/>
            </a:pPr>
            <a:r>
              <a:rPr lang="en-US" sz="2800" dirty="0">
                <a:latin typeface="Times New Roman" pitchFamily="18" charset="0"/>
                <a:cs typeface="Times New Roman" pitchFamily="18" charset="0"/>
              </a:rPr>
              <a:t>Agricultural productivity is something on which indian economy highly depends.</a:t>
            </a:r>
          </a:p>
          <a:p>
            <a:pPr algn="just">
              <a:buClr>
                <a:schemeClr val="tx1"/>
              </a:buClr>
              <a:buFont typeface="Wingdings" panose="05000000000000000000" pitchFamily="2" charset="2"/>
              <a:buChar char="Ø"/>
            </a:pPr>
            <a:r>
              <a:rPr lang="en-US" sz="2800" dirty="0">
                <a:latin typeface="Times New Roman" pitchFamily="18" charset="0"/>
                <a:cs typeface="Times New Roman" pitchFamily="18" charset="0"/>
              </a:rPr>
              <a:t>This is one of the reasons that disease detection in plants plays an important role in agricultural field, as having disease in plants is quite natural.</a:t>
            </a:r>
          </a:p>
          <a:p>
            <a:pPr algn="just">
              <a:buClr>
                <a:schemeClr val="tx1"/>
              </a:buClr>
              <a:buFont typeface="Wingdings" panose="05000000000000000000" pitchFamily="2" charset="2"/>
              <a:buChar char="Ø"/>
            </a:pPr>
            <a:r>
              <a:rPr lang="en-US" sz="2800" dirty="0">
                <a:latin typeface="Times New Roman" pitchFamily="18" charset="0"/>
                <a:cs typeface="Times New Roman" pitchFamily="18" charset="0"/>
              </a:rPr>
              <a:t> proper care is not taken in this area then it causes serious effects on plants and due to which respective product quality, quantity or productivity is deteriorated</a:t>
            </a:r>
          </a:p>
          <a:p>
            <a:pPr algn="just">
              <a:buClr>
                <a:schemeClr val="tx1"/>
              </a:buClr>
              <a:buFont typeface="Wingdings" panose="05000000000000000000" pitchFamily="2" charset="2"/>
              <a:buChar char="Ø"/>
            </a:pPr>
            <a:r>
              <a:rPr lang="en-US" sz="2800" dirty="0">
                <a:latin typeface="Times New Roman" pitchFamily="18" charset="0"/>
                <a:cs typeface="Times New Roman" pitchFamily="18" charset="0"/>
              </a:rPr>
              <a:t>Therefore;fast,automaticand accurate method to detect plant disease is of great importance.</a:t>
            </a:r>
          </a:p>
          <a:p>
            <a:pPr algn="just">
              <a:buClr>
                <a:schemeClr val="tx1"/>
              </a:buClr>
              <a:buFont typeface="Wingdings" panose="05000000000000000000" pitchFamily="2" charset="2"/>
              <a:buChar char="Ø"/>
            </a:pPr>
            <a:r>
              <a:rPr lang="en-US" sz="2800" dirty="0">
                <a:latin typeface="Times New Roman" pitchFamily="18" charset="0"/>
                <a:cs typeface="Times New Roman" pitchFamily="18" charset="0"/>
              </a:rPr>
              <a:t>Hence, image processing technique is employed for the detection of plant diseases</a:t>
            </a:r>
          </a:p>
          <a:p>
            <a:pPr algn="just">
              <a:buClr>
                <a:schemeClr val="tx1"/>
              </a:buClr>
              <a:buFont typeface="Wingdings" panose="05000000000000000000" pitchFamily="2" charset="2"/>
              <a:buChar char="Ø"/>
            </a:pPr>
            <a:endParaRPr lang="en-US" sz="2800" dirty="0">
              <a:latin typeface="Times New Roman" pitchFamily="18" charset="0"/>
              <a:cs typeface="Times New Roman" pitchFamily="18" charset="0"/>
            </a:endParaRPr>
          </a:p>
          <a:p>
            <a:pPr algn="just">
              <a:buClr>
                <a:schemeClr val="tx1"/>
              </a:buClr>
              <a:buFont typeface="Wingdings" panose="05000000000000000000" pitchFamily="2" charset="2"/>
              <a:buChar char="Ø"/>
            </a:pPr>
            <a:endParaRPr lang="en-US" sz="2800" dirty="0">
              <a:latin typeface="Times New Roman" pitchFamily="18" charset="0"/>
              <a:cs typeface="Times New Roman" pitchFamily="18" charset="0"/>
            </a:endParaRPr>
          </a:p>
          <a:p>
            <a:pPr algn="just">
              <a:buClr>
                <a:schemeClr val="tx1"/>
              </a:buClr>
              <a:buFont typeface="Wingdings" panose="05000000000000000000" pitchFamily="2" charset="2"/>
              <a:buChar char="Ø"/>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9801"/>
            <a:ext cx="8229600" cy="53340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PREPROCESSING</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10</a:t>
            </a:fld>
            <a:endParaRPr lang="en-US"/>
          </a:p>
        </p:txBody>
      </p:sp>
      <p:pic>
        <p:nvPicPr>
          <p:cNvPr id="6" name="Content Placeholder 5"/>
          <p:cNvPicPr>
            <a:picLocks noGrp="1" noChangeAspect="1"/>
          </p:cNvPicPr>
          <p:nvPr>
            <p:ph idx="1"/>
          </p:nvPr>
        </p:nvPicPr>
        <p:blipFill>
          <a:blip r:embed="rId2"/>
          <a:stretch>
            <a:fillRect/>
          </a:stretch>
        </p:blipFill>
        <p:spPr>
          <a:xfrm>
            <a:off x="304800" y="1560861"/>
            <a:ext cx="11887200" cy="3280452"/>
          </a:xfrm>
          <a:prstGeom prst="rect">
            <a:avLst/>
          </a:prstGeom>
        </p:spPr>
      </p:pic>
      <p:sp>
        <p:nvSpPr>
          <p:cNvPr id="7" name="Rectangle 6"/>
          <p:cNvSpPr/>
          <p:nvPr/>
        </p:nvSpPr>
        <p:spPr>
          <a:xfrm>
            <a:off x="0" y="4841313"/>
            <a:ext cx="12191999" cy="1815882"/>
          </a:xfrm>
          <a:prstGeom prst="rect">
            <a:avLst/>
          </a:prstGeom>
        </p:spPr>
        <p:txBody>
          <a:bodyPr wrap="square">
            <a:spAutoFit/>
          </a:bodyPr>
          <a:lstStyle/>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Preprocessing for plant leaf disease detection and classification using an Artificial Neural Network (ANN) typically involves steps such as image normalization, resizing, noise reduction, and feature extraction. These steps help prepare the data before feeding it into the ANN model for training and classification.</a:t>
            </a:r>
          </a:p>
        </p:txBody>
      </p:sp>
    </p:spTree>
    <p:extLst>
      <p:ext uri="{BB962C8B-B14F-4D97-AF65-F5344CB8AC3E}">
        <p14:creationId xmlns:p14="http://schemas.microsoft.com/office/powerpoint/2010/main" val="296033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C49C8-2A34-4114-86A7-AFD035424AA9}"/>
              </a:ext>
            </a:extLst>
          </p:cNvPr>
          <p:cNvSpPr txBox="1"/>
          <p:nvPr/>
        </p:nvSpPr>
        <p:spPr>
          <a:xfrm>
            <a:off x="0" y="1219201"/>
            <a:ext cx="12192000" cy="421653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SOFTWARE REQUIREMET</a:t>
            </a:r>
          </a:p>
          <a:p>
            <a:endParaRPr lang="en-IN" sz="3600" b="1" dirty="0"/>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Tensor flow</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Numpy</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Pandas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Open cv</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Keras</a:t>
            </a:r>
          </a:p>
          <a:p>
            <a:pPr marL="342900" indent="-3429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Python matlab</a:t>
            </a:r>
          </a:p>
          <a:p>
            <a:endParaRPr lang="en-IN" sz="2800" dirty="0"/>
          </a:p>
        </p:txBody>
      </p:sp>
      <p:sp>
        <p:nvSpPr>
          <p:cNvPr id="8" name="Slide Number Placeholder 7"/>
          <p:cNvSpPr>
            <a:spLocks noGrp="1"/>
          </p:cNvSpPr>
          <p:nvPr>
            <p:ph type="sldNum" sz="quarter" idx="12"/>
          </p:nvPr>
        </p:nvSpPr>
        <p:spPr/>
        <p:txBody>
          <a:bodyPr/>
          <a:lstStyle/>
          <a:p>
            <a:fld id="{6979DFC9-49C2-472C-8164-27EAFCE086AB}" type="slidenum">
              <a:rPr lang="en-US" smtClean="0"/>
              <a:pPr/>
              <a:t>11</a:t>
            </a:fld>
            <a:endParaRPr lang="en-US"/>
          </a:p>
        </p:txBody>
      </p:sp>
    </p:spTree>
    <p:extLst>
      <p:ext uri="{BB962C8B-B14F-4D97-AF65-F5344CB8AC3E}">
        <p14:creationId xmlns:p14="http://schemas.microsoft.com/office/powerpoint/2010/main" val="151222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C997-4B4C-F49F-EFC3-4177EF062C40}"/>
              </a:ext>
            </a:extLst>
          </p:cNvPr>
          <p:cNvSpPr>
            <a:spLocks noGrp="1"/>
          </p:cNvSpPr>
          <p:nvPr>
            <p:ph type="title"/>
          </p:nvPr>
        </p:nvSpPr>
        <p:spPr>
          <a:xfrm>
            <a:off x="228600" y="1295400"/>
            <a:ext cx="8022772" cy="362712"/>
          </a:xfrm>
        </p:spPr>
        <p:txBody>
          <a:bodyPr>
            <a:no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pPr/>
              <a:t>12</a:t>
            </a:fld>
            <a:endParaRPr lang="en-US"/>
          </a:p>
        </p:txBody>
      </p:sp>
      <p:sp>
        <p:nvSpPr>
          <p:cNvPr id="4" name="Content Placeholder 3"/>
          <p:cNvSpPr>
            <a:spLocks noGrp="1"/>
          </p:cNvSpPr>
          <p:nvPr>
            <p:ph idx="1"/>
          </p:nvPr>
        </p:nvSpPr>
        <p:spPr>
          <a:xfrm>
            <a:off x="0" y="1935480"/>
            <a:ext cx="12192000" cy="4389120"/>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Low complexity in algorithm</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can predict many types of diseases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Training time is less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Accuracy is high</a:t>
            </a:r>
          </a:p>
        </p:txBody>
      </p:sp>
    </p:spTree>
    <p:extLst>
      <p:ext uri="{BB962C8B-B14F-4D97-AF65-F5344CB8AC3E}">
        <p14:creationId xmlns:p14="http://schemas.microsoft.com/office/powerpoint/2010/main" val="262639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8134"/>
            <a:ext cx="9866086" cy="1493066"/>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0" y="2514600"/>
            <a:ext cx="12344400" cy="3684588"/>
          </a:xfrm>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Smart farming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government or private agriculture department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Fertilizers shops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Every farmer can use this to check what type of diseases and what fertilizer need to purchase</a:t>
            </a:r>
          </a:p>
        </p:txBody>
      </p:sp>
      <p:sp>
        <p:nvSpPr>
          <p:cNvPr id="4" name="Slide Number Placeholder 3"/>
          <p:cNvSpPr>
            <a:spLocks noGrp="1"/>
          </p:cNvSpPr>
          <p:nvPr>
            <p:ph type="sldNum" sz="quarter" idx="12"/>
          </p:nvPr>
        </p:nvSpPr>
        <p:spPr/>
        <p:txBody>
          <a:bodyPr/>
          <a:lstStyle/>
          <a:p>
            <a:fld id="{6979DFC9-49C2-472C-8164-27EAFCE086AB}" type="slidenum">
              <a:rPr lang="en-US" smtClean="0"/>
              <a:pPr/>
              <a:t>13</a:t>
            </a:fld>
            <a:endParaRPr lang="en-US"/>
          </a:p>
        </p:txBody>
      </p:sp>
    </p:spTree>
    <p:extLst>
      <p:ext uri="{BB962C8B-B14F-4D97-AF65-F5344CB8AC3E}">
        <p14:creationId xmlns:p14="http://schemas.microsoft.com/office/powerpoint/2010/main" val="374981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811"/>
            <a:ext cx="7772400" cy="1347635"/>
          </a:xfrm>
        </p:spPr>
        <p:txBody>
          <a:bodyPr>
            <a:no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RESULT</a:t>
            </a:r>
            <a:endParaRPr lang="en-US" sz="3600" b="1" dirty="0">
              <a:solidFill>
                <a:schemeClr val="tx1">
                  <a:lumMod val="95000"/>
                  <a:lumOff val="5000"/>
                </a:schemeClr>
              </a:solidFill>
              <a:latin typeface="Bookman Old Style"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pPr/>
              <a:t>14</a:t>
            </a:fld>
            <a:endParaRPr lang="en-US"/>
          </a:p>
        </p:txBody>
      </p:sp>
      <p:sp>
        <p:nvSpPr>
          <p:cNvPr id="4" name="Rectangle 3"/>
          <p:cNvSpPr/>
          <p:nvPr/>
        </p:nvSpPr>
        <p:spPr>
          <a:xfrm>
            <a:off x="0" y="1828800"/>
            <a:ext cx="12192000" cy="2990562"/>
          </a:xfrm>
          <a:prstGeom prst="rect">
            <a:avLst/>
          </a:prstGeom>
        </p:spPr>
        <p:txBody>
          <a:bodyPr wrap="square">
            <a:spAutoFit/>
          </a:bodyPr>
          <a:lstStyle/>
          <a:p>
            <a:pPr algn="just">
              <a:lnSpc>
                <a:spcPct val="150000"/>
              </a:lnSpc>
              <a:spcAft>
                <a:spcPts val="1000"/>
              </a:spcAft>
            </a:pPr>
            <a:r>
              <a:rPr lang="en-US" sz="2000" b="1" dirty="0">
                <a:latin typeface="Times New Roman" panose="02020603050405020304" pitchFamily="18" charset="0"/>
                <a:cs typeface="Times New Roman" panose="02020603050405020304" pitchFamily="18" charset="0"/>
              </a:rPr>
              <a:t>RESULTS OF K-MEANS CLUSTERING:1</a:t>
            </a:r>
          </a:p>
          <a:p>
            <a:pPr marL="342900" indent="-342900" algn="just">
              <a:lnSpc>
                <a:spcPct val="150000"/>
              </a:lnSpc>
              <a:spcAft>
                <a:spcPts val="10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figure shows the original image, the gray scale representation of same. Also the median filtered image can be seen. The K-means clustered image is present which clearly separates the infected part of leaf from the healthy </a:t>
            </a:r>
            <a:r>
              <a:rPr lang="en-US" sz="2400" dirty="0" err="1">
                <a:latin typeface="Times New Roman" panose="02020603050405020304" pitchFamily="18" charset="0"/>
                <a:cs typeface="Times New Roman" panose="02020603050405020304" pitchFamily="18" charset="0"/>
              </a:rPr>
              <a:t>part.The</a:t>
            </a:r>
            <a:r>
              <a:rPr lang="en-US" sz="2400" dirty="0">
                <a:latin typeface="Times New Roman" panose="02020603050405020304" pitchFamily="18" charset="0"/>
                <a:cs typeface="Times New Roman" panose="02020603050405020304" pitchFamily="18" charset="0"/>
              </a:rPr>
              <a:t> clustering is performed on the basis of the pixel intensity values</a:t>
            </a:r>
            <a:endParaRPr lang="en-US" sz="2400" b="1" dirty="0">
              <a:latin typeface="Times New Roman" panose="02020603050405020304" pitchFamily="18" charset="0"/>
              <a:cs typeface="Times New Roman" panose="02020603050405020304" pitchFamily="18" charset="0"/>
            </a:endParaRPr>
          </a:p>
        </p:txBody>
      </p:sp>
      <p:pic>
        <p:nvPicPr>
          <p:cNvPr id="1032" name="Picture 8" descr="https://lh5.googleusercontent.com/bIw9-MJGaA2iYHZ2RjmE_9caUcqM69xWJtesWT6-XlU-cRcVZTV_hIRvFomaqtTkVOx5BaU6mPqpR-zfChjYj0Uj9vEwLE143CZaVAz5ndrt8i-yvDf3rJ3I53k9Feu0c4hTgYbTZTdwWuFtRMFw7P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495800"/>
            <a:ext cx="40552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4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81200"/>
            <a:ext cx="12039600" cy="4767314"/>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RESULTS OF INITIAL SIX CENTRES FROM K MEANS CLUSTERING:2</a:t>
            </a:r>
            <a:endParaRPr lang="en-US" sz="20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initial centers obtained from the program are shown as seen in the command window. These centers form the basis of the </a:t>
            </a:r>
            <a:r>
              <a:rPr lang="en-US" sz="2400" dirty="0" err="1">
                <a:latin typeface="Times New Roman" panose="02020603050405020304" pitchFamily="18" charset="0"/>
                <a:cs typeface="Times New Roman" panose="02020603050405020304" pitchFamily="18" charset="0"/>
              </a:rPr>
              <a:t>Kmeans</a:t>
            </a:r>
            <a:r>
              <a:rPr lang="en-US" sz="2400" dirty="0">
                <a:latin typeface="Times New Roman" panose="02020603050405020304" pitchFamily="18" charset="0"/>
                <a:cs typeface="Times New Roman" panose="02020603050405020304" pitchFamily="18" charset="0"/>
              </a:rPr>
              <a:t> algorithm which is used to segment image into different regions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healthy an infected. The following image is a tomato leaf diseased image and below are its initial centers calculated: </a:t>
            </a:r>
          </a:p>
          <a:p>
            <a:pPr marL="0" indent="0" algn="just">
              <a:buNone/>
            </a:pPr>
            <a:br>
              <a:rPr lang="en-US" sz="2400" dirty="0">
                <a:latin typeface="Times New Roman" panose="02020603050405020304" pitchFamily="18" charset="0"/>
                <a:cs typeface="Times New Roman" panose="02020603050405020304" pitchFamily="18" charset="0"/>
              </a:rPr>
            </a:br>
            <a:br>
              <a:rPr lang="en-US" sz="2400" dirty="0"/>
            </a:br>
            <a:endParaRPr lang="en-US" sz="2400" b="1" dirty="0"/>
          </a:p>
        </p:txBody>
      </p:sp>
      <p:sp>
        <p:nvSpPr>
          <p:cNvPr id="4" name="Slide Number Placeholder 3"/>
          <p:cNvSpPr>
            <a:spLocks noGrp="1"/>
          </p:cNvSpPr>
          <p:nvPr>
            <p:ph type="sldNum" sz="quarter" idx="12"/>
          </p:nvPr>
        </p:nvSpPr>
        <p:spPr/>
        <p:txBody>
          <a:bodyPr/>
          <a:lstStyle/>
          <a:p>
            <a:fld id="{6979DFC9-49C2-472C-8164-27EAFCE086AB}" type="slidenum">
              <a:rPr lang="en-US" smtClean="0"/>
              <a:pPr/>
              <a:t>15</a:t>
            </a:fld>
            <a:endParaRPr lang="en-US"/>
          </a:p>
        </p:txBody>
      </p:sp>
      <p:sp>
        <p:nvSpPr>
          <p:cNvPr id="6" name="Title 5"/>
          <p:cNvSpPr>
            <a:spLocks noGrp="1"/>
          </p:cNvSpPr>
          <p:nvPr>
            <p:ph type="title"/>
          </p:nvPr>
        </p:nvSpPr>
        <p:spPr>
          <a:xfrm>
            <a:off x="457201" y="-95762"/>
            <a:ext cx="10324574" cy="1695962"/>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Continued…</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7" name="Picture 6" descr="https://lh3.googleusercontent.com/m1RUQ7SA139rRz2zpAFXcdnL0EnHdIgaga7r2fQevnuVcrCWDeQQFTVmZz_vp-rY0wnyOiq6PgG8z9vU9cSw8xtsowmA8r2MjCppfCvsCKIKiAr1a0eqM5t-zLV0JltRC389n3K3EpkUcffrsKtsM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776" y="4572000"/>
            <a:ext cx="3132440" cy="1784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3.googleusercontent.com/URxd9TkJcm_ev86LBR5l9XczSZun2By5_dke1jlIq18ZN8m_4SPU3WCH7Nw3GB6yHNumE6CARuKwgcto5fcWy65k3jhUYZbbe98lbTyvMEli_AmisZcIRNxe2DemLzeH7QKdbms0iSTNPatvyl1iq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1" y="4572000"/>
            <a:ext cx="2971799" cy="173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2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79DFC9-49C2-472C-8164-27EAFCE086AB}" type="slidenum">
              <a:rPr lang="en-US" smtClean="0"/>
              <a:pPr/>
              <a:t>16</a:t>
            </a:fld>
            <a:endParaRPr lang="en-US"/>
          </a:p>
        </p:txBody>
      </p:sp>
      <p:sp>
        <p:nvSpPr>
          <p:cNvPr id="3" name="Title 2"/>
          <p:cNvSpPr>
            <a:spLocks noGrp="1"/>
          </p:cNvSpPr>
          <p:nvPr>
            <p:ph type="title"/>
          </p:nvPr>
        </p:nvSpPr>
        <p:spPr>
          <a:xfrm>
            <a:off x="1" y="685800"/>
            <a:ext cx="10534036" cy="9906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Continued…</a:t>
            </a:r>
          </a:p>
        </p:txBody>
      </p:sp>
      <p:sp>
        <p:nvSpPr>
          <p:cNvPr id="2" name="Content Placeholder 1"/>
          <p:cNvSpPr>
            <a:spLocks noGrp="1"/>
          </p:cNvSpPr>
          <p:nvPr>
            <p:ph idx="1"/>
          </p:nvPr>
        </p:nvSpPr>
        <p:spPr>
          <a:xfrm>
            <a:off x="1" y="2084439"/>
            <a:ext cx="12191999" cy="4800600"/>
          </a:xfrm>
        </p:spPr>
        <p:txBody>
          <a:bodyPr>
            <a:normAutofit fontScale="25000" lnSpcReduction="20000"/>
          </a:bodyPr>
          <a:lstStyle/>
          <a:p>
            <a:pPr marL="0" indent="0" algn="just">
              <a:buNone/>
            </a:pPr>
            <a:r>
              <a:rPr lang="en-US" sz="6200" b="1"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RESULT OF FEATURE EXTRACTION:2</a:t>
            </a:r>
          </a:p>
          <a:p>
            <a:pPr marL="0" indent="0" algn="just">
              <a:buNone/>
            </a:pPr>
            <a:br>
              <a:rPr lang="en-US" sz="6200" dirty="0"/>
            </a:br>
            <a:r>
              <a:rPr lang="en-US" sz="9600" dirty="0">
                <a:latin typeface="Times New Roman" panose="02020603050405020304" pitchFamily="18" charset="0"/>
                <a:cs typeface="Times New Roman" panose="02020603050405020304" pitchFamily="18" charset="0"/>
              </a:rPr>
              <a:t>A set of features is extracted from the segmented image which are given as a input while training of the neural network. These features include covariance, standard deviation, entropy and energy. The following is the image of Yellow Sigatoka plant disease and the values of the features are listed below. </a:t>
            </a:r>
          </a:p>
          <a:p>
            <a:pPr marL="0" indent="0" algn="just">
              <a:buNone/>
            </a:pPr>
            <a:endParaRPr lang="en-US" sz="96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Average = 171.12 </a:t>
            </a:r>
          </a:p>
          <a:p>
            <a:pPr algn="just">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Energy = 147 </a:t>
            </a:r>
          </a:p>
          <a:p>
            <a:pPr algn="just">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Entropy = 0 </a:t>
            </a:r>
          </a:p>
          <a:p>
            <a:pPr algn="just">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Standard Deviation = 36.2912 </a:t>
            </a:r>
          </a:p>
          <a:p>
            <a:pPr algn="just">
              <a:buClr>
                <a:schemeClr val="tx1"/>
              </a:buCl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Covariance = 1317.43 </a:t>
            </a:r>
          </a:p>
          <a:p>
            <a:pPr marL="0" indent="0" algn="just">
              <a:buNone/>
            </a:pPr>
            <a:br>
              <a:rPr lang="en-US" sz="9600" dirty="0"/>
            </a:br>
            <a:br>
              <a:rPr lang="en-US" sz="9600" dirty="0"/>
            </a:br>
            <a:br>
              <a:rPr lang="en-US" sz="9600" dirty="0"/>
            </a:br>
            <a:endParaRPr lang="en-US" sz="9600" dirty="0"/>
          </a:p>
        </p:txBody>
      </p:sp>
    </p:spTree>
    <p:extLst>
      <p:ext uri="{BB962C8B-B14F-4D97-AF65-F5344CB8AC3E}">
        <p14:creationId xmlns:p14="http://schemas.microsoft.com/office/powerpoint/2010/main" val="264631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8361"/>
            <a:ext cx="9313506" cy="9144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0" y="1828800"/>
            <a:ext cx="12192000" cy="4892676"/>
          </a:xfrm>
        </p:spPr>
        <p:txBody>
          <a:bodyPr>
            <a:noAutofit/>
          </a:bodyPr>
          <a:lstStyle/>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results of Feed Forward Neural Network for Black Spot Disease are as shown below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Average = 185.32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Energy = 128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Entropy = 0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Standard Deviation = 29.4282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Covariance = 277.5350</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of Feature Set =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1.8528 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1.2800 </a:t>
            </a:r>
          </a:p>
        </p:txBody>
      </p:sp>
      <p:sp>
        <p:nvSpPr>
          <p:cNvPr id="4" name="Slide Number Placeholder 3"/>
          <p:cNvSpPr>
            <a:spLocks noGrp="1"/>
          </p:cNvSpPr>
          <p:nvPr>
            <p:ph type="sldNum" sz="quarter" idx="12"/>
          </p:nvPr>
        </p:nvSpPr>
        <p:spPr/>
        <p:txBody>
          <a:bodyPr/>
          <a:lstStyle/>
          <a:p>
            <a:fld id="{6979DFC9-49C2-472C-8164-27EAFCE086AB}" type="slidenum">
              <a:rPr lang="en-US" smtClean="0"/>
              <a:pPr/>
              <a:t>17</a:t>
            </a:fld>
            <a:endParaRPr lang="en-US"/>
          </a:p>
        </p:txBody>
      </p:sp>
      <p:sp>
        <p:nvSpPr>
          <p:cNvPr id="5" name="Rectangle 1"/>
          <p:cNvSpPr>
            <a:spLocks noChangeArrowheads="1"/>
          </p:cNvSpPr>
          <p:nvPr/>
        </p:nvSpPr>
        <p:spPr bwMode="auto">
          <a:xfrm>
            <a:off x="3079750" y="4906090"/>
            <a:ext cx="2154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588"/>
            <a:r>
              <a:rPr lang="en-US" sz="1000" b="1" dirty="0">
                <a:solidFill>
                  <a:srgbClr val="000000"/>
                </a:solidFill>
                <a:latin typeface="Cambria" panose="02040503050406030204" pitchFamily="18" charset="0"/>
              </a:rPr>
              <a:t> </a:t>
            </a:r>
            <a:endParaRPr lang="en-US" sz="6500" dirty="0">
              <a:solidFill>
                <a:srgbClr val="000000"/>
              </a:solidFill>
              <a:latin typeface="Cambria" panose="02040503050406030204" pitchFamily="18" charset="0"/>
            </a:endParaRPr>
          </a:p>
        </p:txBody>
      </p:sp>
      <p:pic>
        <p:nvPicPr>
          <p:cNvPr id="2050" name="Picture 2" descr="https://lh6.googleusercontent.com/8qVcroxeYAWoCUuV6IIwmu6oe_bnYqJYf15oWR7rYzrRSRwwXnc4E9_IWy-6qtNqh5Eugo-kxnm2nNvqv4iyP10hNUnFaknEBifUHajU660LX1JKxSfnX7TWgZNFlAZw-zeDaSyjkyRpYEBwbtDoHf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1" y="2667000"/>
            <a:ext cx="3419475" cy="183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70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875"/>
            <a:ext cx="9377516" cy="11430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152400" y="1828800"/>
            <a:ext cx="12039600" cy="5029200"/>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RESULT OF CASCADED FEED NEURAL NETWORK :4</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results of Feed Forward Neural Network for Tobacco Ring Spot Disease are as shown below: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Average = 326.20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Energy = 147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Entropy = 0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Standard Deviation = 29.0432 </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Covariance = 119.6732 </a:t>
            </a:r>
          </a:p>
          <a:p>
            <a:pPr marL="0" indent="0" algn="just">
              <a:buNone/>
            </a:pPr>
            <a:br>
              <a:rPr lang="en-US" sz="2400" dirty="0"/>
            </a:br>
            <a:br>
              <a:rPr lang="en-US" sz="2400" dirty="0"/>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18</a:t>
            </a:fld>
            <a:endParaRPr lang="en-US"/>
          </a:p>
        </p:txBody>
      </p:sp>
      <p:pic>
        <p:nvPicPr>
          <p:cNvPr id="4098" name="Picture 2" descr="https://lh3.googleusercontent.com/0Mb03F6-eRLKXkW9vBXzYU99-u1jGCHuld7TDEMuxuROacROyevYl07JLb5i63Y7DzOj5WXPhTYelahh1VItNdOZHjODP1fsibJur_yKo7Fvfv7l9tH0GBvNg9ltbfm56QPcNBf1uiL2QRir2OIdW0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1" y="3188494"/>
            <a:ext cx="2486025" cy="215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6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838200"/>
            <a:ext cx="8229600" cy="819912"/>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RESULTS: GRADING</a:t>
            </a:r>
          </a:p>
        </p:txBody>
      </p:sp>
      <p:sp>
        <p:nvSpPr>
          <p:cNvPr id="3" name="Content Placeholder 2"/>
          <p:cNvSpPr>
            <a:spLocks noGrp="1"/>
          </p:cNvSpPr>
          <p:nvPr>
            <p:ph idx="1"/>
          </p:nvPr>
        </p:nvSpPr>
        <p:spPr>
          <a:xfrm>
            <a:off x="0" y="1929908"/>
            <a:ext cx="12192000" cy="4389120"/>
          </a:xfrm>
        </p:spPr>
        <p:txBody>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Keep in mind that the success of the model heavily relies.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 the quality and size of the dataset as well as the proper tuning of parameters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Additionally newer techniques and architectures may have emerged beyond my knowledge cutoff in September 2021,so you may want to most up-to-date approaches</a:t>
            </a: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marL="0" indent="0" algn="just">
              <a:buNone/>
            </a:pPr>
            <a:endParaRPr lang="en-US" dirty="0"/>
          </a:p>
        </p:txBody>
      </p:sp>
      <p:sp>
        <p:nvSpPr>
          <p:cNvPr id="8" name="Slide Number Placeholder 7"/>
          <p:cNvSpPr>
            <a:spLocks noGrp="1"/>
          </p:cNvSpPr>
          <p:nvPr>
            <p:ph type="sldNum" sz="quarter" idx="12"/>
          </p:nvPr>
        </p:nvSpPr>
        <p:spPr/>
        <p:txBody>
          <a:bodyPr/>
          <a:lstStyle/>
          <a:p>
            <a:fld id="{6979DFC9-49C2-472C-8164-27EAFCE086A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9220200" cy="609600"/>
          </a:xfrm>
        </p:spPr>
        <p:txBody>
          <a:bodyPr>
            <a:normAutofit/>
          </a:bodyPr>
          <a:lstStyle/>
          <a:p>
            <a:pPr algn="l"/>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2400" y="1219200"/>
            <a:ext cx="12344400" cy="4343400"/>
          </a:xfrm>
        </p:spPr>
        <p:txBody>
          <a:bodyPr>
            <a:no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research, the aim is to develop a technology in agriculture field, based on engineering technique. Nowadays, crops face many traits/diseases.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 the basis of unhealthy or healthy categories, the neural network will classify the sample data of the leaf images.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Recently, ANN is widely used in agriculture image processing and it is one of the popular methods for classification problems as compared to most traditional classification approaches.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aim of this work is threefold:</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1) Identifying the infected object(s) based upon K-means clustering.</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2) Extracting the feature set of the infected Leaf images.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3) Detecting and classifying the type of disease using ANNs(Artificial Neural Networks</a:t>
            </a:r>
            <a:r>
              <a:rPr lang="en-US" sz="2400" dirty="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p:txBody>
          <a:bodyPr/>
          <a:lstStyle/>
          <a:p>
            <a:fld id="{6979DFC9-49C2-472C-8164-27EAFCE086A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F59D-07EB-1427-6F8E-2403B68B080F}"/>
              </a:ext>
            </a:extLst>
          </p:cNvPr>
          <p:cNvSpPr>
            <a:spLocks noGrp="1"/>
          </p:cNvSpPr>
          <p:nvPr>
            <p:ph type="title"/>
          </p:nvPr>
        </p:nvSpPr>
        <p:spPr>
          <a:xfrm>
            <a:off x="533400" y="1971247"/>
            <a:ext cx="7086600" cy="286512"/>
          </a:xfrm>
        </p:spPr>
        <p:txBody>
          <a:bodyPr>
            <a:normAutofit fontScale="90000"/>
          </a:bodyPr>
          <a:lstStyle/>
          <a:p>
            <a:r>
              <a:rPr lang="en-US" sz="2800" b="1" dirty="0">
                <a:latin typeface="Bookman Old Style" pitchFamily="18" charset="0"/>
              </a:rPr>
              <a:t> </a:t>
            </a:r>
            <a:r>
              <a:rPr lang="en-US" sz="4000" b="1" dirty="0">
                <a:solidFill>
                  <a:schemeClr val="tx1"/>
                </a:solidFill>
                <a:latin typeface="Times New Roman" panose="02020603050405020304" pitchFamily="18" charset="0"/>
                <a:cs typeface="Times New Roman" panose="02020603050405020304" pitchFamily="18" charset="0"/>
              </a:rPr>
              <a:t>OUTPUT</a:t>
            </a:r>
            <a:br>
              <a:rPr lang="en-US" sz="40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  </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pPr/>
              <a:t>20</a:t>
            </a:fld>
            <a:endParaRPr lang="en-US"/>
          </a:p>
        </p:txBody>
      </p:sp>
      <p:sp>
        <p:nvSpPr>
          <p:cNvPr id="3" name="Content Placeholder 2"/>
          <p:cNvSpPr>
            <a:spLocks noGrp="1"/>
          </p:cNvSpPr>
          <p:nvPr>
            <p:ph idx="1"/>
          </p:nvPr>
        </p:nvSpPr>
        <p:spPr>
          <a:xfrm>
            <a:off x="228600" y="1752600"/>
            <a:ext cx="11963400" cy="4107222"/>
          </a:xfrm>
        </p:spPr>
        <p:txBody>
          <a:bodyPr>
            <a:norm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Test the ANN on unseen data to see how well it generalizes to new samples.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output of the ANN will be the predicted disease class for a given plant leaf image.</a:t>
            </a:r>
          </a:p>
        </p:txBody>
      </p:sp>
      <p:pic>
        <p:nvPicPr>
          <p:cNvPr id="1026" name="Picture 2" descr="https://lh3.googleusercontent.com/XGMfi_rF44umUeYwNedRvvib_6RLd6zCSEGOumcjd6bTbRx2ShVM7-815F6qsmY7QQUhgFKDcWcTDYHDOmKtAMfnnomkeYxHcUTbIqeP2spbULvpN-q5D04Nbwlayfj0_qDKkP_njWtY54QB84cos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95600"/>
            <a:ext cx="7162800" cy="424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28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305800" cy="9906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76200" y="1676400"/>
            <a:ext cx="12115800" cy="5821045"/>
          </a:xfrm>
        </p:spPr>
        <p:txBody>
          <a:bodyPr>
            <a:noAutofit/>
          </a:bodyPr>
          <a:lstStyle/>
          <a:p>
            <a:pPr algn="just">
              <a:lnSpc>
                <a:spcPct val="170000"/>
              </a:lnSpc>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applications of K-means clustering and Neural Networks (NNs) have been formulated for clustering and classification of diseases that affect plant leaves.</a:t>
            </a:r>
          </a:p>
          <a:p>
            <a:pPr algn="just">
              <a:lnSpc>
                <a:spcPct val="170000"/>
              </a:lnSpc>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Recognizing the disease is mainly the purpose of the introduced approach. Thus, Feed Forward and Cascaded Feed Neural Networks Algorithm was tested on seven diseases which influence the plants; they are: Black Spot, Powdery Mildew, Yellow Sigatoka, Tobacco </a:t>
            </a:r>
            <a:r>
              <a:rPr lang="en-US" sz="2800" dirty="0" err="1">
                <a:latin typeface="Times New Roman" panose="02020603050405020304" pitchFamily="18" charset="0"/>
                <a:cs typeface="Times New Roman" panose="02020603050405020304" pitchFamily="18" charset="0"/>
              </a:rPr>
              <a:t>Ringspot</a:t>
            </a:r>
            <a:r>
              <a:rPr lang="en-US" sz="2800" dirty="0">
                <a:latin typeface="Times New Roman" panose="02020603050405020304" pitchFamily="18" charset="0"/>
                <a:cs typeface="Times New Roman" panose="02020603050405020304" pitchFamily="18" charset="0"/>
              </a:rPr>
              <a:t>, Tomato Leaf Disease, Frog Eye and </a:t>
            </a:r>
            <a:r>
              <a:rPr lang="en-US" sz="2800" dirty="0" err="1">
                <a:latin typeface="Times New Roman" panose="02020603050405020304" pitchFamily="18" charset="0"/>
                <a:cs typeface="Times New Roman" panose="02020603050405020304" pitchFamily="18" charset="0"/>
              </a:rPr>
              <a:t>Valedinsia</a:t>
            </a:r>
            <a:r>
              <a:rPr lang="en-US" sz="2800" dirty="0">
                <a:latin typeface="Times New Roman" panose="02020603050405020304" pitchFamily="18" charset="0"/>
                <a:cs typeface="Times New Roman" panose="02020603050405020304" pitchFamily="18" charset="0"/>
              </a:rPr>
              <a:t> Leaf Spot.</a:t>
            </a:r>
          </a:p>
          <a:p>
            <a:pPr algn="just">
              <a:lnSpc>
                <a:spcPct val="170000"/>
              </a:lnSpc>
              <a:buClr>
                <a:schemeClr val="tx1"/>
              </a:buCl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Wingdings" panose="05000000000000000000" pitchFamily="2" charset="2"/>
              <a:buChar char="Ø"/>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21</a:t>
            </a:fld>
            <a:endParaRPr lang="en-US"/>
          </a:p>
        </p:txBody>
      </p:sp>
    </p:spTree>
    <p:extLst>
      <p:ext uri="{BB962C8B-B14F-4D97-AF65-F5344CB8AC3E}">
        <p14:creationId xmlns:p14="http://schemas.microsoft.com/office/powerpoint/2010/main" val="72819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1650"/>
            <a:ext cx="9601200" cy="1220787"/>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0" y="1905000"/>
            <a:ext cx="12192000" cy="4633913"/>
          </a:xfrm>
        </p:spPr>
        <p:txBody>
          <a:bodyPr>
            <a:norm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experimental results indicate that both the approaches can significantly support an accurate detection of Leaf Diseases with little computational effort. </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Cascaded Feed approach is better as compared to Feed Forward approach as it requires lesser number of iterations because a smaller value of gradient facilitates quick adaption and also reduces the Mean Square error</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236781117"/>
              </p:ext>
            </p:extLst>
          </p:nvPr>
        </p:nvGraphicFramePr>
        <p:xfrm>
          <a:off x="3200400" y="4495799"/>
          <a:ext cx="4953000" cy="2225677"/>
        </p:xfrm>
        <a:graphic>
          <a:graphicData uri="http://schemas.openxmlformats.org/drawingml/2006/table">
            <a:tbl>
              <a:tblPr/>
              <a:tblGrid>
                <a:gridCol w="1775102">
                  <a:extLst>
                    <a:ext uri="{9D8B030D-6E8A-4147-A177-3AD203B41FA5}">
                      <a16:colId xmlns:a16="http://schemas.microsoft.com/office/drawing/2014/main" val="20000"/>
                    </a:ext>
                  </a:extLst>
                </a:gridCol>
                <a:gridCol w="997249">
                  <a:extLst>
                    <a:ext uri="{9D8B030D-6E8A-4147-A177-3AD203B41FA5}">
                      <a16:colId xmlns:a16="http://schemas.microsoft.com/office/drawing/2014/main" val="20001"/>
                    </a:ext>
                  </a:extLst>
                </a:gridCol>
                <a:gridCol w="1263181">
                  <a:extLst>
                    <a:ext uri="{9D8B030D-6E8A-4147-A177-3AD203B41FA5}">
                      <a16:colId xmlns:a16="http://schemas.microsoft.com/office/drawing/2014/main" val="20002"/>
                    </a:ext>
                  </a:extLst>
                </a:gridCol>
                <a:gridCol w="917468">
                  <a:extLst>
                    <a:ext uri="{9D8B030D-6E8A-4147-A177-3AD203B41FA5}">
                      <a16:colId xmlns:a16="http://schemas.microsoft.com/office/drawing/2014/main" val="20003"/>
                    </a:ext>
                  </a:extLst>
                </a:gridCol>
              </a:tblGrid>
              <a:tr h="976947">
                <a:tc>
                  <a:txBody>
                    <a:bodyPr/>
                    <a:lstStyle/>
                    <a:p>
                      <a:pPr fontAlgn="t"/>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Number </a:t>
                      </a:r>
                      <a:endParaRPr lang="en-US">
                        <a:effectLst/>
                      </a:endParaRPr>
                    </a:p>
                    <a:p>
                      <a:pPr algn="ctr" rtl="0" fontAlgn="t">
                        <a:spcBef>
                          <a:spcPts val="13"/>
                        </a:spcBef>
                        <a:spcAft>
                          <a:spcPts val="0"/>
                        </a:spcAft>
                      </a:pPr>
                      <a:r>
                        <a:rPr lang="en-US" sz="1000" b="0" i="0" u="none" strike="noStrike">
                          <a:solidFill>
                            <a:srgbClr val="000000"/>
                          </a:solidFill>
                          <a:effectLst/>
                          <a:latin typeface="Cambria" panose="02040503050406030204" pitchFamily="18" charset="0"/>
                        </a:rPr>
                        <a:t>of </a:t>
                      </a:r>
                      <a:endParaRPr lang="en-US">
                        <a:effectLst/>
                      </a:endParaRPr>
                    </a:p>
                    <a:p>
                      <a:pPr algn="ctr" rtl="0" fontAlgn="t">
                        <a:spcBef>
                          <a:spcPts val="0"/>
                        </a:spcBef>
                        <a:spcAft>
                          <a:spcPts val="0"/>
                        </a:spcAft>
                      </a:pPr>
                      <a:r>
                        <a:rPr lang="en-US" sz="1000" b="0" i="0" u="none" strike="noStrike">
                          <a:solidFill>
                            <a:srgbClr val="000000"/>
                          </a:solidFill>
                          <a:effectLst/>
                          <a:latin typeface="Cambria" panose="02040503050406030204" pitchFamily="18" charset="0"/>
                        </a:rPr>
                        <a:t>iterations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Cambria" panose="02040503050406030204" pitchFamily="18" charset="0"/>
                        </a:rPr>
                        <a:t>Performance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Gradient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4365">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Blackspot </a:t>
                      </a:r>
                      <a:endParaRPr lang="en-US">
                        <a:effectLst/>
                      </a:endParaRPr>
                    </a:p>
                    <a:p>
                      <a:pPr algn="ctr" rtl="0" fontAlgn="t">
                        <a:spcBef>
                          <a:spcPts val="13"/>
                        </a:spcBef>
                        <a:spcAft>
                          <a:spcPts val="0"/>
                        </a:spcAft>
                      </a:pPr>
                      <a:r>
                        <a:rPr lang="en-US" sz="1000" b="0" i="0" u="none" strike="noStrike">
                          <a:solidFill>
                            <a:srgbClr val="000000"/>
                          </a:solidFill>
                          <a:effectLst/>
                          <a:latin typeface="Cambria" panose="02040503050406030204" pitchFamily="18" charset="0"/>
                        </a:rPr>
                        <a:t>Disease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59 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Cambria" panose="02040503050406030204" pitchFamily="18" charset="0"/>
                        </a:rPr>
                        <a:t>0.00912 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Cambria" panose="02040503050406030204" pitchFamily="18" charset="0"/>
                        </a:rPr>
                        <a:t>0.370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4365">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Frog Eye </a:t>
                      </a:r>
                      <a:endParaRPr lang="en-US">
                        <a:effectLst/>
                      </a:endParaRPr>
                    </a:p>
                    <a:p>
                      <a:pPr algn="ctr" rtl="0" fontAlgn="t">
                        <a:spcBef>
                          <a:spcPts val="13"/>
                        </a:spcBef>
                        <a:spcAft>
                          <a:spcPts val="0"/>
                        </a:spcAft>
                      </a:pPr>
                      <a:r>
                        <a:rPr lang="en-US" sz="1000" b="0" i="0" u="none" strike="noStrike">
                          <a:solidFill>
                            <a:srgbClr val="000000"/>
                          </a:solidFill>
                          <a:effectLst/>
                          <a:latin typeface="Cambria" panose="02040503050406030204" pitchFamily="18" charset="0"/>
                        </a:rPr>
                        <a:t>Disease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a:solidFill>
                            <a:srgbClr val="000000"/>
                          </a:solidFill>
                          <a:effectLst/>
                          <a:latin typeface="Cambria" panose="02040503050406030204" pitchFamily="18" charset="0"/>
                        </a:rPr>
                        <a:t>51 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Cambria" panose="02040503050406030204" pitchFamily="18" charset="0"/>
                        </a:rPr>
                        <a:t>0.0941 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000" b="0" i="0" u="none" strike="noStrike" dirty="0">
                          <a:solidFill>
                            <a:srgbClr val="000000"/>
                          </a:solidFill>
                          <a:effectLst/>
                          <a:latin typeface="Cambria" panose="02040503050406030204" pitchFamily="18" charset="0"/>
                        </a:rPr>
                        <a:t>0.492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4605339" y="3404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994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9372600"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0" y="2286000"/>
            <a:ext cx="12192000" cy="4572000"/>
          </a:xfrm>
        </p:spPr>
        <p:txBody>
          <a:bodyPr>
            <a:norm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Feed Forward and Cascaded Feed Neural Network algorithms can be used to design an expert system for the farmers for early detection of Plant Diseases.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Presently seven Diseases as mentioned earlier can be detected by this process.</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Feed Forward and Cascaded Feed algorithms can be expanded for detection of multiple diseases on a significantly large scale.</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use of other algorithms can be explored to enhance the efficiency of the system in future.</a:t>
            </a:r>
          </a:p>
          <a:p>
            <a:pPr algn="just">
              <a:buClr>
                <a:schemeClr val="tx1"/>
              </a:buCl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t> </a:t>
            </a:r>
          </a:p>
          <a:p>
            <a:pPr>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6979DFC9-49C2-472C-8164-27EAFCE086AB}" type="slidenum">
              <a:rPr lang="en-US" smtClean="0"/>
              <a:pPr/>
              <a:t>23</a:t>
            </a:fld>
            <a:endParaRPr lang="en-US"/>
          </a:p>
        </p:txBody>
      </p:sp>
    </p:spTree>
    <p:extLst>
      <p:ext uri="{BB962C8B-B14F-4D97-AF65-F5344CB8AC3E}">
        <p14:creationId xmlns:p14="http://schemas.microsoft.com/office/powerpoint/2010/main" val="8328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10058400" cy="1295400"/>
          </a:xfrm>
        </p:spPr>
        <p:txBody>
          <a:bodyPr>
            <a:normAutofit/>
          </a:bodyPr>
          <a:lstStyle/>
          <a:p>
            <a:pPr algn="l"/>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0" y="2286000"/>
            <a:ext cx="12192000" cy="5389756"/>
          </a:xfrm>
        </p:spPr>
        <p:txBody>
          <a:bodyPr>
            <a:no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Al-</a:t>
            </a:r>
            <a:r>
              <a:rPr lang="en-US" sz="2800" dirty="0" err="1">
                <a:latin typeface="Times New Roman" panose="02020603050405020304" pitchFamily="18" charset="0"/>
                <a:cs typeface="Times New Roman" panose="02020603050405020304" pitchFamily="18" charset="0"/>
              </a:rPr>
              <a:t>Hiary</a:t>
            </a:r>
            <a:r>
              <a:rPr lang="en-US" sz="2800" dirty="0">
                <a:latin typeface="Times New Roman" panose="02020603050405020304" pitchFamily="18" charset="0"/>
                <a:cs typeface="Times New Roman" panose="02020603050405020304" pitchFamily="18" charset="0"/>
              </a:rPr>
              <a:t>, S. Bani-Ahmad, M. Reyalat, M. Braik and Z. ALRahamneh, “Fast and Accurate Detection and Classification of Plant Diseases”, International Journal of Computer Applications (0975 – 8887) Volume 17– No.1, March 2022. </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Al-</a:t>
            </a:r>
            <a:r>
              <a:rPr lang="en-US" sz="2800" dirty="0" err="1">
                <a:latin typeface="Times New Roman" panose="02020603050405020304" pitchFamily="18" charset="0"/>
                <a:cs typeface="Times New Roman" panose="02020603050405020304" pitchFamily="18" charset="0"/>
              </a:rPr>
              <a:t>Bashish</a:t>
            </a:r>
            <a:r>
              <a:rPr lang="en-US" sz="2800" dirty="0">
                <a:latin typeface="Times New Roman" panose="02020603050405020304" pitchFamily="18" charset="0"/>
                <a:cs typeface="Times New Roman" panose="02020603050405020304" pitchFamily="18" charset="0"/>
              </a:rPr>
              <a:t>, D. M. Braik and S. Bani-Ahmad, 2011 Detection and classification of leaf diseases using K means-based segmentation and neural-networks based classification. Inform. Technol. J., 10: 267- 275. DOI: 10.3923/itj.2022.267.275.</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Biological management of Yellow Sigatoka Disease of banana caused by Mycospharella Musicola by V.Shanthiya.</a:t>
            </a:r>
          </a:p>
          <a:p>
            <a:pPr algn="just">
              <a:buClr>
                <a:schemeClr val="tx1"/>
              </a:buClr>
              <a:buFont typeface="Wingdings" panose="05000000000000000000" pitchFamily="2" charset="2"/>
              <a:buChar char="Ø"/>
            </a:pP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 Continued…</a:t>
            </a:r>
          </a:p>
        </p:txBody>
      </p:sp>
      <p:sp>
        <p:nvSpPr>
          <p:cNvPr id="3" name="Content Placeholder 2"/>
          <p:cNvSpPr>
            <a:spLocks noGrp="1"/>
          </p:cNvSpPr>
          <p:nvPr>
            <p:ph idx="1"/>
          </p:nvPr>
        </p:nvSpPr>
        <p:spPr>
          <a:xfrm>
            <a:off x="0" y="1295400"/>
            <a:ext cx="12039600" cy="5715000"/>
          </a:xfrm>
        </p:spPr>
        <p:txBody>
          <a:bodyPr>
            <a:no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Detection of Diseases in Different Plants Using Digital Image Processing by K.Gowthami, M.Pratyusha, B.Somasekhar</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Disease Detection Using Different Algorithms by Trimi Neha Tete (Department of Electrical &amp; Electronics) and Sushma Kam</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Component Median Filter forNoiseRemovalin Digital Images Harish 1 and M.R.Gowtham2 1Department of Electronics and Communication Engineering, Priyadarshini College of Engineering, NELLORE – 524 004, A. P., INDIA</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R.Nathan,” Spatial Frequency Filtering,” in Picture Processing and Psychopictrotics,B.S .Lipkin and A.Roswnfeld,Eds., Academic Press, New York</a:t>
            </a:r>
          </a:p>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R.Nathan,” Spatial Frequency Filtering,” in Picture Processing and Psychopictrotics,B.S .Lipkin and A.Roswnfeld ,Eds., Academic Press, New York.</a:t>
            </a:r>
          </a:p>
          <a:p>
            <a:pPr algn="just">
              <a:buClr>
                <a:schemeClr val="tx1"/>
              </a:buCl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25</a:t>
            </a:fld>
            <a:endParaRPr lang="en-US"/>
          </a:p>
        </p:txBody>
      </p:sp>
    </p:spTree>
    <p:extLst>
      <p:ext uri="{BB962C8B-B14F-4D97-AF65-F5344CB8AC3E}">
        <p14:creationId xmlns:p14="http://schemas.microsoft.com/office/powerpoint/2010/main" val="184460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C1E8-42A5-14B5-E7C0-7055AAF0C43B}"/>
              </a:ext>
            </a:extLst>
          </p:cNvPr>
          <p:cNvSpPr>
            <a:spLocks noGrp="1"/>
          </p:cNvSpPr>
          <p:nvPr>
            <p:ph type="title"/>
          </p:nvPr>
        </p:nvSpPr>
        <p:spPr>
          <a:xfrm>
            <a:off x="2057400" y="2743200"/>
            <a:ext cx="8305800" cy="1143000"/>
          </a:xfrm>
        </p:spPr>
        <p:txBody>
          <a:bodyPr/>
          <a:lstStyle/>
          <a:p>
            <a:r>
              <a:rPr lang="en-US" dirty="0"/>
              <a:t>                  </a:t>
            </a:r>
            <a:r>
              <a:rPr lang="en-US" sz="40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pPr/>
              <a:t>26</a:t>
            </a:fld>
            <a:endParaRPr lang="en-US"/>
          </a:p>
        </p:txBody>
      </p:sp>
    </p:spTree>
    <p:extLst>
      <p:ext uri="{BB962C8B-B14F-4D97-AF65-F5344CB8AC3E}">
        <p14:creationId xmlns:p14="http://schemas.microsoft.com/office/powerpoint/2010/main" val="92320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9677400"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Continued…</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pPr/>
              <a:t>3</a:t>
            </a:fld>
            <a:endParaRPr lang="en-US"/>
          </a:p>
        </p:txBody>
      </p:sp>
      <p:pic>
        <p:nvPicPr>
          <p:cNvPr id="5" name="Content Placeholder 4"/>
          <p:cNvPicPr>
            <a:picLocks noGrp="1" noChangeAspect="1"/>
          </p:cNvPicPr>
          <p:nvPr>
            <p:ph idx="1"/>
          </p:nvPr>
        </p:nvPicPr>
        <p:blipFill>
          <a:blip r:embed="rId2"/>
          <a:stretch>
            <a:fillRect/>
          </a:stretch>
        </p:blipFill>
        <p:spPr>
          <a:xfrm>
            <a:off x="1676400" y="1966914"/>
            <a:ext cx="7696199" cy="4389437"/>
          </a:xfrm>
          <a:prstGeom prst="rect">
            <a:avLst/>
          </a:prstGeom>
        </p:spPr>
      </p:pic>
    </p:spTree>
    <p:extLst>
      <p:ext uri="{BB962C8B-B14F-4D97-AF65-F5344CB8AC3E}">
        <p14:creationId xmlns:p14="http://schemas.microsoft.com/office/powerpoint/2010/main" val="26246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1FD89-D0DD-33E3-C7EB-C4F624627488}"/>
              </a:ext>
            </a:extLst>
          </p:cNvPr>
          <p:cNvSpPr txBox="1"/>
          <p:nvPr/>
        </p:nvSpPr>
        <p:spPr>
          <a:xfrm>
            <a:off x="0" y="838201"/>
            <a:ext cx="12192000" cy="6186309"/>
          </a:xfrm>
          <a:prstGeom prst="rect">
            <a:avLst/>
          </a:prstGeom>
          <a:noFill/>
        </p:spPr>
        <p:txBody>
          <a:bodyPr wrap="square">
            <a:spAutoFit/>
          </a:bodyPr>
          <a:lstStyle/>
          <a:p>
            <a:pPr algn="just"/>
            <a:endParaRPr lang="en-US" sz="4000" b="1" dirty="0">
              <a:solidFill>
                <a:schemeClr val="tx1">
                  <a:lumMod val="95000"/>
                  <a:lumOff val="5000"/>
                </a:schemeClr>
              </a:solidFill>
              <a:latin typeface="Bookman Old Style" panose="02050604050505020204" pitchFamily="18" charset="0"/>
            </a:endParaRPr>
          </a:p>
          <a:p>
            <a:pPr algn="just"/>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lgn="just"/>
            <a:endParaRPr lang="en-US" sz="4000" b="1" dirty="0">
              <a:solidFill>
                <a:schemeClr val="tx1">
                  <a:lumMod val="95000"/>
                  <a:lumOff val="5000"/>
                </a:schemeClr>
              </a:solidFill>
              <a:latin typeface="Bookman Old Style" panose="02050604050505020204" pitchFamily="18" charset="0"/>
            </a:endParaRP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Agriculture is an important source in the economic development of India. About 70% of Indian economy relies on agriculture.</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crops need to be monitored against diseases from the very first stage of their life-cycle to the time they are ready to be harvested.</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overall system disease detection and classification accuracy was found to be around 93%.</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Many existing machine learning classifiers fails for leaf disease detection such as SVM , KNN, Decision Tree , Random Forest, </a:t>
            </a:r>
            <a:r>
              <a:rPr lang="en-US" sz="2800" dirty="0" err="1">
                <a:latin typeface="Times New Roman" panose="02020603050405020304" pitchFamily="18" charset="0"/>
                <a:cs typeface="Times New Roman" panose="02020603050405020304" pitchFamily="18" charset="0"/>
              </a:rPr>
              <a:t>etc</a:t>
            </a: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pPr/>
              <a:t>4</a:t>
            </a:fld>
            <a:endParaRPr lang="en-US"/>
          </a:p>
        </p:txBody>
      </p:sp>
    </p:spTree>
    <p:extLst>
      <p:ext uri="{BB962C8B-B14F-4D97-AF65-F5344CB8AC3E}">
        <p14:creationId xmlns:p14="http://schemas.microsoft.com/office/powerpoint/2010/main" val="162725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CA93-36B2-B9B1-CE82-9D49057423CE}"/>
              </a:ext>
            </a:extLst>
          </p:cNvPr>
          <p:cNvSpPr>
            <a:spLocks noGrp="1"/>
          </p:cNvSpPr>
          <p:nvPr>
            <p:ph type="title"/>
          </p:nvPr>
        </p:nvSpPr>
        <p:spPr>
          <a:xfrm>
            <a:off x="228600" y="1295400"/>
            <a:ext cx="8839200" cy="304800"/>
          </a:xfrm>
        </p:spPr>
        <p:txBody>
          <a:bodyPr>
            <a:noAutofit/>
          </a:bodyPr>
          <a:lstStyle/>
          <a:p>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PROPOSED METHOD</a:t>
            </a:r>
            <a:endParaRPr lang="en-IN" sz="3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pPr/>
              <a:t>5</a:t>
            </a:fld>
            <a:endParaRPr lang="en-US"/>
          </a:p>
        </p:txBody>
      </p:sp>
      <p:sp>
        <p:nvSpPr>
          <p:cNvPr id="13" name="Rectangle 12"/>
          <p:cNvSpPr/>
          <p:nvPr/>
        </p:nvSpPr>
        <p:spPr>
          <a:xfrm>
            <a:off x="0" y="1964354"/>
            <a:ext cx="12191999" cy="5262979"/>
          </a:xfrm>
          <a:prstGeom prst="rect">
            <a:avLst/>
          </a:prstGeom>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process describe about process to get the result of the classification of leaf disease.</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Figure  shows the flow chart of the proposed approach.</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fifty samples image for healthy leaf image and fifty sample unhealthy leaf images are taken and the image processing method is used.</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process for image processing has three components which are contrast enhancement, segmentation and features extraction.</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Lastly, the collected data will be classified to health or unhealthy of leaves using Artificial Neural Network.</a:t>
            </a: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07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50242"/>
            <a:ext cx="9370142"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FLOW DIAGRAM</a:t>
            </a:r>
          </a:p>
        </p:txBody>
      </p:sp>
      <p:pic>
        <p:nvPicPr>
          <p:cNvPr id="5" name="Content Placeholder 4"/>
          <p:cNvPicPr>
            <a:picLocks noGrp="1" noChangeAspect="1"/>
          </p:cNvPicPr>
          <p:nvPr>
            <p:ph idx="1"/>
          </p:nvPr>
        </p:nvPicPr>
        <p:blipFill>
          <a:blip r:embed="rId2"/>
          <a:stretch>
            <a:fillRect/>
          </a:stretch>
        </p:blipFill>
        <p:spPr>
          <a:xfrm>
            <a:off x="1103670" y="2590800"/>
            <a:ext cx="9030929" cy="3962400"/>
          </a:xfrm>
          <a:prstGeom prst="rect">
            <a:avLst/>
          </a:prstGeom>
        </p:spPr>
      </p:pic>
      <p:sp>
        <p:nvSpPr>
          <p:cNvPr id="4" name="Slide Number Placeholder 3"/>
          <p:cNvSpPr>
            <a:spLocks noGrp="1"/>
          </p:cNvSpPr>
          <p:nvPr>
            <p:ph type="sldNum" sz="quarter" idx="12"/>
          </p:nvPr>
        </p:nvSpPr>
        <p:spPr/>
        <p:txBody>
          <a:bodyPr/>
          <a:lstStyle/>
          <a:p>
            <a:fld id="{6979DFC9-49C2-472C-8164-27EAFCE086AB}" type="slidenum">
              <a:rPr lang="en-US" smtClean="0"/>
              <a:pPr/>
              <a:t>6</a:t>
            </a:fld>
            <a:endParaRPr lang="en-US"/>
          </a:p>
        </p:txBody>
      </p:sp>
    </p:spTree>
    <p:extLst>
      <p:ext uri="{BB962C8B-B14F-4D97-AF65-F5344CB8AC3E}">
        <p14:creationId xmlns:p14="http://schemas.microsoft.com/office/powerpoint/2010/main" val="427791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23409"/>
            <a:ext cx="4194048" cy="1538791"/>
          </a:xfrm>
        </p:spPr>
        <p:txBody>
          <a:bodyPr>
            <a:noAutofit/>
          </a:bodyPr>
          <a:lstStyle/>
          <a:p>
            <a:pPr algn="ctr"/>
            <a:r>
              <a:rPr lang="en-US" sz="3600" dirty="0">
                <a:solidFill>
                  <a:schemeClr val="tx1"/>
                </a:solidFill>
                <a:latin typeface="Times New Roman" panose="02020603050405020304" pitchFamily="18" charset="0"/>
                <a:cs typeface="Times New Roman" panose="02020603050405020304" pitchFamily="18" charset="0"/>
              </a:rPr>
              <a:t>INPUT IMAGE SAMPLE</a:t>
            </a:r>
          </a:p>
        </p:txBody>
      </p:sp>
      <p:sp>
        <p:nvSpPr>
          <p:cNvPr id="3" name="Text Placeholder 2"/>
          <p:cNvSpPr>
            <a:spLocks noGrp="1"/>
          </p:cNvSpPr>
          <p:nvPr>
            <p:ph type="body" sz="half" idx="2"/>
          </p:nvPr>
        </p:nvSpPr>
        <p:spPr/>
        <p:txBody>
          <a:bodyPr>
            <a:noAutofit/>
          </a:bodyPr>
          <a:lstStyle/>
          <a:p>
            <a:r>
              <a:rPr lang="en-US" sz="2000" dirty="0">
                <a:latin typeface="Times New Roman" panose="02020603050405020304" pitchFamily="18" charset="0"/>
                <a:cs typeface="Times New Roman" panose="02020603050405020304" pitchFamily="18" charset="0"/>
              </a:rPr>
              <a:t>It is a type of signal processing in which input is an image and output may be image or features associated with an image</a:t>
            </a:r>
          </a:p>
        </p:txBody>
      </p:sp>
      <p:sp>
        <p:nvSpPr>
          <p:cNvPr id="4" name="Slide Number Placeholder 3"/>
          <p:cNvSpPr>
            <a:spLocks noGrp="1"/>
          </p:cNvSpPr>
          <p:nvPr>
            <p:ph type="sldNum" sz="quarter" idx="12"/>
          </p:nvPr>
        </p:nvSpPr>
        <p:spPr/>
        <p:txBody>
          <a:bodyPr/>
          <a:lstStyle/>
          <a:p>
            <a:fld id="{6979DFC9-49C2-472C-8164-27EAFCE086AB}" type="slidenum">
              <a:rPr lang="en-US" smtClean="0"/>
              <a:pPr/>
              <a:t>7</a:t>
            </a:fld>
            <a:endParaRPr lang="en-US"/>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8498" r="8498"/>
          <a:stretch>
            <a:fillRect/>
          </a:stretch>
        </p:blipFill>
        <p:spPr>
          <a:xfrm rot="417737">
            <a:off x="4780842" y="1120467"/>
            <a:ext cx="5140494" cy="3931920"/>
          </a:xfrm>
        </p:spPr>
      </p:pic>
    </p:spTree>
    <p:extLst>
      <p:ext uri="{BB962C8B-B14F-4D97-AF65-F5344CB8AC3E}">
        <p14:creationId xmlns:p14="http://schemas.microsoft.com/office/powerpoint/2010/main" val="3326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65977"/>
            <a:ext cx="9982200" cy="669604"/>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0" y="1752600"/>
            <a:ext cx="12192000" cy="6096000"/>
          </a:xfrm>
        </p:spPr>
        <p:txBody>
          <a:bodyPr>
            <a:normAutofit/>
          </a:bodyPr>
          <a:lstStyle/>
          <a:p>
            <a:pPr algn="just">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input images captured from devices at various instants may consist of the faces that are to be rotated in clockwise direction from horizontal axis to vertical axis such that face rotates clockwise and the face resembles the same as the database.</a:t>
            </a:r>
          </a:p>
        </p:txBody>
      </p:sp>
      <p:sp>
        <p:nvSpPr>
          <p:cNvPr id="4" name="Slide Number Placeholder 3"/>
          <p:cNvSpPr>
            <a:spLocks noGrp="1"/>
          </p:cNvSpPr>
          <p:nvPr>
            <p:ph type="sldNum" sz="quarter" idx="12"/>
          </p:nvPr>
        </p:nvSpPr>
        <p:spPr/>
        <p:txBody>
          <a:bodyPr/>
          <a:lstStyle/>
          <a:p>
            <a:fld id="{6979DFC9-49C2-472C-8164-27EAFCE086AB}" type="slidenum">
              <a:rPr lang="en-US" smtClean="0"/>
              <a:pPr/>
              <a:t>8</a:t>
            </a:fld>
            <a:endParaRPr lang="en-US"/>
          </a:p>
        </p:txBody>
      </p:sp>
      <p:pic>
        <p:nvPicPr>
          <p:cNvPr id="5" name="Content Placeholder 4"/>
          <p:cNvPicPr>
            <a:picLocks noChangeAspect="1"/>
          </p:cNvPicPr>
          <p:nvPr/>
        </p:nvPicPr>
        <p:blipFill>
          <a:blip r:embed="rId3"/>
          <a:stretch>
            <a:fillRect/>
          </a:stretch>
        </p:blipFill>
        <p:spPr>
          <a:xfrm>
            <a:off x="4267201" y="3502654"/>
            <a:ext cx="3242355" cy="3191782"/>
          </a:xfrm>
          <a:prstGeom prst="rect">
            <a:avLst/>
          </a:prstGeom>
        </p:spPr>
      </p:pic>
    </p:spTree>
    <p:extLst>
      <p:ext uri="{BB962C8B-B14F-4D97-AF65-F5344CB8AC3E}">
        <p14:creationId xmlns:p14="http://schemas.microsoft.com/office/powerpoint/2010/main" val="184241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0445"/>
            <a:ext cx="9782175"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OBJECT DETECTION</a:t>
            </a:r>
          </a:p>
        </p:txBody>
      </p:sp>
      <p:sp>
        <p:nvSpPr>
          <p:cNvPr id="3" name="Content Placeholder 2"/>
          <p:cNvSpPr>
            <a:spLocks noGrp="1"/>
          </p:cNvSpPr>
          <p:nvPr>
            <p:ph idx="1"/>
          </p:nvPr>
        </p:nvSpPr>
        <p:spPr>
          <a:xfrm>
            <a:off x="0" y="1752600"/>
            <a:ext cx="12192000" cy="4767262"/>
          </a:xfrm>
        </p:spPr>
        <p:txBody>
          <a:bodyPr/>
          <a:lstStyle/>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or object Detection is a computer technology that processes the image and detects objects in it</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People often confuse Classification.</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difference is rather clear.</a:t>
            </a:r>
          </a:p>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you need to classify image items you use classification</a:t>
            </a:r>
          </a:p>
          <a:p>
            <a:pPr algn="just"/>
            <a:endParaRPr lang="en-US" sz="2400" dirty="0"/>
          </a:p>
          <a:p>
            <a:pPr marL="0" indent="0" algn="just">
              <a:buNone/>
            </a:pPr>
            <a:endParaRPr lang="en-US" dirty="0"/>
          </a:p>
        </p:txBody>
      </p:sp>
      <p:sp>
        <p:nvSpPr>
          <p:cNvPr id="4" name="Slide Number Placeholder 3"/>
          <p:cNvSpPr>
            <a:spLocks noGrp="1"/>
          </p:cNvSpPr>
          <p:nvPr>
            <p:ph type="sldNum" sz="quarter" idx="12"/>
          </p:nvPr>
        </p:nvSpPr>
        <p:spPr/>
        <p:txBody>
          <a:bodyPr/>
          <a:lstStyle/>
          <a:p>
            <a:fld id="{6979DFC9-49C2-472C-8164-27EAFCE086AB}" type="slidenum">
              <a:rPr lang="en-US" smtClean="0"/>
              <a:pPr/>
              <a:t>9</a:t>
            </a:fld>
            <a:endParaRPr lang="en-US"/>
          </a:p>
        </p:txBody>
      </p:sp>
      <p:pic>
        <p:nvPicPr>
          <p:cNvPr id="5" name="Picture 4"/>
          <p:cNvPicPr>
            <a:picLocks noChangeAspect="1"/>
          </p:cNvPicPr>
          <p:nvPr/>
        </p:nvPicPr>
        <p:blipFill>
          <a:blip r:embed="rId2"/>
          <a:stretch>
            <a:fillRect/>
          </a:stretch>
        </p:blipFill>
        <p:spPr>
          <a:xfrm>
            <a:off x="3133725" y="4191000"/>
            <a:ext cx="5019675" cy="2165350"/>
          </a:xfrm>
          <a:prstGeom prst="rect">
            <a:avLst/>
          </a:prstGeom>
        </p:spPr>
      </p:pic>
    </p:spTree>
    <p:extLst>
      <p:ext uri="{BB962C8B-B14F-4D97-AF65-F5344CB8AC3E}">
        <p14:creationId xmlns:p14="http://schemas.microsoft.com/office/powerpoint/2010/main" val="4066677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TotalTime>
  <Words>1581</Words>
  <Application>Microsoft Office PowerPoint</Application>
  <PresentationFormat>Widescreen</PresentationFormat>
  <Paragraphs>180</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Bookman Old Style</vt:lpstr>
      <vt:lpstr>Calibri</vt:lpstr>
      <vt:lpstr>Cambria</vt:lpstr>
      <vt:lpstr>Constantia</vt:lpstr>
      <vt:lpstr>Times New Roman</vt:lpstr>
      <vt:lpstr>Wingdings</vt:lpstr>
      <vt:lpstr>Wingdings 2</vt:lpstr>
      <vt:lpstr>Flow</vt:lpstr>
      <vt:lpstr>ABSTRACT</vt:lpstr>
      <vt:lpstr>INTRODUCTION</vt:lpstr>
      <vt:lpstr>Continued…</vt:lpstr>
      <vt:lpstr>PowerPoint Presentation</vt:lpstr>
      <vt:lpstr>PROPOSED METHOD</vt:lpstr>
      <vt:lpstr>FLOW DIAGRAM</vt:lpstr>
      <vt:lpstr>INPUT IMAGE SAMPLE</vt:lpstr>
      <vt:lpstr>Continued…</vt:lpstr>
      <vt:lpstr>OBJECT DETECTION</vt:lpstr>
      <vt:lpstr>PREPROCESSING</vt:lpstr>
      <vt:lpstr>PowerPoint Presentation</vt:lpstr>
      <vt:lpstr>ADVANTAGES</vt:lpstr>
      <vt:lpstr>APPLICATIONS</vt:lpstr>
      <vt:lpstr>RESULT</vt:lpstr>
      <vt:lpstr>Continued…</vt:lpstr>
      <vt:lpstr>Continued…</vt:lpstr>
      <vt:lpstr>Continued…</vt:lpstr>
      <vt:lpstr>Continued…</vt:lpstr>
      <vt:lpstr>RESULTS: GRADING</vt:lpstr>
      <vt:lpstr> OUTPUT   </vt:lpstr>
      <vt:lpstr>CONCLUSION</vt:lpstr>
      <vt:lpstr>Continued…</vt:lpstr>
      <vt:lpstr>FUTURE SCOPE</vt:lpstr>
      <vt:lpstr>REFERENCES</vt:lpstr>
      <vt:lpstr> Continued…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Nagireddy vineela</cp:lastModifiedBy>
  <cp:revision>188</cp:revision>
  <dcterms:created xsi:type="dcterms:W3CDTF">2018-09-29T04:54:18Z</dcterms:created>
  <dcterms:modified xsi:type="dcterms:W3CDTF">2024-08-09T16:30:20Z</dcterms:modified>
</cp:coreProperties>
</file>