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67" r:id="rId6"/>
    <p:sldId id="268" r:id="rId7"/>
    <p:sldId id="261" r:id="rId8"/>
    <p:sldId id="269" r:id="rId9"/>
    <p:sldId id="270" r:id="rId10"/>
    <p:sldId id="265" r:id="rId11"/>
    <p:sldId id="259" r:id="rId12"/>
    <p:sldId id="272" r:id="rId13"/>
    <p:sldId id="262" r:id="rId14"/>
    <p:sldId id="263" r:id="rId15"/>
    <p:sldId id="264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aytone One" panose="020B0604020202020204" charset="0"/>
      <p:regular r:id="rId21"/>
    </p:embeddedFont>
    <p:embeddedFont>
      <p:font typeface="Quicksand Bold" panose="020B0604020202020204" charset="0"/>
      <p:regular r:id="rId22"/>
    </p:embeddedFont>
    <p:embeddedFont>
      <p:font typeface="Quicksand Medium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7B0"/>
    <a:srgbClr val="C3714B"/>
    <a:srgbClr val="D4A349"/>
    <a:srgbClr val="AD5545"/>
    <a:srgbClr val="C58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0789" y="0"/>
            <a:ext cx="4701724" cy="2222633"/>
          </a:xfrm>
          <a:custGeom>
            <a:avLst/>
            <a:gdLst/>
            <a:ahLst/>
            <a:cxnLst/>
            <a:rect l="l" t="t" r="r" b="b"/>
            <a:pathLst>
              <a:path w="4701724" h="2222633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473395" y="7160824"/>
            <a:ext cx="8839200" cy="924615"/>
          </a:xfrm>
          <a:custGeom>
            <a:avLst/>
            <a:gdLst/>
            <a:ahLst/>
            <a:cxnLst/>
            <a:rect l="l" t="t" r="r" b="b"/>
            <a:pathLst>
              <a:path w="8431059" h="950410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 rot="-8897882">
            <a:off x="15681947" y="7636750"/>
            <a:ext cx="3154705" cy="2291105"/>
          </a:xfrm>
          <a:custGeom>
            <a:avLst/>
            <a:gdLst/>
            <a:ahLst/>
            <a:cxnLst/>
            <a:rect l="l" t="t" r="r" b="b"/>
            <a:pathLst>
              <a:path w="3154705" h="22911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842693" y="1409700"/>
            <a:ext cx="10003302" cy="154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800" dirty="0">
                <a:solidFill>
                  <a:srgbClr val="000000"/>
                </a:solidFill>
                <a:latin typeface="Paytone One"/>
              </a:rPr>
              <a:t>MINOR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49395" y="7160825"/>
            <a:ext cx="11909605" cy="675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2400" dirty="0">
                <a:solidFill>
                  <a:srgbClr val="000000"/>
                </a:solidFill>
                <a:latin typeface="Quicksand Bold" panose="020B0604020202020204" charset="0"/>
              </a:rPr>
              <a:t>Presented by: Priyanshu (20BEE094) &amp; Vinamra (20BEE129)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890642B5-F04E-B7AA-ECCC-CB9BB5A9A727}"/>
              </a:ext>
            </a:extLst>
          </p:cNvPr>
          <p:cNvSpPr/>
          <p:nvPr/>
        </p:nvSpPr>
        <p:spPr>
          <a:xfrm>
            <a:off x="3939995" y="3284840"/>
            <a:ext cx="9756068" cy="1781007"/>
          </a:xfrm>
          <a:custGeom>
            <a:avLst/>
            <a:gdLst/>
            <a:ahLst/>
            <a:cxnLst/>
            <a:rect l="l" t="t" r="r" b="b"/>
            <a:pathLst>
              <a:path w="8431059" h="950410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2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DF1216AA-D45C-7BD1-98D6-D09B01AC03AB}"/>
              </a:ext>
            </a:extLst>
          </p:cNvPr>
          <p:cNvSpPr txBox="1"/>
          <p:nvPr/>
        </p:nvSpPr>
        <p:spPr>
          <a:xfrm>
            <a:off x="4285285" y="3427225"/>
            <a:ext cx="9048412" cy="1481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400" dirty="0">
                <a:solidFill>
                  <a:srgbClr val="000000"/>
                </a:solidFill>
                <a:latin typeface="Quicksand Medium"/>
              </a:rPr>
              <a:t>Applications of Red Fox Algorithm in Unit Commitment Problem</a:t>
            </a: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AC6A6686-4239-1A9B-C990-A5DBA76A8A31}"/>
              </a:ext>
            </a:extLst>
          </p:cNvPr>
          <p:cNvSpPr/>
          <p:nvPr/>
        </p:nvSpPr>
        <p:spPr>
          <a:xfrm>
            <a:off x="5295270" y="5504870"/>
            <a:ext cx="6921261" cy="675570"/>
          </a:xfrm>
          <a:custGeom>
            <a:avLst/>
            <a:gdLst/>
            <a:ahLst/>
            <a:cxnLst/>
            <a:rect l="l" t="t" r="r" b="b"/>
            <a:pathLst>
              <a:path w="8431059" h="950410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2400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B9704A5A-86C1-3621-39FD-C8EB0A0FC12A}"/>
              </a:ext>
            </a:extLst>
          </p:cNvPr>
          <p:cNvSpPr txBox="1"/>
          <p:nvPr/>
        </p:nvSpPr>
        <p:spPr>
          <a:xfrm>
            <a:off x="5100668" y="5391092"/>
            <a:ext cx="7373727" cy="675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3200" dirty="0">
                <a:solidFill>
                  <a:srgbClr val="000000"/>
                </a:solidFill>
                <a:latin typeface="Quicksand Bold" panose="020B0604020202020204" charset="0"/>
              </a:rPr>
              <a:t>Guided By: </a:t>
            </a:r>
            <a:r>
              <a:rPr lang="en-US" sz="3200" kern="0" spc="-157" dirty="0">
                <a:solidFill>
                  <a:srgbClr val="000000"/>
                </a:solidFill>
                <a:latin typeface="Quicksand Bold" panose="020B0604020202020204" charset="0"/>
                <a:ea typeface="Inter" pitchFamily="34" charset="-122"/>
              </a:rPr>
              <a:t>Dr. Kuntal Bhattacharjee</a:t>
            </a:r>
            <a:r>
              <a:rPr lang="en-US" sz="3200" dirty="0">
                <a:solidFill>
                  <a:srgbClr val="000000"/>
                </a:solidFill>
                <a:latin typeface="Quicksand Bold" panose="020B0604020202020204" charset="0"/>
              </a:rPr>
              <a:t> 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E34508D8-43C2-C8C9-E874-DE4C99D59F7E}"/>
              </a:ext>
            </a:extLst>
          </p:cNvPr>
          <p:cNvSpPr/>
          <p:nvPr/>
        </p:nvSpPr>
        <p:spPr>
          <a:xfrm rot="16200000">
            <a:off x="1773737" y="7196996"/>
            <a:ext cx="872125" cy="4419600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0F3AF80-34D5-FFEE-D602-7C4706EB0CF4}"/>
              </a:ext>
            </a:extLst>
          </p:cNvPr>
          <p:cNvSpPr/>
          <p:nvPr/>
        </p:nvSpPr>
        <p:spPr>
          <a:xfrm>
            <a:off x="6858001" y="8125530"/>
            <a:ext cx="4038600" cy="675570"/>
          </a:xfrm>
          <a:custGeom>
            <a:avLst/>
            <a:gdLst/>
            <a:ahLst/>
            <a:cxnLst/>
            <a:rect l="l" t="t" r="r" b="b"/>
            <a:pathLst>
              <a:path w="8431059" h="950410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2400" baseline="-25000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1F74A11-029C-BFC1-6408-3E6CF65ECE37}"/>
              </a:ext>
            </a:extLst>
          </p:cNvPr>
          <p:cNvSpPr txBox="1"/>
          <p:nvPr/>
        </p:nvSpPr>
        <p:spPr>
          <a:xfrm>
            <a:off x="5217333" y="7876486"/>
            <a:ext cx="7373727" cy="650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3600" baseline="-25000" dirty="0">
                <a:solidFill>
                  <a:srgbClr val="000000"/>
                </a:solidFill>
                <a:latin typeface="Quicksand Bold" panose="020B0604020202020204" charset="0"/>
              </a:rPr>
              <a:t>Date: 21th October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46596" y="0"/>
            <a:ext cx="782104" cy="3400454"/>
          </a:xfrm>
          <a:custGeom>
            <a:avLst/>
            <a:gdLst/>
            <a:ahLst/>
            <a:cxnLst/>
            <a:rect l="l" t="t" r="r" b="b"/>
            <a:pathLst>
              <a:path w="782104" h="340045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300666" y="7574008"/>
            <a:ext cx="2658732" cy="2712992"/>
          </a:xfrm>
          <a:custGeom>
            <a:avLst/>
            <a:gdLst/>
            <a:ahLst/>
            <a:cxnLst/>
            <a:rect l="l" t="t" r="r" b="b"/>
            <a:pathLst>
              <a:path w="2658732" h="271299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flipH="1">
            <a:off x="15416962" y="-714612"/>
            <a:ext cx="3684676" cy="3486625"/>
          </a:xfrm>
          <a:custGeom>
            <a:avLst/>
            <a:gdLst/>
            <a:ahLst/>
            <a:cxnLst/>
            <a:rect l="l" t="t" r="r" b="b"/>
            <a:pathLst>
              <a:path w="3684676" h="3486625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A37533-0FCB-78AD-B223-DD8E00BA2B7E}"/>
              </a:ext>
            </a:extLst>
          </p:cNvPr>
          <p:cNvSpPr/>
          <p:nvPr/>
        </p:nvSpPr>
        <p:spPr>
          <a:xfrm>
            <a:off x="8155072" y="2255063"/>
            <a:ext cx="940599" cy="293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Start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00F42-D5A9-D523-80C8-FAC1CCC690F8}"/>
              </a:ext>
            </a:extLst>
          </p:cNvPr>
          <p:cNvSpPr/>
          <p:nvPr/>
        </p:nvSpPr>
        <p:spPr>
          <a:xfrm>
            <a:off x="7624842" y="2798171"/>
            <a:ext cx="2001060" cy="293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Initialize Population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0E5BB4-9EB6-2FA4-5591-FD8361016BDA}"/>
              </a:ext>
            </a:extLst>
          </p:cNvPr>
          <p:cNvSpPr/>
          <p:nvPr/>
        </p:nvSpPr>
        <p:spPr>
          <a:xfrm>
            <a:off x="6862416" y="3379513"/>
            <a:ext cx="3518582" cy="2933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Calculate fitness of search agents</a:t>
            </a:r>
            <a:endParaRPr lang="en-IN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40219FE-495A-9AB3-CC31-4D7CC1D4B1CE}"/>
              </a:ext>
            </a:extLst>
          </p:cNvPr>
          <p:cNvSpPr/>
          <p:nvPr/>
        </p:nvSpPr>
        <p:spPr>
          <a:xfrm>
            <a:off x="7547724" y="3950724"/>
            <a:ext cx="2147966" cy="108429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dirty="0"/>
              <a:t>If r &gt;= 0.5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D9A5AAE-8436-48C4-3BA2-A9247E5E6564}"/>
              </a:ext>
            </a:extLst>
          </p:cNvPr>
          <p:cNvSpPr/>
          <p:nvPr/>
        </p:nvSpPr>
        <p:spPr>
          <a:xfrm>
            <a:off x="11374039" y="4744818"/>
            <a:ext cx="2268643" cy="919319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dirty="0"/>
              <a:t>If p &gt; 0.18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1816B-EF9C-D8EA-1873-D54281AA351E}"/>
              </a:ext>
            </a:extLst>
          </p:cNvPr>
          <p:cNvSpPr/>
          <p:nvPr/>
        </p:nvSpPr>
        <p:spPr>
          <a:xfrm>
            <a:off x="3433846" y="5414295"/>
            <a:ext cx="2629228" cy="431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Search for new X using Eq. 9</a:t>
            </a:r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57E2D-6121-61A9-1D16-2554905472BE}"/>
              </a:ext>
            </a:extLst>
          </p:cNvPr>
          <p:cNvSpPr/>
          <p:nvPr/>
        </p:nvSpPr>
        <p:spPr>
          <a:xfrm>
            <a:off x="9244504" y="6061589"/>
            <a:ext cx="2147966" cy="455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Find new X using Eq.6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142632-42E2-92C9-9DF3-2C15B0DE1795}"/>
              </a:ext>
            </a:extLst>
          </p:cNvPr>
          <p:cNvSpPr/>
          <p:nvPr/>
        </p:nvSpPr>
        <p:spPr>
          <a:xfrm>
            <a:off x="13396834" y="6061589"/>
            <a:ext cx="2147966" cy="455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Find new X using Eq. 5</a:t>
            </a:r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E0D266-EFD4-ABB7-8D00-E26F664800AD}"/>
              </a:ext>
            </a:extLst>
          </p:cNvPr>
          <p:cNvSpPr/>
          <p:nvPr/>
        </p:nvSpPr>
        <p:spPr>
          <a:xfrm>
            <a:off x="6456245" y="7075177"/>
            <a:ext cx="3665807" cy="4656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Change X if they are beyond the limitation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5C165-EB91-1370-5942-21B2DF3FA1BA}"/>
              </a:ext>
            </a:extLst>
          </p:cNvPr>
          <p:cNvSpPr/>
          <p:nvPr/>
        </p:nvSpPr>
        <p:spPr>
          <a:xfrm>
            <a:off x="6456245" y="7906089"/>
            <a:ext cx="3645579" cy="465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Calculate fitness and return the best fitness</a:t>
            </a:r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3233CA-9BAF-CB4B-B06F-E1876401941C}"/>
              </a:ext>
            </a:extLst>
          </p:cNvPr>
          <p:cNvSpPr/>
          <p:nvPr/>
        </p:nvSpPr>
        <p:spPr>
          <a:xfrm>
            <a:off x="7808734" y="8736394"/>
            <a:ext cx="940599" cy="2933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32104">
              <a:spcAft>
                <a:spcPts val="600"/>
              </a:spcAft>
            </a:pPr>
            <a:r>
              <a:rPr lang="en-IN" sz="163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</a:t>
            </a:r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AF949-7316-E72B-A1D5-486DA050485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625372" y="2548369"/>
            <a:ext cx="0" cy="249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EA80BA-C9D4-06D7-77D3-7D5FBB2B930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621707" y="3091477"/>
            <a:ext cx="3665" cy="28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C4A920-BDB9-C2E6-C3FF-AB9A8C9C4EE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21707" y="3672819"/>
            <a:ext cx="0" cy="277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E854F1D-F39B-7C66-0AE4-4827D714957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9695690" y="4492873"/>
            <a:ext cx="2812671" cy="2519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8F173DA-68BF-D3FD-F430-73558F86571A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10318487" y="5204477"/>
            <a:ext cx="1055552" cy="8571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9B5BA3B-4214-8FF7-FCD6-1298B1C70845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13642682" y="5204478"/>
            <a:ext cx="828135" cy="8571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27F4E7A-63DA-C5F8-915C-0728E2365793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9024802" y="5781491"/>
            <a:ext cx="558034" cy="20293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1C0C27-135A-8B1A-168B-740B6DD2BF7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279035" y="7540808"/>
            <a:ext cx="10114" cy="36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A2AEB3-E46C-A41B-E026-74117B7CEDE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279034" y="8371721"/>
            <a:ext cx="1" cy="3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9B171D9-8167-8D17-6B7E-85648246C02C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rot="10800000" flipV="1">
            <a:off x="4748460" y="4492873"/>
            <a:ext cx="2799264" cy="9214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5">
            <a:extLst>
              <a:ext uri="{FF2B5EF4-FFF2-40B4-BE49-F238E27FC236}">
                <a16:creationId xmlns:a16="http://schemas.microsoft.com/office/drawing/2014/main" id="{4A89BE72-6EAD-D5F7-8F4E-2B5B953A2ABC}"/>
              </a:ext>
            </a:extLst>
          </p:cNvPr>
          <p:cNvGrpSpPr/>
          <p:nvPr/>
        </p:nvGrpSpPr>
        <p:grpSpPr>
          <a:xfrm>
            <a:off x="4876800" y="342900"/>
            <a:ext cx="8261255" cy="1430253"/>
            <a:chOff x="0" y="0"/>
            <a:chExt cx="2175804" cy="376692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4ECD36-A8F3-45CB-2E14-422EDDBD6945}"/>
                </a:ext>
              </a:extLst>
            </p:cNvPr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83FFE418-251A-43C9-81D1-40E126EEFA01}"/>
                </a:ext>
              </a:extLst>
            </p:cNvPr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12">
            <a:extLst>
              <a:ext uri="{FF2B5EF4-FFF2-40B4-BE49-F238E27FC236}">
                <a16:creationId xmlns:a16="http://schemas.microsoft.com/office/drawing/2014/main" id="{85306E8D-15BB-B3E7-A9AE-165CCDA914DE}"/>
              </a:ext>
            </a:extLst>
          </p:cNvPr>
          <p:cNvSpPr txBox="1"/>
          <p:nvPr/>
        </p:nvSpPr>
        <p:spPr>
          <a:xfrm>
            <a:off x="5569798" y="266700"/>
            <a:ext cx="685080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Flowchart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5E71F69-3AE8-4F38-DF41-24563CBC6657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4871310" y="5723057"/>
            <a:ext cx="1462085" cy="17077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8AA18B2-11CC-D81B-768E-299D85845792}"/>
              </a:ext>
            </a:extLst>
          </p:cNvPr>
          <p:cNvCxnSpPr>
            <a:cxnSpLocks/>
            <a:stCxn id="16" idx="2"/>
            <a:endCxn id="17" idx="3"/>
          </p:cNvCxnSpPr>
          <p:nvPr/>
        </p:nvCxnSpPr>
        <p:spPr>
          <a:xfrm rot="5400000">
            <a:off x="11901010" y="4738186"/>
            <a:ext cx="790850" cy="434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AA1ABC-B8A3-5BF6-C6CC-5B7DE05A7090}"/>
              </a:ext>
            </a:extLst>
          </p:cNvPr>
          <p:cNvSpPr txBox="1"/>
          <p:nvPr/>
        </p:nvSpPr>
        <p:spPr>
          <a:xfrm>
            <a:off x="9879293" y="413719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5798C-9D81-A596-643B-66CB8DA09698}"/>
              </a:ext>
            </a:extLst>
          </p:cNvPr>
          <p:cNvSpPr txBox="1"/>
          <p:nvPr/>
        </p:nvSpPr>
        <p:spPr>
          <a:xfrm>
            <a:off x="13708344" y="48332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63504-4F0A-3073-C89F-E562EA73B679}"/>
              </a:ext>
            </a:extLst>
          </p:cNvPr>
          <p:cNvSpPr txBox="1"/>
          <p:nvPr/>
        </p:nvSpPr>
        <p:spPr>
          <a:xfrm>
            <a:off x="6912295" y="412354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06C4BA-CB77-6AC4-E6B0-FCBABBBF4422}"/>
              </a:ext>
            </a:extLst>
          </p:cNvPr>
          <p:cNvSpPr txBox="1"/>
          <p:nvPr/>
        </p:nvSpPr>
        <p:spPr>
          <a:xfrm>
            <a:off x="10751242" y="489726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15230"/>
            <a:ext cx="16230600" cy="6643070"/>
            <a:chOff x="0" y="-38100"/>
            <a:chExt cx="4274726" cy="17496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5192893" y="857250"/>
            <a:ext cx="805982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Paytone One"/>
              </a:rPr>
              <a:t>Exploitation 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EE8E3ACA-BC84-6255-D942-5F926C601B62}"/>
              </a:ext>
            </a:extLst>
          </p:cNvPr>
          <p:cNvSpPr txBox="1"/>
          <p:nvPr/>
        </p:nvSpPr>
        <p:spPr>
          <a:xfrm>
            <a:off x="1558555" y="3492829"/>
            <a:ext cx="15328504" cy="5032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650"/>
              </a:lnSpc>
              <a:buFont typeface="+mj-lt"/>
              <a:buAutoNum type="arabicPeriod"/>
              <a:defRPr/>
            </a:pPr>
            <a:r>
              <a:rPr lang="en-US" sz="3200" b="1" spc="-79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Random Walking: </a:t>
            </a:r>
            <a:r>
              <a:rPr lang="en-US" sz="3200" spc="-35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The red fox employs a random variable 'a' and minimum time variable to control its search towards the best position.</a:t>
            </a:r>
            <a:endParaRPr lang="en-IN" sz="3200" dirty="0">
              <a:effectLst/>
              <a:latin typeface="Quicksand Bold" panose="020B0604020202020204" charset="0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3200" b="1" spc="-79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Stochastic Exploration</a:t>
            </a:r>
            <a:r>
              <a:rPr lang="en-IN" sz="3200" b="1" spc="-79" dirty="0">
                <a:solidFill>
                  <a:srgbClr val="272525"/>
                </a:solidFill>
                <a:latin typeface="Quicksand Bold" panose="020B0604020202020204" charset="0"/>
                <a:ea typeface="Inter"/>
                <a:cs typeface="Inter"/>
              </a:rPr>
              <a:t>; </a:t>
            </a:r>
            <a:r>
              <a:rPr lang="en-US" sz="3200" spc="-35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By using a random number 'r' and the minimum time average, the fox walks stochastically, exploring the search space.</a:t>
            </a:r>
            <a:endParaRPr lang="en-IN" sz="3200" dirty="0">
              <a:effectLst/>
              <a:latin typeface="Quicksand Bold" panose="020B0604020202020204" charset="0"/>
            </a:endParaRPr>
          </a:p>
          <a:p>
            <a:pPr marL="571500" indent="-571500">
              <a:lnSpc>
                <a:spcPts val="5650"/>
              </a:lnSpc>
              <a:buFont typeface="+mj-lt"/>
              <a:buAutoNum type="arabicPeriod"/>
              <a:defRPr/>
            </a:pPr>
            <a:r>
              <a:rPr lang="en-US" sz="3200" b="1" spc="-79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Finding New Positions: </a:t>
            </a:r>
            <a:r>
              <a:rPr lang="en-US" sz="3200" spc="-35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Equation (9) guides the exploration technique, allowing the fox to find new positions while balancing exploration and exploitation.</a:t>
            </a:r>
            <a:endParaRPr lang="en-IN" sz="3200" dirty="0">
              <a:effectLst/>
              <a:latin typeface="Quicksand Bold" panose="020B0604020202020204" charset="0"/>
            </a:endParaRPr>
          </a:p>
          <a:p>
            <a:pPr>
              <a:lnSpc>
                <a:spcPts val="5650"/>
              </a:lnSpc>
              <a:defRPr/>
            </a:pPr>
            <a:endParaRPr lang="en-IN" sz="3200" dirty="0">
              <a:effectLst/>
              <a:latin typeface="Quicksand Bold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59891"/>
            <a:ext cx="16230600" cy="6498409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5192893" y="857250"/>
            <a:ext cx="8059828" cy="1527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Paytone One"/>
              </a:rPr>
              <a:t>Exploration  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C8177034-18BC-965E-D718-5570B8249609}"/>
              </a:ext>
            </a:extLst>
          </p:cNvPr>
          <p:cNvSpPr txBox="1"/>
          <p:nvPr/>
        </p:nvSpPr>
        <p:spPr>
          <a:xfrm>
            <a:off x="1558555" y="3492829"/>
            <a:ext cx="15328504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3200" b="1" spc="-60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Chance of Catching Prey</a:t>
            </a:r>
            <a:r>
              <a:rPr lang="en-IN" sz="3200" b="1" spc="-60" dirty="0">
                <a:solidFill>
                  <a:srgbClr val="272525"/>
                </a:solidFill>
                <a:latin typeface="Quicksand Bold" panose="020B0604020202020204" charset="0"/>
                <a:ea typeface="Inter"/>
                <a:cs typeface="Inter"/>
              </a:rPr>
              <a:t>: </a:t>
            </a:r>
            <a:r>
              <a:rPr lang="en-US" sz="3200" spc="-32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A random variable 'p' determines the chance of the red fox successfully catching the prey. If p &gt; 0.18, a new position is sought.</a:t>
            </a:r>
            <a:endParaRPr lang="en-IN" sz="3200" dirty="0">
              <a:effectLst/>
              <a:latin typeface="Quicksand Bold" panose="020B0604020202020204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b="1" spc="-60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Calculating Distance Sound Travels: </a:t>
            </a:r>
            <a:r>
              <a:rPr lang="en-US" sz="3200" spc="-32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The distance sound travels is determined by speed of sound and the sound travel time, which is a random variable within the algorithm.</a:t>
            </a:r>
            <a:endParaRPr lang="en-IN" sz="3200" dirty="0">
              <a:effectLst/>
              <a:latin typeface="Quicksand Bold" panose="020B0604020202020204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b="1" spc="-60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Best Position Calculation: </a:t>
            </a:r>
            <a:r>
              <a:rPr lang="en-US" sz="3200" spc="-32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The speed of sound is derived from the best position found so far. It helps calculate the distance of the fox from the prey.</a:t>
            </a:r>
            <a:endParaRPr lang="en-IN" sz="3200" dirty="0">
              <a:effectLst/>
              <a:latin typeface="Quicksand Bold" panose="020B0604020202020204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3200" b="1" spc="-60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Finding Jump Height: </a:t>
            </a:r>
            <a:r>
              <a:rPr lang="en-US" sz="3200" spc="-32" dirty="0">
                <a:solidFill>
                  <a:srgbClr val="272525"/>
                </a:solidFill>
                <a:effectLst/>
                <a:latin typeface="Quicksand Bold" panose="020B0604020202020204" charset="0"/>
                <a:ea typeface="Inter"/>
                <a:cs typeface="Inter"/>
              </a:rPr>
              <a:t>The fox calculates the jump height based on the distance between the fox and the prey. It is used in the subsequent exploration phase.</a:t>
            </a:r>
            <a:endParaRPr lang="en-IN" sz="3200" dirty="0">
              <a:effectLst/>
              <a:latin typeface="Quicksand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1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96606">
            <a:off x="12485143" y="-5686488"/>
            <a:ext cx="7299575" cy="10774229"/>
          </a:xfrm>
          <a:custGeom>
            <a:avLst/>
            <a:gdLst/>
            <a:ahLst/>
            <a:cxnLst/>
            <a:rect l="l" t="t" r="r" b="b"/>
            <a:pathLst>
              <a:path w="7299575" h="10774229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4284660">
            <a:off x="247526" y="3175668"/>
            <a:ext cx="11189148" cy="16515269"/>
          </a:xfrm>
          <a:custGeom>
            <a:avLst/>
            <a:gdLst/>
            <a:ahLst/>
            <a:cxnLst/>
            <a:rect l="l" t="t" r="r" b="b"/>
            <a:pathLst>
              <a:path w="11189148" h="16515269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30482" y="2369604"/>
            <a:ext cx="7768467" cy="5593296"/>
          </a:xfrm>
          <a:custGeom>
            <a:avLst/>
            <a:gdLst/>
            <a:ahLst/>
            <a:cxnLst/>
            <a:rect l="l" t="t" r="r" b="b"/>
            <a:pathLst>
              <a:path w="7768467" h="5593296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9490831" y="2369604"/>
            <a:ext cx="7768467" cy="5593296"/>
          </a:xfrm>
          <a:custGeom>
            <a:avLst/>
            <a:gdLst/>
            <a:ahLst/>
            <a:cxnLst/>
            <a:rect l="l" t="t" r="r" b="b"/>
            <a:pathLst>
              <a:path w="7768467" h="5593296">
                <a:moveTo>
                  <a:pt x="0" y="0"/>
                </a:moveTo>
                <a:lnTo>
                  <a:pt x="7768467" y="0"/>
                </a:lnTo>
                <a:lnTo>
                  <a:pt x="7768467" y="5593296"/>
                </a:lnTo>
                <a:lnTo>
                  <a:pt x="0" y="559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621215" y="3537016"/>
            <a:ext cx="6786999" cy="3264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i="0" u="none" strike="noStrike" baseline="0" dirty="0">
                <a:latin typeface="CambriaMath"/>
              </a:rPr>
              <a:t>𝐷𝑖𝑠𝑡_𝑆_𝑇𝑖𝑡 = 𝑆𝑝_𝑆 ∗ 𝑇𝑖𝑚𝑒_𝑆_𝑇𝑖𝑡</a:t>
            </a:r>
            <a:r>
              <a:rPr lang="en-IN" sz="2400" b="1" i="1" u="none" strike="noStrike" baseline="0" dirty="0">
                <a:latin typeface="CambriaMath"/>
              </a:rPr>
              <a:t>, 	 	</a:t>
            </a:r>
            <a:r>
              <a:rPr lang="en-IN" sz="2400" b="1" i="0" u="none" strike="noStrike" baseline="0" dirty="0">
                <a:latin typeface="CambriaMath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IN" sz="2400" b="1" i="0" u="none" strike="noStrike" baseline="0" dirty="0">
                <a:latin typeface="CambriaMath"/>
              </a:rPr>
              <a:t>𝑆𝑝_𝑆 = 𝐵𝑒𝑠𝑡𝑃𝑜𝑠𝑖𝑡𝑖𝑜𝑛𝑖𝑡 </a:t>
            </a:r>
            <a:r>
              <a:rPr lang="en-IN" sz="2400" b="1" dirty="0">
                <a:latin typeface="CambriaMath"/>
              </a:rPr>
              <a:t>/ </a:t>
            </a:r>
            <a:r>
              <a:rPr lang="en-IN" sz="2400" b="1" i="0" u="none" strike="noStrike" baseline="0" dirty="0">
                <a:latin typeface="CambriaMath"/>
              </a:rPr>
              <a:t>𝑇𝑖𝑚𝑒_𝑆_𝑇𝑖𝑡	 (2)</a:t>
            </a:r>
          </a:p>
          <a:p>
            <a:pPr>
              <a:lnSpc>
                <a:spcPct val="150000"/>
              </a:lnSpc>
            </a:pPr>
            <a:r>
              <a:rPr lang="en-IN" sz="2400" b="1" i="0" u="none" strike="noStrike" baseline="0" dirty="0">
                <a:latin typeface="CambriaMath"/>
              </a:rPr>
              <a:t>𝐷𝑖𝑠𝑡_𝐹𝑜𝑥_𝑃𝑟𝑒𝑦𝑖𝑡 = 𝐷𝑖𝑠𝑡_𝑆_𝑇𝑖𝑡 ∗ 0.5 	 (3)</a:t>
            </a:r>
          </a:p>
          <a:p>
            <a:pPr>
              <a:lnSpc>
                <a:spcPct val="150000"/>
              </a:lnSpc>
            </a:pPr>
            <a:r>
              <a:rPr lang="en-IN" sz="2400" b="1" i="0" u="none" strike="noStrike" baseline="0" dirty="0">
                <a:latin typeface="CambriaMath"/>
              </a:rPr>
              <a:t>𝐽𝑢𝑚𝑝𝑖𝑡 = 0.5 ∗ 9.81 ∗ 𝑡2			 (4)</a:t>
            </a:r>
          </a:p>
          <a:p>
            <a:pPr>
              <a:lnSpc>
                <a:spcPct val="150000"/>
              </a:lnSpc>
            </a:pPr>
            <a:r>
              <a:rPr lang="en-IN" sz="2400" b="1" i="0" u="none" strike="noStrike" baseline="0" dirty="0">
                <a:latin typeface="CambriaMath"/>
              </a:rPr>
              <a:t>𝑋(𝑖𝑡+1)</a:t>
            </a:r>
            <a:r>
              <a:rPr lang="en-IN" sz="2400" b="1" i="1" u="none" strike="noStrike" baseline="0" dirty="0">
                <a:latin typeface="CambriaMath"/>
              </a:rPr>
              <a:t>= </a:t>
            </a:r>
            <a:r>
              <a:rPr lang="en-IN" sz="2400" b="1" i="0" u="none" strike="noStrike" baseline="0" dirty="0">
                <a:latin typeface="CambriaMath"/>
              </a:rPr>
              <a:t>𝐷𝑖𝑠𝑡_𝐹𝑜𝑥_𝑃𝑟𝑒𝑦𝑖𝑡</a:t>
            </a:r>
            <a:r>
              <a:rPr lang="en-IN" sz="2400" b="1" i="1" u="none" strike="noStrike" baseline="0" dirty="0">
                <a:latin typeface="CambriaMath"/>
              </a:rPr>
              <a:t>* </a:t>
            </a:r>
            <a:r>
              <a:rPr lang="en-IN" sz="2400" b="1" i="0" u="none" strike="noStrike" baseline="0" dirty="0">
                <a:latin typeface="CambriaMath"/>
              </a:rPr>
              <a:t>𝐽𝑢𝑚𝑝𝑖𝑡 </a:t>
            </a:r>
            <a:r>
              <a:rPr lang="en-IN" sz="2400" b="1" i="1" u="none" strike="noStrike" baseline="0" dirty="0">
                <a:latin typeface="CambriaMath"/>
              </a:rPr>
              <a:t>* </a:t>
            </a:r>
            <a:r>
              <a:rPr lang="en-IN" sz="2400" b="1" i="0" u="none" strike="noStrike" baseline="0" dirty="0">
                <a:latin typeface="CambriaMath"/>
              </a:rPr>
              <a:t>𝑐1   	 (5)	</a:t>
            </a:r>
          </a:p>
          <a:p>
            <a:pPr>
              <a:lnSpc>
                <a:spcPct val="150000"/>
              </a:lnSpc>
            </a:pPr>
            <a:r>
              <a:rPr lang="en-IN" sz="2400" b="1" i="0" u="none" strike="noStrike" baseline="0" dirty="0">
                <a:latin typeface="CambriaMath"/>
              </a:rPr>
              <a:t>𝑋(𝑖𝑡+1) = 𝐷𝑖𝑠𝑡_𝐹𝑜𝑥_𝑃𝑟𝑒𝑦𝑖𝑡 ∗ 𝐽𝑢𝑚𝑝𝑖𝑡 ∗ 𝑐2 	  (6)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48049" y="3742089"/>
            <a:ext cx="7168351" cy="2710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none" strike="noStrike" baseline="0" dirty="0">
                <a:latin typeface="CambriaMath"/>
              </a:rPr>
              <a:t>𝑡𝑡 = 𝑠𝑢𝑚 (𝑇𝑖𝑚𝑒𝑆𝑇 𝑖𝑡 (𝑖, : )) / 𝑑𝑖𝑚𝑒𝑛𝑠𝑖𝑜𝑛, </a:t>
            </a:r>
            <a:r>
              <a:rPr lang="en-IN" sz="1600" b="1" u="none" strike="noStrike" baseline="0" dirty="0">
                <a:latin typeface="CambriaMath"/>
              </a:rPr>
              <a:t>𝑀𝑖𝑛𝑇 = 𝑀𝑖𝑛(𝑡𝑡) </a:t>
            </a:r>
            <a:r>
              <a:rPr lang="en-IN" sz="2400" b="1" u="none" strike="noStrike" baseline="0" dirty="0">
                <a:latin typeface="CambriaMath"/>
              </a:rPr>
              <a:t>	</a:t>
            </a:r>
            <a:r>
              <a:rPr lang="en-IN" sz="2400" b="1" u="none" strike="noStrike" baseline="0" dirty="0">
                <a:latin typeface="Times-Roman"/>
              </a:rPr>
              <a:t>(7)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-Roman"/>
              </a:rPr>
              <a:t>a </a:t>
            </a:r>
            <a:r>
              <a:rPr lang="en-IN" sz="2400" b="1" u="none" strike="noStrike" baseline="0" dirty="0">
                <a:latin typeface="CambriaMath"/>
              </a:rPr>
              <a:t>= 2 ∗ (𝑖𝑡 − (1 / 𝑀𝑎𝑥𝑖𝑡))		 </a:t>
            </a:r>
            <a:r>
              <a:rPr lang="en-IN" sz="2400" b="1" u="none" strike="noStrike" baseline="0" dirty="0">
                <a:latin typeface="Times-Roman"/>
              </a:rPr>
              <a:t>(8)</a:t>
            </a:r>
          </a:p>
          <a:p>
            <a:pPr>
              <a:lnSpc>
                <a:spcPct val="150000"/>
              </a:lnSpc>
            </a:pPr>
            <a:r>
              <a:rPr lang="en-IN" sz="2400" b="1" u="none" strike="noStrike" baseline="0" dirty="0">
                <a:latin typeface="CambriaMath"/>
              </a:rPr>
              <a:t>𝑋(𝑖𝑡+1) = 𝐵𝑒𝑠𝑡𝑋𝑖𝑡 ∗ 𝑟𝑎𝑛𝑑(1, 𝑑𝑖𝑚𝑒𝑛𝑠𝑖𝑜𝑛) ∗ 𝑀𝑖𝑛𝑇 ∗ 𝑎   	</a:t>
            </a:r>
            <a:r>
              <a:rPr lang="en-IN" sz="2400" b="1" u="none" strike="noStrike" baseline="0" dirty="0">
                <a:latin typeface="Times-Roman"/>
              </a:rPr>
              <a:t>(9)</a:t>
            </a:r>
            <a:endParaRPr lang="en-IN" sz="2400" b="1" u="none" strike="noStrike" baseline="0" dirty="0">
              <a:latin typeface="Quicksand Bold" panose="020B060402020202020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869C51-9631-89D1-7D6E-4FCE1BAD0DF8}"/>
              </a:ext>
            </a:extLst>
          </p:cNvPr>
          <p:cNvSpPr/>
          <p:nvPr/>
        </p:nvSpPr>
        <p:spPr>
          <a:xfrm>
            <a:off x="3398093" y="2499552"/>
            <a:ext cx="2850307" cy="446963"/>
          </a:xfrm>
          <a:prstGeom prst="roundRect">
            <a:avLst/>
          </a:prstGeom>
          <a:solidFill>
            <a:srgbClr val="C371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16"/>
              </a:lnSpc>
            </a:pPr>
            <a:r>
              <a:rPr lang="en-US" sz="3200" dirty="0">
                <a:solidFill>
                  <a:srgbClr val="000000"/>
                </a:solidFill>
                <a:latin typeface="Quicksand Bold" panose="020B0604020202020204" charset="0"/>
              </a:rPr>
              <a:t>Exploitation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FEEBD-64EA-0C4C-2BCD-C50B8289D430}"/>
              </a:ext>
            </a:extLst>
          </p:cNvPr>
          <p:cNvSpPr/>
          <p:nvPr/>
        </p:nvSpPr>
        <p:spPr>
          <a:xfrm>
            <a:off x="11907070" y="2504921"/>
            <a:ext cx="2850307" cy="446963"/>
          </a:xfrm>
          <a:prstGeom prst="roundRect">
            <a:avLst/>
          </a:prstGeom>
          <a:solidFill>
            <a:srgbClr val="EEB7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16"/>
              </a:lnSpc>
            </a:pPr>
            <a:r>
              <a:rPr lang="en-US" sz="3200" dirty="0">
                <a:solidFill>
                  <a:srgbClr val="000000"/>
                </a:solidFill>
                <a:latin typeface="Quicksand Bold" panose="020B0604020202020204" charset="0"/>
              </a:rPr>
              <a:t>Exploitation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5332570" y="857250"/>
            <a:ext cx="7545230" cy="15277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FFFF"/>
                </a:solidFill>
                <a:latin typeface="Paytone One Bold"/>
              </a:rPr>
              <a:t>Future Work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29818" y="3156500"/>
            <a:ext cx="14701822" cy="5789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0"/>
              </a:lnSpc>
            </a:pPr>
            <a:r>
              <a:rPr lang="en-US" sz="4035" dirty="0">
                <a:solidFill>
                  <a:srgbClr val="000000"/>
                </a:solidFill>
                <a:latin typeface="Quicksand Bold"/>
              </a:rPr>
              <a:t>We are evaluating the existing solutions within the PSO Algorithm to ensure a successful implementation of unit commitment using the Red Fox approach.</a:t>
            </a:r>
          </a:p>
          <a:p>
            <a:pPr>
              <a:lnSpc>
                <a:spcPts val="5650"/>
              </a:lnSpc>
            </a:pPr>
            <a:endParaRPr lang="en-US" sz="4035" dirty="0">
              <a:solidFill>
                <a:srgbClr val="000000"/>
              </a:solidFill>
              <a:latin typeface="Quicksand Bold"/>
            </a:endParaRPr>
          </a:p>
          <a:p>
            <a:pPr>
              <a:lnSpc>
                <a:spcPts val="5650"/>
              </a:lnSpc>
            </a:pPr>
            <a:r>
              <a:rPr lang="en-US" sz="4035" dirty="0">
                <a:solidFill>
                  <a:srgbClr val="000000"/>
                </a:solidFill>
                <a:latin typeface="Quicksand Bold"/>
              </a:rPr>
              <a:t>We will compare the outcome of Red Fox with PSO solution in order to get insight of accuracy and efficiency of Red Fox Algorithm.</a:t>
            </a:r>
            <a:br>
              <a:rPr lang="en-US" sz="4035" dirty="0">
                <a:solidFill>
                  <a:srgbClr val="000000"/>
                </a:solidFill>
                <a:latin typeface="Quicksand Bold"/>
              </a:rPr>
            </a:br>
            <a:endParaRPr lang="en-US" sz="4035" dirty="0">
              <a:solidFill>
                <a:srgbClr val="000000"/>
              </a:solidFill>
              <a:latin typeface="Quicksand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3508" y="2986456"/>
            <a:ext cx="19110882" cy="12543688"/>
          </a:xfrm>
          <a:custGeom>
            <a:avLst/>
            <a:gdLst/>
            <a:ahLst/>
            <a:cxnLst/>
            <a:rect l="l" t="t" r="r" b="b"/>
            <a:pathLst>
              <a:path w="19110882" h="12543688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5782622" y="2741669"/>
            <a:ext cx="6718623" cy="4114800"/>
          </a:xfrm>
          <a:custGeom>
            <a:avLst/>
            <a:gdLst/>
            <a:ahLst/>
            <a:cxnLst/>
            <a:rect l="l" t="t" r="r" b="b"/>
            <a:pathLst>
              <a:path w="6718623" h="4114800">
                <a:moveTo>
                  <a:pt x="0" y="0"/>
                </a:moveTo>
                <a:lnTo>
                  <a:pt x="6718622" y="0"/>
                </a:lnTo>
                <a:lnTo>
                  <a:pt x="67186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2204763" y="6856469"/>
            <a:ext cx="7990040" cy="7200900"/>
          </a:xfrm>
          <a:custGeom>
            <a:avLst/>
            <a:gdLst/>
            <a:ahLst/>
            <a:cxnLst/>
            <a:rect l="l" t="t" r="r" b="b"/>
            <a:pathLst>
              <a:path w="7990040" h="720090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1532578" y="-888991"/>
            <a:ext cx="7315200" cy="2469762"/>
          </a:xfrm>
          <a:custGeom>
            <a:avLst/>
            <a:gdLst/>
            <a:ahLst/>
            <a:cxnLst/>
            <a:rect l="l" t="t" r="r" b="b"/>
            <a:pathLst>
              <a:path w="7315200" h="2469762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386028" y="345890"/>
            <a:ext cx="2687386" cy="2335582"/>
          </a:xfrm>
          <a:custGeom>
            <a:avLst/>
            <a:gdLst/>
            <a:ahLst/>
            <a:cxnLst/>
            <a:rect l="l" t="t" r="r" b="b"/>
            <a:pathLst>
              <a:path w="2687386" h="2335582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7015527" y="3896437"/>
            <a:ext cx="4256947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 dirty="0">
                <a:solidFill>
                  <a:srgbClr val="000000"/>
                </a:solidFill>
                <a:latin typeface="Paytone On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1687743"/>
            <a:ext cx="16573500" cy="7570558"/>
            <a:chOff x="0" y="0"/>
            <a:chExt cx="4274726" cy="1711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11515"/>
            </a:xfrm>
            <a:custGeom>
              <a:avLst/>
              <a:gdLst/>
              <a:ahLst/>
              <a:cxnLst/>
              <a:rect l="l" t="t" r="r" b="b"/>
              <a:pathLst>
                <a:path w="4274726" h="171151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496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14253239" y="-1001116"/>
            <a:ext cx="6012122" cy="2029816"/>
          </a:xfrm>
          <a:custGeom>
            <a:avLst/>
            <a:gdLst/>
            <a:ahLst/>
            <a:cxnLst/>
            <a:rect l="l" t="t" r="r" b="b"/>
            <a:pathLst>
              <a:path w="6012122" h="2029816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688650" y="-2388553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73072" y="4801551"/>
            <a:ext cx="14131072" cy="379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 Bold"/>
                <a:ea typeface="+mn-ea"/>
                <a:cs typeface="+mn-cs"/>
              </a:rPr>
              <a:t>The Unit Commitment Problem (UCP) is a well-known optimization problem in power systems. It aims to determine the optimal dispatch strategy for power generators to satisfy the electrical demand while meeting various operational constraints.</a:t>
            </a:r>
          </a:p>
          <a:p>
            <a:pPr marL="0" marR="0" lvl="0" indent="0" algn="ctr" defTabSz="914400" rtl="0" eaLnBrk="1" fontAlgn="auto" latinLnBrk="0" hangingPunct="1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 Bold"/>
              <a:ea typeface="+mn-ea"/>
              <a:cs typeface="+mn-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876800" y="1943100"/>
            <a:ext cx="8059828" cy="208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ytone One"/>
                <a:ea typeface="+mn-ea"/>
                <a:cs typeface="+mn-cs"/>
              </a:rPr>
              <a:t>What is the Unit Commitment Problem?</a:t>
            </a:r>
          </a:p>
        </p:txBody>
      </p:sp>
    </p:spTree>
    <p:extLst>
      <p:ext uri="{BB962C8B-B14F-4D97-AF65-F5344CB8AC3E}">
        <p14:creationId xmlns:p14="http://schemas.microsoft.com/office/powerpoint/2010/main" val="17084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-370180" y="0"/>
            <a:ext cx="3184700" cy="1476543"/>
          </a:xfrm>
          <a:custGeom>
            <a:avLst/>
            <a:gdLst/>
            <a:ahLst/>
            <a:cxnLst/>
            <a:rect l="l" t="t" r="r" b="b"/>
            <a:pathLst>
              <a:path w="3184700" h="1476543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1F4DDC27-95B9-B0E9-682A-3A8EC836FE0C}"/>
              </a:ext>
            </a:extLst>
          </p:cNvPr>
          <p:cNvSpPr/>
          <p:nvPr/>
        </p:nvSpPr>
        <p:spPr>
          <a:xfrm>
            <a:off x="4036456" y="1249321"/>
            <a:ext cx="11299270" cy="2581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6000" u="none" strike="noStrike" baseline="0" dirty="0">
                <a:solidFill>
                  <a:schemeClr val="accent2">
                    <a:lumMod val="75000"/>
                  </a:schemeClr>
                </a:solidFill>
                <a:latin typeface="Quicksand Bold" panose="020B0604020202020204" charset="0"/>
              </a:rPr>
              <a:t>The Challenges Associated with Unit </a:t>
            </a:r>
            <a:r>
              <a:rPr lang="en-IN" sz="6000" u="none" strike="noStrike" baseline="0" dirty="0">
                <a:solidFill>
                  <a:schemeClr val="accent2">
                    <a:lumMod val="75000"/>
                  </a:schemeClr>
                </a:solidFill>
                <a:latin typeface="Quicksand Bold" panose="020B0604020202020204" charset="0"/>
              </a:rPr>
              <a:t>Commitment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Quicksand Bold" panose="020B0604020202020204" charset="0"/>
            </a:endParaRPr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10140193-64F2-1C59-1F17-AEACC664039F}"/>
              </a:ext>
            </a:extLst>
          </p:cNvPr>
          <p:cNvSpPr/>
          <p:nvPr/>
        </p:nvSpPr>
        <p:spPr>
          <a:xfrm>
            <a:off x="2971800" y="3924300"/>
            <a:ext cx="3940731" cy="4953000"/>
          </a:xfrm>
          <a:prstGeom prst="roundRect">
            <a:avLst>
              <a:gd name="adj" fmla="val 2967"/>
            </a:avLst>
          </a:prstGeom>
          <a:solidFill>
            <a:srgbClr val="C58C6F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704F631B-B547-88BE-2F7A-878B0F4149CC}"/>
              </a:ext>
            </a:extLst>
          </p:cNvPr>
          <p:cNvSpPr/>
          <p:nvPr/>
        </p:nvSpPr>
        <p:spPr>
          <a:xfrm>
            <a:off x="3627234" y="42772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IN" sz="3200" b="0" i="0" u="none" strike="noStrike" baseline="0" dirty="0">
                <a:latin typeface="Quicksand Bold" panose="020B0604020202020204" charset="0"/>
              </a:rPr>
              <a:t>Uncertainty</a:t>
            </a:r>
            <a:endParaRPr lang="en-US" sz="2800" dirty="0">
              <a:latin typeface="Quicksand Bold" panose="020B0604020202020204" charset="0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120DC3DB-A210-24CE-07C0-657A7CBB9A81}"/>
              </a:ext>
            </a:extLst>
          </p:cNvPr>
          <p:cNvSpPr/>
          <p:nvPr/>
        </p:nvSpPr>
        <p:spPr>
          <a:xfrm>
            <a:off x="3432841" y="4961390"/>
            <a:ext cx="3120359" cy="3288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Load and renewable energy</a:t>
            </a:r>
          </a:p>
          <a:p>
            <a:pPr algn="ctr"/>
            <a:r>
              <a:rPr lang="en-US" sz="2000" b="0" i="0" u="none" strike="noStrike" baseline="0" dirty="0">
                <a:latin typeface="Quicksand Bold" panose="020B0604020202020204" charset="0"/>
              </a:rPr>
              <a:t>sources have high levels of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uncertainty, making it</a:t>
            </a:r>
          </a:p>
          <a:p>
            <a:pPr algn="ctr"/>
            <a:r>
              <a:rPr lang="en-US" sz="2000" b="0" i="0" u="none" strike="noStrike" baseline="0" dirty="0">
                <a:latin typeface="Quicksand Bold" panose="020B0604020202020204" charset="0"/>
              </a:rPr>
              <a:t>difficult to plan and commit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generators accurately.</a:t>
            </a:r>
            <a:endParaRPr lang="en-US" dirty="0">
              <a:latin typeface="Quicksand Bold" panose="020B0604020202020204" charset="0"/>
            </a:endParaRPr>
          </a:p>
        </p:txBody>
      </p:sp>
      <p:sp>
        <p:nvSpPr>
          <p:cNvPr id="18" name="Shape 6">
            <a:extLst>
              <a:ext uri="{FF2B5EF4-FFF2-40B4-BE49-F238E27FC236}">
                <a16:creationId xmlns:a16="http://schemas.microsoft.com/office/drawing/2014/main" id="{8D679C74-C761-39E1-9E9A-7C32E4A10A3C}"/>
              </a:ext>
            </a:extLst>
          </p:cNvPr>
          <p:cNvSpPr/>
          <p:nvPr/>
        </p:nvSpPr>
        <p:spPr>
          <a:xfrm>
            <a:off x="7744301" y="3924300"/>
            <a:ext cx="3940731" cy="4953000"/>
          </a:xfrm>
          <a:prstGeom prst="roundRect">
            <a:avLst>
              <a:gd name="adj" fmla="val 2967"/>
            </a:avLst>
          </a:prstGeom>
          <a:solidFill>
            <a:srgbClr val="C58C6F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 sz="200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5C5FAA34-5EDD-460C-0344-2067776F973A}"/>
              </a:ext>
            </a:extLst>
          </p:cNvPr>
          <p:cNvSpPr/>
          <p:nvPr/>
        </p:nvSpPr>
        <p:spPr>
          <a:xfrm>
            <a:off x="8386993" y="4253367"/>
            <a:ext cx="2598195" cy="442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IN" sz="3200" b="0" i="0" u="none" strike="noStrike" baseline="0" dirty="0">
                <a:latin typeface="Quicksand Bold" panose="020B0604020202020204" charset="0"/>
              </a:rPr>
              <a:t>Cost</a:t>
            </a:r>
            <a:endParaRPr lang="en-US" sz="2400" dirty="0">
              <a:latin typeface="Quicksand Bold" panose="020B0604020202020204" charset="0"/>
            </a:endParaRPr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69F0EDD0-B0E7-5259-65C2-C1CFB00597B2}"/>
              </a:ext>
            </a:extLst>
          </p:cNvPr>
          <p:cNvSpPr/>
          <p:nvPr/>
        </p:nvSpPr>
        <p:spPr>
          <a:xfrm>
            <a:off x="8025568" y="4961390"/>
            <a:ext cx="3321046" cy="3288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The cost of operating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generating units and gas constraints are essential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factors in unit commitment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optimization. Failing to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consider the cost</a:t>
            </a:r>
          </a:p>
          <a:p>
            <a:pPr algn="ctr"/>
            <a:r>
              <a:rPr lang="en-US" sz="2000" b="0" i="0" u="none" strike="noStrike" baseline="0" dirty="0">
                <a:latin typeface="Quicksand Bold" panose="020B0604020202020204" charset="0"/>
              </a:rPr>
              <a:t>implications may lead to an </a:t>
            </a:r>
            <a:r>
              <a:rPr lang="en-IN" sz="2000" b="0" i="0" u="none" strike="noStrike" baseline="0" dirty="0">
                <a:latin typeface="Quicksand Bold" panose="020B0604020202020204" charset="0"/>
              </a:rPr>
              <a:t>uneconomic schedule.</a:t>
            </a:r>
            <a:endParaRPr lang="en-US" dirty="0">
              <a:latin typeface="Quicksand Bold" panose="020B0604020202020204" charset="0"/>
            </a:endParaRPr>
          </a:p>
        </p:txBody>
      </p:sp>
      <p:sp>
        <p:nvSpPr>
          <p:cNvPr id="21" name="Shape 9">
            <a:extLst>
              <a:ext uri="{FF2B5EF4-FFF2-40B4-BE49-F238E27FC236}">
                <a16:creationId xmlns:a16="http://schemas.microsoft.com/office/drawing/2014/main" id="{2650A3C2-AC8A-6A97-DB4F-D9CFD200A623}"/>
              </a:ext>
            </a:extLst>
          </p:cNvPr>
          <p:cNvSpPr/>
          <p:nvPr/>
        </p:nvSpPr>
        <p:spPr>
          <a:xfrm>
            <a:off x="12516802" y="3979309"/>
            <a:ext cx="3940731" cy="4953000"/>
          </a:xfrm>
          <a:prstGeom prst="roundRect">
            <a:avLst>
              <a:gd name="adj" fmla="val 2967"/>
            </a:avLst>
          </a:prstGeom>
          <a:solidFill>
            <a:srgbClr val="C58C6F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D4F4175-63C3-F9BB-3561-C1931289136E}"/>
              </a:ext>
            </a:extLst>
          </p:cNvPr>
          <p:cNvSpPr/>
          <p:nvPr/>
        </p:nvSpPr>
        <p:spPr>
          <a:xfrm>
            <a:off x="13218776" y="4147912"/>
            <a:ext cx="3255086" cy="719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/>
            <a:r>
              <a:rPr lang="en-IN" sz="3200" b="0" i="0" u="none" strike="noStrike" baseline="0" dirty="0">
                <a:latin typeface="Quicksand Bold" panose="020B0604020202020204" charset="0"/>
              </a:rPr>
              <a:t>Constraints</a:t>
            </a:r>
            <a:endParaRPr lang="en-US" sz="2800" dirty="0">
              <a:latin typeface="Quicksand Bold" panose="020B0604020202020204" charset="0"/>
            </a:endParaRPr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CDBB03B2-4E78-D8A6-A681-368C096E017A}"/>
              </a:ext>
            </a:extLst>
          </p:cNvPr>
          <p:cNvSpPr/>
          <p:nvPr/>
        </p:nvSpPr>
        <p:spPr>
          <a:xfrm>
            <a:off x="12859624" y="4961390"/>
            <a:ext cx="3255086" cy="3742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The unit commitment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 process must adhere to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various constraints such as Spinning Reverse, Min UP/DOWN time limits, and ramp rate constraints.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Compliance with these limits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plays a significant role in</a:t>
            </a:r>
          </a:p>
          <a:p>
            <a:pPr algn="ctr"/>
            <a:r>
              <a:rPr lang="en-IN" sz="2000" b="0" i="0" u="none" strike="noStrike" baseline="0" dirty="0">
                <a:latin typeface="Quicksand Bold" panose="020B0604020202020204" charset="0"/>
              </a:rPr>
              <a:t>power system operation.</a:t>
            </a:r>
            <a:endParaRPr lang="en-US" dirty="0">
              <a:latin typeface="Quicksand Bol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3855" y="-2556703"/>
            <a:ext cx="19461855" cy="7890897"/>
          </a:xfrm>
          <a:custGeom>
            <a:avLst/>
            <a:gdLst/>
            <a:ahLst/>
            <a:cxnLst/>
            <a:rect l="l" t="t" r="r" b="b"/>
            <a:pathLst>
              <a:path w="19461855" h="7890897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616029" y="3195120"/>
            <a:ext cx="12440720" cy="5750092"/>
          </a:xfrm>
          <a:custGeom>
            <a:avLst/>
            <a:gdLst/>
            <a:ahLst/>
            <a:cxnLst/>
            <a:rect l="l" t="t" r="r" b="b"/>
            <a:pathLst>
              <a:path w="12440720" h="5750092">
                <a:moveTo>
                  <a:pt x="0" y="0"/>
                </a:moveTo>
                <a:lnTo>
                  <a:pt x="12440721" y="0"/>
                </a:lnTo>
                <a:lnTo>
                  <a:pt x="12440721" y="5750092"/>
                </a:lnTo>
                <a:lnTo>
                  <a:pt x="0" y="5750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990775" y="1217295"/>
            <a:ext cx="830644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Project Goals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75732" y="3780637"/>
            <a:ext cx="10182061" cy="1349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1"/>
              </a:lnSpc>
            </a:pPr>
            <a:r>
              <a:rPr lang="en-US" sz="2593" dirty="0">
                <a:solidFill>
                  <a:srgbClr val="000000"/>
                </a:solidFill>
                <a:latin typeface="Quicksand Bold"/>
              </a:rPr>
              <a:t>Our project aims to leverage the Red Fox Algorithm's ability to optimize Unit Commitment (UCP) problems more quickly and efficiently compared to traditional methods.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75732" y="6868468"/>
            <a:ext cx="10182061" cy="227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1"/>
              </a:lnSpc>
            </a:pPr>
            <a:r>
              <a:rPr lang="en-US" sz="2593" dirty="0">
                <a:solidFill>
                  <a:srgbClr val="000000"/>
                </a:solidFill>
                <a:latin typeface="Quicksand Bold"/>
              </a:rPr>
              <a:t>Our goal is to leverage the Red Fox Algorithm's unique behavioral model to find more accurate and optimal solutions for Unit Commitment problems, while meeting energy production constraints.</a:t>
            </a:r>
          </a:p>
          <a:p>
            <a:pPr>
              <a:lnSpc>
                <a:spcPts val="3631"/>
              </a:lnSpc>
            </a:pPr>
            <a:endParaRPr lang="en-US" sz="2593" dirty="0">
              <a:solidFill>
                <a:srgbClr val="000000"/>
              </a:solidFill>
              <a:latin typeface="Quicksan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63601" y="3472123"/>
            <a:ext cx="1812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63601" y="6664787"/>
            <a:ext cx="1812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372" y="1028700"/>
            <a:ext cx="8261255" cy="1430253"/>
            <a:chOff x="0" y="0"/>
            <a:chExt cx="2175804" cy="3766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utoShape 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1"/>
          <p:cNvSpPr/>
          <p:nvPr/>
        </p:nvSpPr>
        <p:spPr>
          <a:xfrm rot="-5400000">
            <a:off x="1957002" y="6716739"/>
            <a:ext cx="1169118" cy="5083122"/>
          </a:xfrm>
          <a:custGeom>
            <a:avLst/>
            <a:gdLst/>
            <a:ahLst/>
            <a:cxnLst/>
            <a:rect l="l" t="t" r="r" b="b"/>
            <a:pathLst>
              <a:path w="1169118" h="5083122">
                <a:moveTo>
                  <a:pt x="0" y="0"/>
                </a:moveTo>
                <a:lnTo>
                  <a:pt x="1169118" y="0"/>
                </a:lnTo>
                <a:lnTo>
                  <a:pt x="1169118" y="5083122"/>
                </a:lnTo>
                <a:lnTo>
                  <a:pt x="0" y="508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827562" y="725217"/>
            <a:ext cx="8611277" cy="1446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8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ytone One Bold"/>
                <a:ea typeface="+mn-ea"/>
                <a:cs typeface="+mn-cs"/>
              </a:rPr>
              <a:t>Red Fox Algorithm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30097" y="2933700"/>
            <a:ext cx="15328504" cy="5788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dirty="0">
                <a:solidFill>
                  <a:srgbClr val="000000"/>
                </a:solidFill>
                <a:latin typeface="Quicksand Bold"/>
              </a:rPr>
              <a:t>This is a nature- inspired optimization algorithm which mimics the foraging behaviour of red foxes in snow when hunting preys.</a:t>
            </a:r>
          </a:p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 Bold"/>
                <a:ea typeface="+mn-ea"/>
                <a:cs typeface="+mn-cs"/>
              </a:rPr>
              <a:t>The algorithm is designed by Mohammed, H., 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Rashid, T. in 2022.</a:t>
            </a:r>
          </a:p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icksand Bold"/>
                <a:ea typeface="+mn-ea"/>
                <a:cs typeface="+mn-cs"/>
              </a:rPr>
              <a:t>The algorithm is based on techniques for measuring the distance between</a:t>
            </a:r>
            <a:r>
              <a:rPr lang="en-US" sz="4000" dirty="0">
                <a:solidFill>
                  <a:srgbClr val="000000"/>
                </a:solidFill>
                <a:latin typeface="Quicksand Bold"/>
              </a:rPr>
              <a:t> the fox and its prey to execute an efficient jump.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09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21" y="826531"/>
            <a:ext cx="16459179" cy="8965169"/>
            <a:chOff x="0" y="0"/>
            <a:chExt cx="4274726" cy="1983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 rot="-5400000" flipV="1">
            <a:off x="-2880930" y="5239254"/>
            <a:ext cx="8388000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46427" y="5183529"/>
            <a:ext cx="15328504" cy="4276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Red foxes adapt to snowy conditions by searching for prey randomly when the ground is covered with snow, as it obstructs their visibility.</a:t>
            </a:r>
          </a:p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They locate prey by listening to ultrasound signals emitted by the prey, and use the time difference between hearing these signals to estimate the distance to the prey.</a:t>
            </a:r>
          </a:p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Based on the estimated distance, red foxes calculate the required jump height to catch the prey, and they navigate by walking randomly, considering the minimum time and the best position.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 Bold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10F19-50F3-B3AD-2236-B830F630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75" y="1563905"/>
            <a:ext cx="10352669" cy="3779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Group 5">
            <a:extLst>
              <a:ext uri="{FF2B5EF4-FFF2-40B4-BE49-F238E27FC236}">
                <a16:creationId xmlns:a16="http://schemas.microsoft.com/office/drawing/2014/main" id="{FE57DB0C-5F60-FDC9-A172-13B65282289C}"/>
              </a:ext>
            </a:extLst>
          </p:cNvPr>
          <p:cNvGrpSpPr/>
          <p:nvPr/>
        </p:nvGrpSpPr>
        <p:grpSpPr>
          <a:xfrm>
            <a:off x="5867400" y="128726"/>
            <a:ext cx="6400800" cy="1262994"/>
            <a:chOff x="0" y="0"/>
            <a:chExt cx="2175804" cy="37669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75602F3-B9B7-373F-458E-50AFDB7869BA}"/>
                </a:ext>
              </a:extLst>
            </p:cNvPr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8FBB4822-E535-E980-E0A3-29CD2093E42C}"/>
                </a:ext>
              </a:extLst>
            </p:cNvPr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Box 12">
            <a:extLst>
              <a:ext uri="{FF2B5EF4-FFF2-40B4-BE49-F238E27FC236}">
                <a16:creationId xmlns:a16="http://schemas.microsoft.com/office/drawing/2014/main" id="{3FC977D2-C933-05F5-4A0B-DF7C57822385}"/>
              </a:ext>
            </a:extLst>
          </p:cNvPr>
          <p:cNvSpPr txBox="1"/>
          <p:nvPr/>
        </p:nvSpPr>
        <p:spPr>
          <a:xfrm>
            <a:off x="4723723" y="-289166"/>
            <a:ext cx="8611277" cy="1390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8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ytone One Bold"/>
                <a:ea typeface="+mn-ea"/>
                <a:cs typeface="+mn-cs"/>
              </a:rPr>
              <a:t>Red Fox Behaviour</a:t>
            </a:r>
          </a:p>
        </p:txBody>
      </p:sp>
    </p:spTree>
    <p:extLst>
      <p:ext uri="{BB962C8B-B14F-4D97-AF65-F5344CB8AC3E}">
        <p14:creationId xmlns:p14="http://schemas.microsoft.com/office/powerpoint/2010/main" val="312201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3953" y="3636289"/>
            <a:ext cx="7315200" cy="3300153"/>
          </a:xfrm>
          <a:custGeom>
            <a:avLst/>
            <a:gdLst/>
            <a:ahLst/>
            <a:cxnLst/>
            <a:rect l="l" t="t" r="r" b="b"/>
            <a:pathLst>
              <a:path w="7315200" h="3300153">
                <a:moveTo>
                  <a:pt x="0" y="0"/>
                </a:moveTo>
                <a:lnTo>
                  <a:pt x="7315200" y="0"/>
                </a:lnTo>
                <a:lnTo>
                  <a:pt x="7315200" y="3300153"/>
                </a:lnTo>
                <a:lnTo>
                  <a:pt x="0" y="3300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753003" y="1407158"/>
            <a:ext cx="3391200" cy="4114800"/>
          </a:xfrm>
          <a:custGeom>
            <a:avLst/>
            <a:gdLst/>
            <a:ahLst/>
            <a:cxnLst/>
            <a:rect l="l" t="t" r="r" b="b"/>
            <a:pathLst>
              <a:path w="3202063" h="4114800">
                <a:moveTo>
                  <a:pt x="0" y="0"/>
                </a:moveTo>
                <a:lnTo>
                  <a:pt x="3202063" y="0"/>
                </a:lnTo>
                <a:lnTo>
                  <a:pt x="32020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3636240" y="1407158"/>
            <a:ext cx="3584960" cy="4114800"/>
          </a:xfrm>
          <a:custGeom>
            <a:avLst/>
            <a:gdLst/>
            <a:ahLst/>
            <a:cxnLst/>
            <a:rect l="l" t="t" r="r" b="b"/>
            <a:pathLst>
              <a:path w="3202063" h="4114800">
                <a:moveTo>
                  <a:pt x="0" y="0"/>
                </a:moveTo>
                <a:lnTo>
                  <a:pt x="3202063" y="0"/>
                </a:lnTo>
                <a:lnTo>
                  <a:pt x="32020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217796" y="6118163"/>
            <a:ext cx="6284878" cy="2835337"/>
          </a:xfrm>
          <a:custGeom>
            <a:avLst/>
            <a:gdLst/>
            <a:ahLst/>
            <a:cxnLst/>
            <a:rect l="l" t="t" r="r" b="b"/>
            <a:pathLst>
              <a:path w="6284878" h="2835337">
                <a:moveTo>
                  <a:pt x="0" y="0"/>
                </a:moveTo>
                <a:lnTo>
                  <a:pt x="6284877" y="0"/>
                </a:lnTo>
                <a:lnTo>
                  <a:pt x="6284877" y="2835337"/>
                </a:lnTo>
                <a:lnTo>
                  <a:pt x="0" y="2835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693582" y="1235708"/>
            <a:ext cx="486419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Paytone One Bold"/>
              </a:rPr>
              <a:t>Process</a:t>
            </a:r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2605842" y="4401122"/>
            <a:ext cx="5804570" cy="1770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4400" dirty="0">
                <a:solidFill>
                  <a:srgbClr val="000000"/>
                </a:solidFill>
                <a:latin typeface="Quicksand Bold"/>
              </a:rPr>
              <a:t>How to solve unit commitment problem using Red Fox algorithm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42174" y="3323664"/>
            <a:ext cx="2459893" cy="151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55"/>
              </a:lnSpc>
            </a:pPr>
            <a:r>
              <a:rPr lang="en-US" sz="1682" dirty="0">
                <a:solidFill>
                  <a:srgbClr val="000000"/>
                </a:solidFill>
                <a:latin typeface="Quicksand Bold"/>
              </a:rPr>
              <a:t>Formulate the unit commitment optimization problem to use the Red Fox Algorithm.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25600" y="3566457"/>
            <a:ext cx="2459893" cy="898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55"/>
              </a:lnSpc>
            </a:pPr>
            <a:r>
              <a:rPr lang="en-US" sz="1682" dirty="0">
                <a:solidFill>
                  <a:srgbClr val="000000"/>
                </a:solidFill>
                <a:latin typeface="Quicksand Bold"/>
              </a:rPr>
              <a:t>Implement the algorithm and run the code.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12468" y="7384583"/>
            <a:ext cx="5372872" cy="1124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8"/>
              </a:lnSpc>
            </a:pPr>
            <a:r>
              <a:rPr lang="en-US" sz="1600" dirty="0">
                <a:solidFill>
                  <a:srgbClr val="000000"/>
                </a:solidFill>
                <a:latin typeface="Quicksand Bold"/>
              </a:rPr>
              <a:t>Analyze the results to evaluate the effectiveness of the Red Fox Algorithm against other optimization techniques.</a:t>
            </a: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773FF70D-95CE-2F53-248C-431B36CF4285}"/>
              </a:ext>
            </a:extLst>
          </p:cNvPr>
          <p:cNvSpPr/>
          <p:nvPr/>
        </p:nvSpPr>
        <p:spPr>
          <a:xfrm>
            <a:off x="10038691" y="2782701"/>
            <a:ext cx="26306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Quicksand Bold" panose="020B0604020202020204" charset="0"/>
                <a:ea typeface="Inter" pitchFamily="34" charset="-122"/>
                <a:cs typeface="Inter" pitchFamily="34" charset="-120"/>
              </a:rPr>
              <a:t>Problem Formulation</a:t>
            </a:r>
            <a:endParaRPr lang="en-US" sz="2187" dirty="0">
              <a:latin typeface="Quicksand Bold" panose="020B0604020202020204" charset="0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A4A9C053-3737-7EA3-752D-8FAF8C627356}"/>
              </a:ext>
            </a:extLst>
          </p:cNvPr>
          <p:cNvSpPr/>
          <p:nvPr/>
        </p:nvSpPr>
        <p:spPr>
          <a:xfrm>
            <a:off x="2383512" y="5233112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F1D84A0C-9C16-308B-FC30-6502573D3CA8}"/>
              </a:ext>
            </a:extLst>
          </p:cNvPr>
          <p:cNvSpPr/>
          <p:nvPr/>
        </p:nvSpPr>
        <p:spPr>
          <a:xfrm>
            <a:off x="13811713" y="2782701"/>
            <a:ext cx="3328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Quicksand Bold" panose="020B0604020202020204" charset="0"/>
                <a:ea typeface="Inter" pitchFamily="34" charset="-122"/>
                <a:cs typeface="Inter" pitchFamily="34" charset="-120"/>
              </a:rPr>
              <a:t>Algorithm Implementation</a:t>
            </a:r>
            <a:endParaRPr lang="en-US" sz="2187" dirty="0">
              <a:latin typeface="Quicksand Bold" panose="020B0604020202020204" charset="0"/>
            </a:endParaRPr>
          </a:p>
        </p:txBody>
      </p:sp>
      <p:sp>
        <p:nvSpPr>
          <p:cNvPr id="17" name="Text 17">
            <a:extLst>
              <a:ext uri="{FF2B5EF4-FFF2-40B4-BE49-F238E27FC236}">
                <a16:creationId xmlns:a16="http://schemas.microsoft.com/office/drawing/2014/main" id="{2CE74629-69F3-98F2-A1AF-D6A8CB1C379E}"/>
              </a:ext>
            </a:extLst>
          </p:cNvPr>
          <p:cNvSpPr/>
          <p:nvPr/>
        </p:nvSpPr>
        <p:spPr>
          <a:xfrm>
            <a:off x="12033819" y="6904736"/>
            <a:ext cx="26528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Quicksand Bold" panose="020B0604020202020204" charset="0"/>
                <a:ea typeface="Inter" pitchFamily="34" charset="-122"/>
                <a:cs typeface="Inter" pitchFamily="34" charset="-120"/>
              </a:rPr>
              <a:t>Optimization Results</a:t>
            </a:r>
            <a:endParaRPr lang="en-US" sz="2187" dirty="0">
              <a:latin typeface="Quicksand Bold" panose="020B060402020202020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D2F8D7-AD92-7445-6E78-6E89F7C38CAD}"/>
              </a:ext>
            </a:extLst>
          </p:cNvPr>
          <p:cNvSpPr/>
          <p:nvPr/>
        </p:nvSpPr>
        <p:spPr>
          <a:xfrm>
            <a:off x="12723838" y="5637914"/>
            <a:ext cx="1350133" cy="1298528"/>
          </a:xfrm>
          <a:prstGeom prst="ellipse">
            <a:avLst/>
          </a:prstGeom>
          <a:solidFill>
            <a:srgbClr val="AD55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A6174C37-32CF-ED02-FCE1-871357D092C1}"/>
              </a:ext>
            </a:extLst>
          </p:cNvPr>
          <p:cNvSpPr/>
          <p:nvPr/>
        </p:nvSpPr>
        <p:spPr>
          <a:xfrm>
            <a:off x="11425409" y="2031335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8000" b="1" kern="0" spc="-35" dirty="0">
                <a:solidFill>
                  <a:srgbClr val="272525"/>
                </a:solidFill>
                <a:latin typeface="Quicksand Bold" panose="020B0604020202020204" charset="0"/>
                <a:ea typeface="Inter" pitchFamily="34" charset="-122"/>
                <a:cs typeface="Inter" pitchFamily="34" charset="-120"/>
              </a:rPr>
              <a:t>1.</a:t>
            </a:r>
            <a:endParaRPr lang="en-US" sz="8000" dirty="0">
              <a:latin typeface="Quicksand Bold" panose="020B0604020202020204" charset="0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572D8B47-C7F4-4816-DB72-40EE2217651C}"/>
              </a:ext>
            </a:extLst>
          </p:cNvPr>
          <p:cNvSpPr/>
          <p:nvPr/>
        </p:nvSpPr>
        <p:spPr>
          <a:xfrm>
            <a:off x="15312555" y="201898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8000" b="1" kern="0" spc="-35" dirty="0">
                <a:solidFill>
                  <a:srgbClr val="272525"/>
                </a:solidFill>
                <a:latin typeface="Quicksand Bold" panose="020B0604020202020204" charset="0"/>
                <a:ea typeface="Inter" pitchFamily="34" charset="-122"/>
                <a:cs typeface="Inter" pitchFamily="34" charset="-120"/>
              </a:rPr>
              <a:t>2.</a:t>
            </a:r>
            <a:endParaRPr lang="en-US" sz="8000" dirty="0">
              <a:latin typeface="Quicksand Bold" panose="020B0604020202020204" charset="0"/>
            </a:endParaRPr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EF0FB0D1-1B27-30C7-3C8A-E8B8143B328E}"/>
              </a:ext>
            </a:extLst>
          </p:cNvPr>
          <p:cNvSpPr/>
          <p:nvPr/>
        </p:nvSpPr>
        <p:spPr>
          <a:xfrm>
            <a:off x="13360235" y="6248130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8000" b="1" kern="0" spc="-35" dirty="0">
                <a:solidFill>
                  <a:srgbClr val="272525"/>
                </a:solidFill>
                <a:latin typeface="Quicksand Bold" panose="020B0604020202020204" charset="0"/>
                <a:ea typeface="Inter" pitchFamily="34" charset="-122"/>
                <a:cs typeface="Inter" pitchFamily="34" charset="-120"/>
              </a:rPr>
              <a:t>3.</a:t>
            </a:r>
            <a:endParaRPr lang="en-US" sz="8000" dirty="0">
              <a:latin typeface="Quicksand Bold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596165" y="7376883"/>
            <a:ext cx="2194835" cy="2509686"/>
          </a:xfrm>
          <a:custGeom>
            <a:avLst/>
            <a:gdLst/>
            <a:ahLst/>
            <a:cxnLst/>
            <a:rect l="l" t="t" r="r" b="b"/>
            <a:pathLst>
              <a:path w="2194835" h="2509686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>
            <a:off x="2790999" y="92583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A4A9C053-3737-7EA3-752D-8FAF8C627356}"/>
              </a:ext>
            </a:extLst>
          </p:cNvPr>
          <p:cNvSpPr/>
          <p:nvPr/>
        </p:nvSpPr>
        <p:spPr>
          <a:xfrm>
            <a:off x="2383512" y="5233112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grpSp>
        <p:nvGrpSpPr>
          <p:cNvPr id="22" name="Group 5">
            <a:extLst>
              <a:ext uri="{FF2B5EF4-FFF2-40B4-BE49-F238E27FC236}">
                <a16:creationId xmlns:a16="http://schemas.microsoft.com/office/drawing/2014/main" id="{D94A672E-28F1-3864-646B-326AFFCD2DC7}"/>
              </a:ext>
            </a:extLst>
          </p:cNvPr>
          <p:cNvGrpSpPr/>
          <p:nvPr/>
        </p:nvGrpSpPr>
        <p:grpSpPr>
          <a:xfrm>
            <a:off x="1200925" y="682230"/>
            <a:ext cx="8261255" cy="1430253"/>
            <a:chOff x="0" y="0"/>
            <a:chExt cx="2175804" cy="376692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21FAFD8-ACD0-735C-D984-E37CD9113E01}"/>
                </a:ext>
              </a:extLst>
            </p:cNvPr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0C1FE9F-C0F9-FE03-4201-8D32005A6A74}"/>
                </a:ext>
              </a:extLst>
            </p:cNvPr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TextBox 7">
            <a:extLst>
              <a:ext uri="{FF2B5EF4-FFF2-40B4-BE49-F238E27FC236}">
                <a16:creationId xmlns:a16="http://schemas.microsoft.com/office/drawing/2014/main" id="{B77F9B5F-529A-90E5-F3A2-86165F304E83}"/>
              </a:ext>
            </a:extLst>
          </p:cNvPr>
          <p:cNvSpPr txBox="1"/>
          <p:nvPr/>
        </p:nvSpPr>
        <p:spPr>
          <a:xfrm>
            <a:off x="1524000" y="400431"/>
            <a:ext cx="10058400" cy="1457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880"/>
              </a:lnSpc>
            </a:pPr>
            <a:r>
              <a:rPr lang="en-US" sz="5400" dirty="0">
                <a:solidFill>
                  <a:srgbClr val="000000"/>
                </a:solidFill>
                <a:latin typeface="Quicksand Bold" panose="020B0604020202020204" charset="0"/>
              </a:rPr>
              <a:t>1. Problem Formulation</a:t>
            </a:r>
          </a:p>
        </p:txBody>
      </p:sp>
      <p:grpSp>
        <p:nvGrpSpPr>
          <p:cNvPr id="42" name="Group 9">
            <a:extLst>
              <a:ext uri="{FF2B5EF4-FFF2-40B4-BE49-F238E27FC236}">
                <a16:creationId xmlns:a16="http://schemas.microsoft.com/office/drawing/2014/main" id="{3567C9CE-BF6B-0F9B-5EDE-559E2BBC5A64}"/>
              </a:ext>
            </a:extLst>
          </p:cNvPr>
          <p:cNvGrpSpPr/>
          <p:nvPr/>
        </p:nvGrpSpPr>
        <p:grpSpPr>
          <a:xfrm>
            <a:off x="2308980" y="2663412"/>
            <a:ext cx="10340220" cy="1276731"/>
            <a:chOff x="0" y="0"/>
            <a:chExt cx="2602724" cy="348275"/>
          </a:xfrm>
        </p:grpSpPr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5F49AAF2-C93F-031A-7422-AE34CFCC3309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en-IN" sz="1600" dirty="0"/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973C5C6C-0D08-0122-174D-7FE408D40CFB}"/>
                </a:ext>
              </a:extLst>
            </p:cNvPr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69" name="TextBox 18">
            <a:extLst>
              <a:ext uri="{FF2B5EF4-FFF2-40B4-BE49-F238E27FC236}">
                <a16:creationId xmlns:a16="http://schemas.microsoft.com/office/drawing/2014/main" id="{CBFDC00B-39AD-AEB0-DA8F-EDC64D544D98}"/>
              </a:ext>
            </a:extLst>
          </p:cNvPr>
          <p:cNvSpPr txBox="1"/>
          <p:nvPr/>
        </p:nvSpPr>
        <p:spPr>
          <a:xfrm>
            <a:off x="3059733" y="2892422"/>
            <a:ext cx="8838713" cy="634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Define objective function as cost function </a:t>
            </a:r>
          </a:p>
        </p:txBody>
      </p:sp>
      <p:grpSp>
        <p:nvGrpSpPr>
          <p:cNvPr id="71" name="Group 9">
            <a:extLst>
              <a:ext uri="{FF2B5EF4-FFF2-40B4-BE49-F238E27FC236}">
                <a16:creationId xmlns:a16="http://schemas.microsoft.com/office/drawing/2014/main" id="{9A2B0339-F652-371A-10F4-75AC2F98D1FD}"/>
              </a:ext>
            </a:extLst>
          </p:cNvPr>
          <p:cNvGrpSpPr/>
          <p:nvPr/>
        </p:nvGrpSpPr>
        <p:grpSpPr>
          <a:xfrm>
            <a:off x="2308980" y="4400169"/>
            <a:ext cx="10340220" cy="1276731"/>
            <a:chOff x="0" y="0"/>
            <a:chExt cx="2602724" cy="348275"/>
          </a:xfrm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BBC21DE-07AF-434A-CCAF-A1FC6A92A6AA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en-IN" sz="1600" dirty="0"/>
            </a:p>
          </p:txBody>
        </p:sp>
        <p:sp>
          <p:nvSpPr>
            <p:cNvPr id="73" name="TextBox 11">
              <a:extLst>
                <a:ext uri="{FF2B5EF4-FFF2-40B4-BE49-F238E27FC236}">
                  <a16:creationId xmlns:a16="http://schemas.microsoft.com/office/drawing/2014/main" id="{E53A57C8-64B9-BB3B-B0DC-9337390761E7}"/>
                </a:ext>
              </a:extLst>
            </p:cNvPr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74" name="TextBox 18">
            <a:extLst>
              <a:ext uri="{FF2B5EF4-FFF2-40B4-BE49-F238E27FC236}">
                <a16:creationId xmlns:a16="http://schemas.microsoft.com/office/drawing/2014/main" id="{2E383DE9-1697-D2FE-AE33-31B9C6D2D757}"/>
              </a:ext>
            </a:extLst>
          </p:cNvPr>
          <p:cNvSpPr txBox="1"/>
          <p:nvPr/>
        </p:nvSpPr>
        <p:spPr>
          <a:xfrm>
            <a:off x="2851246" y="4628308"/>
            <a:ext cx="9255685" cy="634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Define function to check constraints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F449102-290C-E999-F2F7-A36E531C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119" y="5960968"/>
            <a:ext cx="11511700" cy="3108644"/>
          </a:xfrm>
          <a:prstGeom prst="rect">
            <a:avLst/>
          </a:prstGeom>
        </p:spPr>
      </p:pic>
      <p:grpSp>
        <p:nvGrpSpPr>
          <p:cNvPr id="88" name="Group 9">
            <a:extLst>
              <a:ext uri="{FF2B5EF4-FFF2-40B4-BE49-F238E27FC236}">
                <a16:creationId xmlns:a16="http://schemas.microsoft.com/office/drawing/2014/main" id="{41371B99-7261-27D0-E270-B318F3CB21B9}"/>
              </a:ext>
            </a:extLst>
          </p:cNvPr>
          <p:cNvGrpSpPr/>
          <p:nvPr/>
        </p:nvGrpSpPr>
        <p:grpSpPr>
          <a:xfrm>
            <a:off x="2308980" y="6190125"/>
            <a:ext cx="3124200" cy="927967"/>
            <a:chOff x="0" y="0"/>
            <a:chExt cx="2602724" cy="348275"/>
          </a:xfrm>
        </p:grpSpPr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70879A49-1E4C-1683-081D-101F8D1979D2}"/>
                </a:ext>
              </a:extLst>
            </p:cNvPr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l="l" t="t" r="r" b="b"/>
              <a:pathLst>
                <a:path w="2602724" h="348275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  <p:txBody>
            <a:bodyPr/>
            <a:lstStyle/>
            <a:p>
              <a:endParaRPr lang="en-IN" sz="1600" dirty="0"/>
            </a:p>
          </p:txBody>
        </p:sp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6BD61935-72AC-98C8-6C42-C8AE74F40E50}"/>
                </a:ext>
              </a:extLst>
            </p:cNvPr>
            <p:cNvSpPr txBox="1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1600"/>
            </a:p>
          </p:txBody>
        </p:sp>
      </p:grpSp>
      <p:sp>
        <p:nvSpPr>
          <p:cNvPr id="91" name="TextBox 18">
            <a:extLst>
              <a:ext uri="{FF2B5EF4-FFF2-40B4-BE49-F238E27FC236}">
                <a16:creationId xmlns:a16="http://schemas.microsoft.com/office/drawing/2014/main" id="{B8B0B69E-C751-CB1E-E70F-AAE5E1779E91}"/>
              </a:ext>
            </a:extLst>
          </p:cNvPr>
          <p:cNvSpPr txBox="1"/>
          <p:nvPr/>
        </p:nvSpPr>
        <p:spPr>
          <a:xfrm>
            <a:off x="-806148" y="6252606"/>
            <a:ext cx="9255685" cy="634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2800" dirty="0">
                <a:solidFill>
                  <a:srgbClr val="000000"/>
                </a:solidFill>
                <a:latin typeface="Quicksand Bold"/>
              </a:rPr>
              <a:t>Sample Input</a:t>
            </a:r>
          </a:p>
        </p:txBody>
      </p:sp>
    </p:spTree>
    <p:extLst>
      <p:ext uri="{BB962C8B-B14F-4D97-AF65-F5344CB8AC3E}">
        <p14:creationId xmlns:p14="http://schemas.microsoft.com/office/powerpoint/2010/main" val="142883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8">
            <a:extLst>
              <a:ext uri="{FF2B5EF4-FFF2-40B4-BE49-F238E27FC236}">
                <a16:creationId xmlns:a16="http://schemas.microsoft.com/office/drawing/2014/main" id="{A4A9C053-3737-7EA3-752D-8FAF8C627356}"/>
              </a:ext>
            </a:extLst>
          </p:cNvPr>
          <p:cNvSpPr/>
          <p:nvPr/>
        </p:nvSpPr>
        <p:spPr>
          <a:xfrm>
            <a:off x="2383512" y="5233112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2A2C765-876D-6D4A-457E-56C6BDBA88CC}"/>
              </a:ext>
            </a:extLst>
          </p:cNvPr>
          <p:cNvGrpSpPr/>
          <p:nvPr/>
        </p:nvGrpSpPr>
        <p:grpSpPr>
          <a:xfrm>
            <a:off x="1028700" y="1726247"/>
            <a:ext cx="16230600" cy="7532053"/>
            <a:chOff x="0" y="0"/>
            <a:chExt cx="4274726" cy="1983751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A0AC5F19-5C1C-DD1F-2C7C-80600BB63E87}"/>
                </a:ext>
              </a:extLst>
            </p:cNvPr>
            <p:cNvSpPr/>
            <p:nvPr/>
          </p:nvSpPr>
          <p:spPr>
            <a:xfrm>
              <a:off x="0" y="0"/>
              <a:ext cx="4274726" cy="1983751"/>
            </a:xfrm>
            <a:custGeom>
              <a:avLst/>
              <a:gdLst/>
              <a:ahLst/>
              <a:cxnLst/>
              <a:rect l="l" t="t" r="r" b="b"/>
              <a:pathLst>
                <a:path w="4274726" h="1983751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E59F89C0-F949-0C73-1ABD-37E6B1190234}"/>
                </a:ext>
              </a:extLst>
            </p:cNvPr>
            <p:cNvSpPr txBox="1"/>
            <p:nvPr/>
          </p:nvSpPr>
          <p:spPr>
            <a:xfrm>
              <a:off x="0" y="-38100"/>
              <a:ext cx="4274726" cy="20218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AutoShape 8">
            <a:extLst>
              <a:ext uri="{FF2B5EF4-FFF2-40B4-BE49-F238E27FC236}">
                <a16:creationId xmlns:a16="http://schemas.microsoft.com/office/drawing/2014/main" id="{02C09ACB-5466-641A-C8FD-9499069D83FE}"/>
              </a:ext>
            </a:extLst>
          </p:cNvPr>
          <p:cNvSpPr/>
          <p:nvPr/>
        </p:nvSpPr>
        <p:spPr>
          <a:xfrm rot="16200000">
            <a:off x="-2087707" y="5482749"/>
            <a:ext cx="6834211" cy="0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692FFE26-9431-9FAA-4802-929D38136738}"/>
              </a:ext>
            </a:extLst>
          </p:cNvPr>
          <p:cNvGrpSpPr/>
          <p:nvPr/>
        </p:nvGrpSpPr>
        <p:grpSpPr>
          <a:xfrm>
            <a:off x="1447800" y="504512"/>
            <a:ext cx="9848075" cy="1430253"/>
            <a:chOff x="0" y="0"/>
            <a:chExt cx="2175804" cy="376692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6802D67-E79C-AB8E-66ED-37EEF11BA548}"/>
                </a:ext>
              </a:extLst>
            </p:cNvPr>
            <p:cNvSpPr/>
            <p:nvPr/>
          </p:nvSpPr>
          <p:spPr>
            <a:xfrm>
              <a:off x="0" y="0"/>
              <a:ext cx="2175804" cy="376692"/>
            </a:xfrm>
            <a:custGeom>
              <a:avLst/>
              <a:gdLst/>
              <a:ahLst/>
              <a:cxnLst/>
              <a:rect l="l" t="t" r="r" b="b"/>
              <a:pathLst>
                <a:path w="2175804" h="376692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ED380FF-8607-F2F3-372B-9E60B1C41A06}"/>
                </a:ext>
              </a:extLst>
            </p:cNvPr>
            <p:cNvSpPr txBox="1"/>
            <p:nvPr/>
          </p:nvSpPr>
          <p:spPr>
            <a:xfrm>
              <a:off x="0" y="-38100"/>
              <a:ext cx="2175804" cy="414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TextBox 7">
            <a:extLst>
              <a:ext uri="{FF2B5EF4-FFF2-40B4-BE49-F238E27FC236}">
                <a16:creationId xmlns:a16="http://schemas.microsoft.com/office/drawing/2014/main" id="{243B171C-0030-1AFD-E99D-E1429F8BB50A}"/>
              </a:ext>
            </a:extLst>
          </p:cNvPr>
          <p:cNvSpPr txBox="1"/>
          <p:nvPr/>
        </p:nvSpPr>
        <p:spPr>
          <a:xfrm>
            <a:off x="1752600" y="266700"/>
            <a:ext cx="10058400" cy="1457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880"/>
              </a:lnSpc>
            </a:pPr>
            <a:r>
              <a:rPr lang="en-US" sz="5400" dirty="0">
                <a:solidFill>
                  <a:srgbClr val="000000"/>
                </a:solidFill>
                <a:latin typeface="Quicksand Bold" panose="020B0604020202020204" charset="0"/>
              </a:rPr>
              <a:t>2. Red Fox Implementation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6E8F34B1-DB03-6D30-89E1-A6C58BA68E23}"/>
              </a:ext>
            </a:extLst>
          </p:cNvPr>
          <p:cNvSpPr txBox="1"/>
          <p:nvPr/>
        </p:nvSpPr>
        <p:spPr>
          <a:xfrm>
            <a:off x="1630097" y="2933700"/>
            <a:ext cx="15328504" cy="67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 Bold"/>
              <a:ea typeface="+mn-ea"/>
              <a:cs typeface="+mn-cs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5701DD5A-6B9B-5673-0079-16C3128D7848}"/>
              </a:ext>
            </a:extLst>
          </p:cNvPr>
          <p:cNvSpPr txBox="1"/>
          <p:nvPr/>
        </p:nvSpPr>
        <p:spPr>
          <a:xfrm>
            <a:off x="1630097" y="2435555"/>
            <a:ext cx="15328504" cy="5738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FOX initializes the population, which is called the X matrix. An X is the position of red foxes.</a:t>
            </a:r>
          </a:p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To investigate the </a:t>
            </a:r>
            <a:r>
              <a:rPr lang="en-US" sz="2400" dirty="0" err="1">
                <a:solidFill>
                  <a:srgbClr val="000000"/>
                </a:solidFill>
                <a:latin typeface="Quicksand Bold"/>
              </a:rPr>
              <a:t>BestFitness</a:t>
            </a:r>
            <a:r>
              <a:rPr lang="en-US" sz="2400" dirty="0">
                <a:solidFill>
                  <a:srgbClr val="000000"/>
                </a:solidFill>
                <a:latin typeface="Quicksand Bold"/>
              </a:rPr>
              <a:t> and best position (</a:t>
            </a:r>
            <a:r>
              <a:rPr lang="en-US" sz="2400" dirty="0" err="1">
                <a:solidFill>
                  <a:srgbClr val="000000"/>
                </a:solidFill>
                <a:latin typeface="Quicksand Bold"/>
              </a:rPr>
              <a:t>BestX</a:t>
            </a:r>
            <a:r>
              <a:rPr lang="en-US" sz="2400" dirty="0">
                <a:solidFill>
                  <a:srgbClr val="000000"/>
                </a:solidFill>
                <a:latin typeface="Quicksand Bold"/>
              </a:rPr>
              <a:t>), the fitness value of each search agent (each row in an X matrix) is compared to the fitness of other agents (other rows). </a:t>
            </a:r>
          </a:p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 err="1">
                <a:solidFill>
                  <a:srgbClr val="000000"/>
                </a:solidFill>
                <a:latin typeface="Quicksand Bold"/>
              </a:rPr>
              <a:t>BestFitness</a:t>
            </a:r>
            <a:r>
              <a:rPr lang="en-US" sz="2400" dirty="0">
                <a:solidFill>
                  <a:srgbClr val="000000"/>
                </a:solidFill>
                <a:latin typeface="Quicksand Bold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Quicksand Bold"/>
              </a:rPr>
              <a:t>BestX</a:t>
            </a:r>
            <a:r>
              <a:rPr lang="en-US" sz="2400" dirty="0">
                <a:solidFill>
                  <a:srgbClr val="000000"/>
                </a:solidFill>
                <a:latin typeface="Quicksand Bold"/>
              </a:rPr>
              <a:t> are conducted using a condition that is used to compare the fitness of the new row (fitness (i+1)) and fitness of the previous row (fitness( </a:t>
            </a:r>
            <a:r>
              <a:rPr lang="en-US" sz="2400" dirty="0" err="1">
                <a:solidFill>
                  <a:srgbClr val="000000"/>
                </a:solidFill>
                <a:latin typeface="Quicksand Bold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Quicksand Bold"/>
              </a:rPr>
              <a:t>) ) throughout iterations are returned.</a:t>
            </a:r>
          </a:p>
          <a:p>
            <a:pPr marL="571500" marR="0" lvl="0" indent="-571500" defTabSz="914400" rtl="0" eaLnBrk="1" fontAlgn="auto" latinLnBrk="0" hangingPunct="1">
              <a:lnSpc>
                <a:spcPts val="5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Quicksand Bold"/>
              </a:rPr>
              <a:t>Using a random variable called r, we assign nearly half of the iterations are used for exploration and the other half for exploitation to avoid local optima.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icksand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15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1107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Arial</vt:lpstr>
      <vt:lpstr>Quicksand Bold</vt:lpstr>
      <vt:lpstr>Quicksand Medium</vt:lpstr>
      <vt:lpstr>Paytone One</vt:lpstr>
      <vt:lpstr>Paytone One Bold</vt:lpstr>
      <vt:lpstr>Times-Roman</vt:lpstr>
      <vt:lpstr>CambriaMath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Project.pptx</dc:title>
  <cp:lastModifiedBy>PRIYANSHU SHARMA</cp:lastModifiedBy>
  <cp:revision>5</cp:revision>
  <dcterms:created xsi:type="dcterms:W3CDTF">2006-08-16T00:00:00Z</dcterms:created>
  <dcterms:modified xsi:type="dcterms:W3CDTF">2023-10-22T11:36:06Z</dcterms:modified>
  <dc:identifier>DAFx0c_Hllc</dc:identifier>
</cp:coreProperties>
</file>