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jn3i5DqlP/jcy/D9QQ8SPWnDmo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958360-5B90-4246-8843-5B4384386CDC}">
  <a:tblStyle styleId="{F3958360-5B90-4246-8843-5B4384386CDC}"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4" Type="http://schemas.openxmlformats.org/officeDocument/2006/relationships/notesMaster" Target="notesMasters/notes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VINARKHE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3260437331"/>
              </p:ext>
            </p:extLst>
          </p:nvPr>
        </p:nvGraphicFramePr>
        <p:xfrm>
          <a:off x="9241790" y="1184914"/>
          <a:ext cx="2950210" cy="4934357"/>
        </p:xfrm>
        <a:graphic>
          <a:graphicData uri="http://schemas.openxmlformats.org/drawingml/2006/table">
            <a:tbl>
              <a:tblPr firstRow="1" bandRow="1">
                <a:tableStyleId>{F3958360-5B90-4246-8843-5B4384386CDC}</a:tableStyleId>
              </a:tblPr>
              <a:tblGrid>
                <a:gridCol w="1257477">
                  <a:extLst>
                    <a:ext uri="{9D8B030D-6E8A-4147-A177-3AD203B41FA5}">
                      <a16:colId xmlns:a16="http://schemas.microsoft.com/office/drawing/2014/main" val="20000"/>
                    </a:ext>
                  </a:extLst>
                </a:gridCol>
                <a:gridCol w="1692733">
                  <a:extLst>
                    <a:ext uri="{9D8B030D-6E8A-4147-A177-3AD203B41FA5}">
                      <a16:colId xmlns:a16="http://schemas.microsoft.com/office/drawing/2014/main" val="20001"/>
                    </a:ext>
                  </a:extLst>
                </a:gridCol>
              </a:tblGrid>
              <a:tr h="1059986">
                <a:tc>
                  <a:txBody>
                    <a:bodyPr/>
                    <a:lstStyle/>
                    <a:p>
                      <a:pPr marL="0" marR="0" lvl="0" indent="0" algn="l" rtl="0">
                        <a:spcBef>
                          <a:spcPts val="0"/>
                        </a:spcBef>
                        <a:spcAft>
                          <a:spcPts val="0"/>
                        </a:spcAft>
                        <a:buNone/>
                      </a:pPr>
                      <a:r>
                        <a:rPr lang="en-US" sz="1100" b="0" u="none" strike="noStrike" cap="none" dirty="0">
                          <a:solidFill>
                            <a:srgbClr val="000000"/>
                          </a:solidFill>
                          <a:sym typeface="Verdana"/>
                        </a:rPr>
                        <a:t>C#</a:t>
                      </a:r>
                      <a:endParaRPr sz="11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b="0" u="none" strike="noStrike" cap="none" dirty="0"/>
                        <a:t>Basics, OOPS, Exception Handling ,</a:t>
                      </a:r>
                    </a:p>
                    <a:p>
                      <a:pPr marL="0" marR="0" lvl="0" indent="0" algn="l" rtl="0">
                        <a:lnSpc>
                          <a:spcPct val="100000"/>
                        </a:lnSpc>
                        <a:spcBef>
                          <a:spcPts val="0"/>
                        </a:spcBef>
                        <a:spcAft>
                          <a:spcPts val="0"/>
                        </a:spcAft>
                        <a:buClr>
                          <a:schemeClr val="dk1"/>
                        </a:buClr>
                        <a:buSzPts val="1100"/>
                        <a:buFont typeface="Verdana"/>
                        <a:buNone/>
                      </a:pPr>
                      <a:r>
                        <a:rPr lang="en-US" sz="1100" b="0" u="none" strike="noStrike" cap="none" dirty="0"/>
                        <a:t>Arrays ,Collection and Generics.</a:t>
                      </a:r>
                      <a:endParaRPr dirty="0"/>
                    </a:p>
                  </a:txBody>
                  <a:tcPr marL="91450" marR="91450" marT="45725" marB="45725"/>
                </a:tc>
                <a:extLst>
                  <a:ext uri="{0D108BD9-81ED-4DB2-BD59-A6C34878D82A}">
                    <a16:rowId xmlns:a16="http://schemas.microsoft.com/office/drawing/2014/main" val="10000"/>
                  </a:ext>
                </a:extLst>
              </a:tr>
              <a:tr h="778426">
                <a:tc>
                  <a:txBody>
                    <a:bodyPr/>
                    <a:lstStyle/>
                    <a:p>
                      <a:pPr marL="0" marR="0" lvl="0" indent="0" algn="l" rtl="0">
                        <a:spcBef>
                          <a:spcPts val="0"/>
                        </a:spcBef>
                        <a:spcAft>
                          <a:spcPts val="0"/>
                        </a:spcAft>
                        <a:buNone/>
                      </a:pPr>
                      <a:r>
                        <a:rPr lang="en-IN" sz="1100" b="0" u="none" strike="noStrike" cap="none" dirty="0">
                          <a:solidFill>
                            <a:srgbClr val="000000"/>
                          </a:solidFill>
                          <a:sym typeface="Verdana"/>
                        </a:rPr>
                        <a:t> Angular</a:t>
                      </a:r>
                      <a:endParaRPr sz="11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Verdana"/>
                        <a:buNone/>
                        <a:tabLst/>
                        <a:defRPr/>
                      </a:pPr>
                      <a:r>
                        <a:rPr lang="en-IN" sz="1100" dirty="0"/>
                        <a:t>Components, services, Modules, Routing</a:t>
                      </a:r>
                    </a:p>
                  </a:txBody>
                  <a:tcPr marL="91450" marR="91450" marT="45725" marB="45725"/>
                </a:tc>
                <a:extLst>
                  <a:ext uri="{0D108BD9-81ED-4DB2-BD59-A6C34878D82A}">
                    <a16:rowId xmlns:a16="http://schemas.microsoft.com/office/drawing/2014/main" val="4044077264"/>
                  </a:ext>
                </a:extLst>
              </a:tr>
              <a:tr h="1310269">
                <a:tc>
                  <a:txBody>
                    <a:bodyPr/>
                    <a:lstStyle/>
                    <a:p>
                      <a:pPr marL="0" marR="0" lvl="0" indent="0" algn="l" rtl="0">
                        <a:spcBef>
                          <a:spcPts val="0"/>
                        </a:spcBef>
                        <a:spcAft>
                          <a:spcPts val="0"/>
                        </a:spcAft>
                        <a:buNone/>
                      </a:pPr>
                      <a:endParaRPr lang="en-US" sz="1100" b="0" u="none" strike="noStrike" cap="none" dirty="0">
                        <a:solidFill>
                          <a:srgbClr val="000000"/>
                        </a:solidFill>
                        <a:sym typeface="Verdana"/>
                      </a:endParaRPr>
                    </a:p>
                    <a:p>
                      <a:pPr marL="0" marR="0" lvl="0" indent="0" algn="l" rtl="0">
                        <a:spcBef>
                          <a:spcPts val="0"/>
                        </a:spcBef>
                        <a:spcAft>
                          <a:spcPts val="0"/>
                        </a:spcAft>
                        <a:buNone/>
                      </a:pPr>
                      <a:r>
                        <a:rPr lang="en-US" sz="1100" b="0" u="none" strike="noStrike" cap="none" dirty="0">
                          <a:solidFill>
                            <a:srgbClr val="000000"/>
                          </a:solidFill>
                          <a:sym typeface="Verdana"/>
                        </a:rPr>
                        <a:t>.NET Framework</a:t>
                      </a:r>
                      <a:endParaRPr dirty="0"/>
                    </a:p>
                    <a:p>
                      <a:pPr marL="0" marR="0" lvl="0" indent="0" algn="l" rtl="0">
                        <a:spcBef>
                          <a:spcPts val="0"/>
                        </a:spcBef>
                        <a:spcAft>
                          <a:spcPts val="0"/>
                        </a:spcAft>
                        <a:buNone/>
                      </a:pPr>
                      <a:endParaRPr sz="11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lang="en-US" sz="1100" b="0" u="none" strike="noStrike" dirty="0">
                        <a:solidFill>
                          <a:schemeClr val="dk1"/>
                        </a:solidFill>
                        <a:sym typeface="Verdana"/>
                      </a:endParaRPr>
                    </a:p>
                    <a:p>
                      <a:pPr marL="0" marR="0" lvl="0" indent="0" algn="l" rtl="0">
                        <a:spcBef>
                          <a:spcPts val="0"/>
                        </a:spcBef>
                        <a:spcAft>
                          <a:spcPts val="0"/>
                        </a:spcAft>
                        <a:buNone/>
                      </a:pPr>
                      <a:r>
                        <a:rPr lang="en-US" sz="1100" b="0" u="none" strike="noStrike" dirty="0">
                          <a:solidFill>
                            <a:schemeClr val="dk1"/>
                          </a:solidFill>
                          <a:sym typeface="Verdana"/>
                        </a:rPr>
                        <a:t>ADO.NET, .NET 6 WEB API, Entity Framework , ASP .NET with MVC5</a:t>
                      </a:r>
                      <a:r>
                        <a:rPr lang="en-US" sz="1100" b="0" u="none" strike="noStrike" cap="none" dirty="0"/>
                        <a:t>.</a:t>
                      </a:r>
                      <a:endParaRPr sz="11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415318">
                <a:tc>
                  <a:txBody>
                    <a:bodyPr/>
                    <a:lstStyle/>
                    <a:p>
                      <a:pPr marL="0" marR="0" lvl="0" indent="0" algn="l" rtl="0">
                        <a:lnSpc>
                          <a:spcPct val="100000"/>
                        </a:lnSpc>
                        <a:spcBef>
                          <a:spcPts val="0"/>
                        </a:spcBef>
                        <a:spcAft>
                          <a:spcPts val="0"/>
                        </a:spcAft>
                        <a:buClr>
                          <a:srgbClr val="000000"/>
                        </a:buClr>
                        <a:buSzPts val="1100"/>
                        <a:buFont typeface="Verdana"/>
                        <a:buNone/>
                      </a:pPr>
                      <a:r>
                        <a:rPr lang="en-US" sz="1100" b="0" u="none" strike="noStrike" cap="none">
                          <a:solidFill>
                            <a:srgbClr val="000000"/>
                          </a:solidFill>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1100" b="0" u="none" strike="noStrike" cap="none" dirty="0">
                          <a:solidFill>
                            <a:srgbClr val="000000"/>
                          </a:solidFill>
                          <a:sym typeface="Verdana"/>
                        </a:rPr>
                        <a:t>Microsoft SQL Sever </a:t>
                      </a:r>
                      <a:endParaRPr dirty="0"/>
                    </a:p>
                  </a:txBody>
                  <a:tcPr marL="91450" marR="91450" marT="45725" marB="45725"/>
                </a:tc>
                <a:extLst>
                  <a:ext uri="{0D108BD9-81ED-4DB2-BD59-A6C34878D82A}">
                    <a16:rowId xmlns:a16="http://schemas.microsoft.com/office/drawing/2014/main" val="10003"/>
                  </a:ext>
                </a:extLst>
              </a:tr>
              <a:tr h="775988">
                <a:tc>
                  <a:txBody>
                    <a:bodyPr/>
                    <a:lstStyle/>
                    <a:p>
                      <a:pPr marL="0" marR="0" lvl="0" indent="0" algn="l" rtl="0">
                        <a:lnSpc>
                          <a:spcPct val="100000"/>
                        </a:lnSpc>
                        <a:spcBef>
                          <a:spcPts val="0"/>
                        </a:spcBef>
                        <a:spcAft>
                          <a:spcPts val="0"/>
                        </a:spcAft>
                        <a:buClr>
                          <a:schemeClr val="dk1"/>
                        </a:buClr>
                        <a:buSzPts val="1100"/>
                        <a:buFont typeface="Verdana"/>
                        <a:buNone/>
                      </a:pPr>
                      <a:endParaRPr lang="en-US" sz="1100" u="none" strike="noStrike" cap="none" dirty="0"/>
                    </a:p>
                    <a:p>
                      <a:pPr marL="0" marR="0" lvl="0" indent="0" algn="l" rtl="0">
                        <a:lnSpc>
                          <a:spcPct val="100000"/>
                        </a:lnSpc>
                        <a:spcBef>
                          <a:spcPts val="0"/>
                        </a:spcBef>
                        <a:spcAft>
                          <a:spcPts val="0"/>
                        </a:spcAft>
                        <a:buClr>
                          <a:schemeClr val="dk1"/>
                        </a:buClr>
                        <a:buSzPts val="1100"/>
                        <a:buFont typeface="Verdana"/>
                        <a:buNone/>
                      </a:pPr>
                      <a:r>
                        <a:rPr lang="en-US" sz="1100" u="none" strike="noStrike" cap="none" dirty="0"/>
                        <a:t>Tools</a:t>
                      </a:r>
                      <a:endParaRPr dirty="0"/>
                    </a:p>
                    <a:p>
                      <a:pPr marL="0" marR="0" lvl="0" indent="0" algn="l" rtl="0">
                        <a:spcBef>
                          <a:spcPts val="0"/>
                        </a:spcBef>
                        <a:spcAft>
                          <a:spcPts val="0"/>
                        </a:spcAft>
                        <a:buNone/>
                      </a:pP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endParaRPr lang="en-US" sz="1100" dirty="0">
                        <a:solidFill>
                          <a:schemeClr val="dk1"/>
                        </a:solidFill>
                      </a:endParaRPr>
                    </a:p>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GIT,VISUAL STUDIO,SSMS.</a:t>
                      </a:r>
                      <a:endParaRPr dirty="0"/>
                    </a:p>
                  </a:txBody>
                  <a:tcPr marL="91450" marR="91450" marT="45725" marB="45725"/>
                </a:tc>
                <a:extLst>
                  <a:ext uri="{0D108BD9-81ED-4DB2-BD59-A6C34878D82A}">
                    <a16:rowId xmlns:a16="http://schemas.microsoft.com/office/drawing/2014/main" val="10004"/>
                  </a:ext>
                </a:extLst>
              </a:tr>
              <a:tr h="578474">
                <a:tc>
                  <a:txBody>
                    <a:bodyPr/>
                    <a:lstStyle/>
                    <a:p>
                      <a:pPr marL="0" marR="0" lvl="0" indent="0" algn="l" rtl="0">
                        <a:spcBef>
                          <a:spcPts val="0"/>
                        </a:spcBef>
                        <a:spcAft>
                          <a:spcPts val="0"/>
                        </a:spcAft>
                        <a:buNone/>
                      </a:pPr>
                      <a:r>
                        <a:rPr lang="en-US" sz="1100" b="0" u="none" strike="noStrike" cap="none">
                          <a:solidFill>
                            <a:srgbClr val="000000"/>
                          </a:solidFill>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1100" b="0" u="none" strike="noStrike" cap="none" dirty="0">
                          <a:solidFill>
                            <a:srgbClr val="000000"/>
                          </a:solidFill>
                          <a:sym typeface="Verdana"/>
                        </a:rPr>
                        <a:t>Communication Skills</a:t>
                      </a:r>
                      <a:r>
                        <a:rPr lang="en-US" sz="1100" b="0" u="none" strike="noStrike" cap="none">
                          <a:solidFill>
                            <a:srgbClr val="000000"/>
                          </a:solidFill>
                          <a:sym typeface="Verdana"/>
                        </a:rPr>
                        <a:t>, Time Management</a:t>
                      </a:r>
                      <a:endParaRPr dirty="0"/>
                    </a:p>
                  </a:txBody>
                  <a:tcPr marL="91450" marR="91450" marT="45725" marB="45725"/>
                </a:tc>
                <a:extLst>
                  <a:ext uri="{0D108BD9-81ED-4DB2-BD59-A6C34878D82A}">
                    <a16:rowId xmlns:a16="http://schemas.microsoft.com/office/drawing/2014/main" val="10006"/>
                  </a:ext>
                </a:extLst>
              </a:tr>
            </a:tbl>
          </a:graphicData>
        </a:graphic>
      </p:graphicFrame>
      <p:sp>
        <p:nvSpPr>
          <p:cNvPr id="217" name="Google Shape;217;p1"/>
          <p:cNvSpPr txBox="1">
            <a:spLocks noGrp="1"/>
          </p:cNvSpPr>
          <p:nvPr>
            <p:ph type="body" idx="1"/>
          </p:nvPr>
        </p:nvSpPr>
        <p:spPr>
          <a:xfrm>
            <a:off x="4912271" y="2975762"/>
            <a:ext cx="3978347" cy="2296515"/>
          </a:xfrm>
          <a:prstGeom prst="rect">
            <a:avLst/>
          </a:prstGeom>
          <a:noFill/>
          <a:ln>
            <a:noFill/>
          </a:ln>
        </p:spPr>
        <p:txBody>
          <a:bodyPr spcFirstLastPara="1" wrap="square" lIns="0" tIns="0" rIns="0" bIns="0" anchor="t" anchorCtr="0">
            <a:noAutofit/>
          </a:bodyPr>
          <a:lstStyle/>
          <a:p>
            <a:pPr marL="0" lvl="0" indent="0" algn="l" rtl="0">
              <a:lnSpc>
                <a:spcPct val="114000"/>
              </a:lnSpc>
              <a:spcBef>
                <a:spcPts val="1000"/>
              </a:spcBef>
              <a:spcAft>
                <a:spcPts val="0"/>
              </a:spcAft>
              <a:buClr>
                <a:schemeClr val="dk1"/>
              </a:buClr>
              <a:buSzPts val="1000"/>
              <a:buNone/>
            </a:pPr>
            <a:endParaRPr lang="en-IN" sz="1100" b="1" dirty="0"/>
          </a:p>
          <a:p>
            <a:pPr marL="0" lvl="0" indent="0" algn="l" rtl="0">
              <a:lnSpc>
                <a:spcPct val="114000"/>
              </a:lnSpc>
              <a:spcBef>
                <a:spcPts val="1000"/>
              </a:spcBef>
              <a:spcAft>
                <a:spcPts val="0"/>
              </a:spcAft>
              <a:buClr>
                <a:schemeClr val="dk1"/>
              </a:buClr>
              <a:buSzPts val="1000"/>
              <a:buNone/>
            </a:pPr>
            <a:r>
              <a:rPr lang="en-IN" sz="1100" b="1" dirty="0"/>
              <a:t>ROLLOFF MANAGEMENT</a:t>
            </a:r>
          </a:p>
          <a:p>
            <a:pPr marL="0" lvl="0" indent="0" algn="l" rtl="0">
              <a:lnSpc>
                <a:spcPct val="114000"/>
              </a:lnSpc>
              <a:spcBef>
                <a:spcPts val="1000"/>
              </a:spcBef>
              <a:spcAft>
                <a:spcPts val="0"/>
              </a:spcAft>
              <a:buClr>
                <a:schemeClr val="dk1"/>
              </a:buClr>
              <a:buSzPts val="1000"/>
              <a:buNone/>
            </a:pPr>
            <a:endParaRPr lang="en-IN" dirty="0"/>
          </a:p>
          <a:p>
            <a:pPr marL="0" lvl="0" indent="0" algn="l" rtl="0">
              <a:lnSpc>
                <a:spcPct val="114000"/>
              </a:lnSpc>
              <a:spcBef>
                <a:spcPts val="1000"/>
              </a:spcBef>
              <a:spcAft>
                <a:spcPts val="0"/>
              </a:spcAft>
              <a:buClr>
                <a:schemeClr val="dk1"/>
              </a:buClr>
              <a:buSzPts val="1000"/>
              <a:buNone/>
            </a:pPr>
            <a:r>
              <a:rPr lang="en-IN" dirty="0"/>
              <a:t>Developed a WEB APPLICATION  Of ROLLOFF MANAGEMENT as a part of Case Study using . Net WEBAPI  , Swagger , responsive UI with HTML, CSS and Angular as a User Interface.</a:t>
            </a:r>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r>
              <a:rPr lang="en-US" dirty="0">
                <a:latin typeface="Verdana"/>
                <a:ea typeface="Verdana"/>
                <a:cs typeface="Verdana"/>
                <a:sym typeface="Verdana"/>
              </a:rPr>
              <a:t> </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endParaRPr dirty="0"/>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dirty="0"/>
              <a:t>Analyst/Software Engineer</a:t>
            </a:r>
            <a:endParaRPr dirty="0"/>
          </a:p>
        </p:txBody>
      </p:sp>
      <p:sp>
        <p:nvSpPr>
          <p:cNvPr id="219" name="Google Shape;219;p1"/>
          <p:cNvSpPr txBox="1">
            <a:spLocks noGrp="1"/>
          </p:cNvSpPr>
          <p:nvPr>
            <p:ph type="body" idx="6"/>
          </p:nvPr>
        </p:nvSpPr>
        <p:spPr>
          <a:xfrm>
            <a:off x="3276599" y="1585723"/>
            <a:ext cx="3271345" cy="18165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vijaya-dilip.narkhede@capgemini.com</a:t>
            </a:r>
            <a:endParaRPr dirty="0"/>
          </a:p>
        </p:txBody>
      </p:sp>
      <p:sp>
        <p:nvSpPr>
          <p:cNvPr id="221" name="Google Shape;221;p1"/>
          <p:cNvSpPr txBox="1">
            <a:spLocks noGrp="1"/>
          </p:cNvSpPr>
          <p:nvPr>
            <p:ph type="body" idx="8"/>
          </p:nvPr>
        </p:nvSpPr>
        <p:spPr>
          <a:xfrm>
            <a:off x="479390" y="2803824"/>
            <a:ext cx="3630273" cy="3525846"/>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Full Stack Developer</a:t>
            </a:r>
          </a:p>
          <a:p>
            <a:pPr marL="0" lvl="0" indent="0" algn="l" rtl="0">
              <a:lnSpc>
                <a:spcPct val="114000"/>
              </a:lnSpc>
              <a:spcBef>
                <a:spcPts val="0"/>
              </a:spcBef>
              <a:spcAft>
                <a:spcPts val="0"/>
              </a:spcAft>
              <a:buClr>
                <a:schemeClr val="dk1"/>
              </a:buClr>
              <a:buSzPts val="1100"/>
            </a:pPr>
            <a:endParaRPr lang="en-US" sz="1100" b="1" dirty="0"/>
          </a:p>
          <a:p>
            <a:pPr marL="0" lvl="0" indent="0" algn="l" rtl="0">
              <a:lnSpc>
                <a:spcPct val="114000"/>
              </a:lnSpc>
              <a:spcBef>
                <a:spcPts val="0"/>
              </a:spcBef>
              <a:spcAft>
                <a:spcPts val="0"/>
              </a:spcAft>
              <a:buClr>
                <a:schemeClr val="dk1"/>
              </a:buClr>
              <a:buSzPts val="1100"/>
            </a:pPr>
            <a:endParaRPr lang="en-US" sz="1100" b="1" dirty="0"/>
          </a:p>
          <a:p>
            <a:pPr marL="171450" indent="-171450">
              <a:spcBef>
                <a:spcPts val="0"/>
              </a:spcBef>
              <a:buSzPts val="1100"/>
              <a:buFont typeface="Arial" panose="020B0604020202020204" pitchFamily="34" charset="0"/>
              <a:buChar char="•"/>
            </a:pPr>
            <a:r>
              <a:rPr lang="en-IN" dirty="0"/>
              <a:t>Hands on experience on </a:t>
            </a:r>
            <a:r>
              <a:rPr lang="en-IN" b="1" dirty="0"/>
              <a:t>C#, ADO.NET , SQL Server, ASP.NET MVC with WEBAPI</a:t>
            </a:r>
          </a:p>
          <a:p>
            <a:pPr marL="171450" lvl="0" indent="-171450" algn="l" rtl="0">
              <a:lnSpc>
                <a:spcPct val="114000"/>
              </a:lnSpc>
              <a:spcBef>
                <a:spcPts val="1000"/>
              </a:spcBef>
              <a:spcAft>
                <a:spcPts val="0"/>
              </a:spcAft>
              <a:buClr>
                <a:schemeClr val="dk1"/>
              </a:buClr>
              <a:buSzPts val="1000"/>
              <a:buFont typeface="Arial"/>
              <a:buChar char="•"/>
            </a:pPr>
            <a:r>
              <a:rPr lang="en-US" dirty="0"/>
              <a:t>Understanding of </a:t>
            </a:r>
            <a:r>
              <a:rPr lang="en-US" b="1" dirty="0"/>
              <a:t>RDBMS </a:t>
            </a:r>
            <a:r>
              <a:rPr lang="en-US" dirty="0"/>
              <a:t>concepts using </a:t>
            </a:r>
            <a:r>
              <a:rPr lang="en-US" b="1" dirty="0"/>
              <a:t>SQL Server.</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Hands on experience in developing applications using  </a:t>
            </a:r>
            <a:r>
              <a:rPr lang="en-US" b="1" dirty="0"/>
              <a:t>ADO.NET,.NET Core</a:t>
            </a:r>
          </a:p>
          <a:p>
            <a:pPr marL="171450" lvl="0" indent="-171450" algn="l" rtl="0">
              <a:lnSpc>
                <a:spcPct val="114000"/>
              </a:lnSpc>
              <a:spcBef>
                <a:spcPts val="1000"/>
              </a:spcBef>
              <a:spcAft>
                <a:spcPts val="0"/>
              </a:spcAft>
              <a:buClr>
                <a:schemeClr val="dk1"/>
              </a:buClr>
              <a:buSzPts val="1000"/>
              <a:buFont typeface="Arial"/>
              <a:buChar char="•"/>
            </a:pPr>
            <a:r>
              <a:rPr lang="en-US" b="1" dirty="0"/>
              <a:t>Knowledge of </a:t>
            </a:r>
            <a:endParaRPr lang="en-US" dirty="0"/>
          </a:p>
          <a:p>
            <a:pPr marL="171450" lvl="0" indent="-171450" algn="l" rtl="0">
              <a:lnSpc>
                <a:spcPct val="114000"/>
              </a:lnSpc>
              <a:spcBef>
                <a:spcPts val="1000"/>
              </a:spcBef>
              <a:spcAft>
                <a:spcPts val="0"/>
              </a:spcAft>
              <a:buClr>
                <a:schemeClr val="dk1"/>
              </a:buClr>
              <a:buSzPts val="1000"/>
              <a:buFont typeface="Arial"/>
              <a:buChar char="•"/>
            </a:pPr>
            <a:r>
              <a:rPr lang="en-US" dirty="0"/>
              <a:t>Attended training on </a:t>
            </a:r>
            <a:r>
              <a:rPr lang="en-US" dirty="0" err="1"/>
              <a:t>i</a:t>
            </a:r>
            <a:r>
              <a:rPr lang="en-US" dirty="0"/>
              <a:t>-Transform-Microsoft . Net</a:t>
            </a:r>
            <a:r>
              <a:rPr lang="en-US" u="sng" dirty="0">
                <a:solidFill>
                  <a:schemeClr val="hlink"/>
                </a:solidFill>
                <a:hlinkClick r:id="rId3"/>
              </a:rPr>
              <a:t>           </a:t>
            </a:r>
            <a:r>
              <a:rPr lang="en-US" dirty="0">
                <a:latin typeface="Verdana"/>
                <a:ea typeface="Verdana"/>
                <a:cs typeface="Verdana"/>
                <a:sym typeface="Verdana"/>
              </a:rPr>
              <a:t>            </a:t>
            </a:r>
            <a:endParaRPr lang="en-US" dirty="0"/>
          </a:p>
          <a:p>
            <a:pPr marL="0" indent="0"/>
            <a:r>
              <a:rPr lang="en-US" b="1" dirty="0"/>
              <a:t> </a:t>
            </a:r>
          </a:p>
          <a:p>
            <a:pPr marL="171450" lvl="0" indent="-171450" algn="l" rtl="0">
              <a:lnSpc>
                <a:spcPct val="114000"/>
              </a:lnSpc>
              <a:spcBef>
                <a:spcPts val="1000"/>
              </a:spcBef>
              <a:spcAft>
                <a:spcPts val="0"/>
              </a:spcAft>
              <a:buClr>
                <a:schemeClr val="dk1"/>
              </a:buClr>
              <a:buSzPts val="1000"/>
              <a:buFont typeface="Arial"/>
              <a:buChar char="•"/>
            </a:pPr>
            <a:endParaRPr dirty="0"/>
          </a:p>
          <a:p>
            <a:pPr marL="171450" lvl="0" indent="-107950" algn="l" rtl="0">
              <a:lnSpc>
                <a:spcPct val="114000"/>
              </a:lnSpc>
              <a:spcBef>
                <a:spcPts val="1000"/>
              </a:spcBef>
              <a:spcAft>
                <a:spcPts val="0"/>
              </a:spcAft>
              <a:buClr>
                <a:schemeClr val="dk1"/>
              </a:buClr>
              <a:buSzPts val="1000"/>
              <a:buFont typeface="Arial"/>
              <a:buNone/>
            </a:pPr>
            <a:endParaRPr dirty="0"/>
          </a:p>
          <a:p>
            <a:pPr marL="171450" lvl="0" indent="-107950" algn="l" rtl="0">
              <a:lnSpc>
                <a:spcPct val="114000"/>
              </a:lnSpc>
              <a:spcBef>
                <a:spcPts val="1000"/>
              </a:spcBef>
              <a:spcAft>
                <a:spcPts val="0"/>
              </a:spcAft>
              <a:buClr>
                <a:schemeClr val="dk1"/>
              </a:buClr>
              <a:buSzPts val="1000"/>
              <a:buFont typeface="Arial"/>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p:txBody>
      </p:sp>
      <p:sp>
        <p:nvSpPr>
          <p:cNvPr id="222" name="Google Shape;222;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IN" dirty="0"/>
              <a:t>Narkhede Vijaya Dilip</a:t>
            </a:r>
            <a:endParaRPr dirty="0"/>
          </a:p>
        </p:txBody>
      </p:sp>
      <p:sp>
        <p:nvSpPr>
          <p:cNvPr id="224" name="Google Shape;224;p1"/>
          <p:cNvSpPr txBox="1"/>
          <p:nvPr/>
        </p:nvSpPr>
        <p:spPr>
          <a:xfrm>
            <a:off x="3115469" y="1926064"/>
            <a:ext cx="2381250" cy="43751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dirty="0">
                <a:solidFill>
                  <a:srgbClr val="FFFFFF"/>
                </a:solidFill>
                <a:latin typeface="Verdana"/>
                <a:ea typeface="Verdana"/>
                <a:cs typeface="Verdana"/>
                <a:sym typeface="Verdana"/>
              </a:rPr>
              <a:t>A4</a:t>
            </a:r>
            <a:endParaRPr dirty="0"/>
          </a:p>
        </p:txBody>
      </p:sp>
      <p:sp>
        <p:nvSpPr>
          <p:cNvPr id="225" name="Google Shape;225;p1"/>
          <p:cNvSpPr/>
          <p:nvPr/>
        </p:nvSpPr>
        <p:spPr>
          <a:xfrm>
            <a:off x="9337045" y="544227"/>
            <a:ext cx="2895283" cy="443198"/>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000" b="0" i="0" u="none" strike="noStrike" cap="none">
                <a:solidFill>
                  <a:schemeClr val="dk1"/>
                </a:solidFill>
                <a:latin typeface="Verdana"/>
                <a:ea typeface="Verdana"/>
                <a:cs typeface="Verdana"/>
                <a:sym typeface="Verdana"/>
              </a:rPr>
              <a:t>Bachelor of </a:t>
            </a:r>
            <a:r>
              <a:rPr lang="en-US" sz="1000">
                <a:solidFill>
                  <a:schemeClr val="dk1"/>
                </a:solidFill>
                <a:latin typeface="Verdana"/>
                <a:ea typeface="Verdana"/>
                <a:cs typeface="Verdana"/>
                <a:sym typeface="Verdana"/>
              </a:rPr>
              <a:t>Technology</a:t>
            </a:r>
            <a:r>
              <a:rPr lang="en-US" sz="1000" b="0" i="0" u="none" strike="noStrike" cap="none">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marL="0" marR="0" lvl="0" indent="0" algn="l" rtl="0">
              <a:lnSpc>
                <a:spcPct val="113999"/>
              </a:lnSpc>
              <a:spcBef>
                <a:spcPts val="0"/>
              </a:spcBef>
              <a:spcAft>
                <a:spcPts val="0"/>
              </a:spcAft>
              <a:buNone/>
            </a:pPr>
            <a:r>
              <a:rPr lang="en-US" sz="1000">
                <a:solidFill>
                  <a:schemeClr val="dk1"/>
                </a:solidFill>
                <a:latin typeface="Verdana"/>
                <a:ea typeface="Verdana"/>
                <a:cs typeface="Verdana"/>
                <a:sym typeface="Verdana"/>
              </a:rPr>
              <a:t>Computer Science Engineering </a:t>
            </a:r>
            <a:r>
              <a:rPr lang="en-US" sz="1000" b="0" i="0" u="none" strike="noStrike" cap="none">
                <a:solidFill>
                  <a:schemeClr val="dk1"/>
                </a:solidFill>
                <a:latin typeface="Verdana"/>
                <a:ea typeface="Verdana"/>
                <a:cs typeface="Verdana"/>
                <a:sym typeface="Verdana"/>
              </a:rPr>
              <a:t>: </a:t>
            </a:r>
            <a:r>
              <a:rPr lang="en-US" sz="1000">
                <a:solidFill>
                  <a:schemeClr val="dk1"/>
                </a:solidFill>
                <a:latin typeface="Verdana"/>
                <a:ea typeface="Verdana"/>
                <a:cs typeface="Verdana"/>
                <a:sym typeface="Verdana"/>
              </a:rPr>
              <a:t>2018-22</a:t>
            </a:r>
            <a:endParaRPr sz="1000" b="0" i="0" u="none" strike="noStrike" cap="none">
              <a:solidFill>
                <a:schemeClr val="dk1"/>
              </a:solidFill>
              <a:latin typeface="Verdana"/>
              <a:ea typeface="Verdana"/>
              <a:cs typeface="Verdana"/>
              <a:sym typeface="Verdana"/>
            </a:endParaRPr>
          </a:p>
        </p:txBody>
      </p:sp>
      <p:sp>
        <p:nvSpPr>
          <p:cNvPr id="226" name="Google Shape;226;p1"/>
          <p:cNvSpPr/>
          <p:nvPr/>
        </p:nvSpPr>
        <p:spPr>
          <a:xfrm>
            <a:off x="9241790" y="939800"/>
            <a:ext cx="93789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sp>
        <p:nvSpPr>
          <p:cNvPr id="229" name="Google Shape;229;p1"/>
          <p:cNvSpPr txBox="1"/>
          <p:nvPr/>
        </p:nvSpPr>
        <p:spPr>
          <a:xfrm>
            <a:off x="3549869" y="1279863"/>
            <a:ext cx="1734208" cy="25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050" b="1" dirty="0">
                <a:solidFill>
                  <a:schemeClr val="bg1"/>
                </a:solidFill>
                <a:latin typeface="Verdana" panose="020B0604030504040204" pitchFamily="34" charset="0"/>
                <a:ea typeface="Verdana" panose="020B0604030504040204" pitchFamily="34" charset="0"/>
                <a:cs typeface="Calibri" panose="020F0502020204030204" pitchFamily="34" charset="0"/>
              </a:rPr>
              <a:t>Mumbai </a:t>
            </a:r>
            <a:endParaRPr sz="1050" b="1"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sp>
        <p:nvSpPr>
          <p:cNvPr id="7" name="Text Placeholder 6">
            <a:extLst>
              <a:ext uri="{FF2B5EF4-FFF2-40B4-BE49-F238E27FC236}">
                <a16:creationId xmlns:a16="http://schemas.microsoft.com/office/drawing/2014/main" id="{5BCDEEA1-40F2-5119-768A-802A0D670FF4}"/>
              </a:ext>
            </a:extLst>
          </p:cNvPr>
          <p:cNvSpPr>
            <a:spLocks noGrp="1"/>
          </p:cNvSpPr>
          <p:nvPr>
            <p:ph type="body" idx="7"/>
          </p:nvPr>
        </p:nvSpPr>
        <p:spPr>
          <a:xfrm>
            <a:off x="3212514" y="1710898"/>
            <a:ext cx="2327676" cy="369453"/>
          </a:xfrm>
        </p:spPr>
        <p:txBody>
          <a:bodyPr/>
          <a:lstStyle/>
          <a:p>
            <a:r>
              <a:rPr lang="en-IN" dirty="0"/>
              <a:t>+91 9370500181</a:t>
            </a:r>
            <a:endParaRPr lang="en-US" dirty="0"/>
          </a:p>
        </p:txBody>
      </p:sp>
      <p:pic>
        <p:nvPicPr>
          <p:cNvPr id="9" name="Picture Placeholder 8" descr="A picture containing person, wall, indoor, person&#10;&#10;Description automatically generated">
            <a:extLst>
              <a:ext uri="{FF2B5EF4-FFF2-40B4-BE49-F238E27FC236}">
                <a16:creationId xmlns:a16="http://schemas.microsoft.com/office/drawing/2014/main" id="{620C8E14-0112-EF69-3497-F0D1D0D4DD31}"/>
              </a:ext>
            </a:extLst>
          </p:cNvPr>
          <p:cNvPicPr>
            <a:picLocks noGrp="1" noChangeAspect="1"/>
          </p:cNvPicPr>
          <p:nvPr>
            <p:ph type="pic" idx="5"/>
          </p:nvPr>
        </p:nvPicPr>
        <p:blipFill>
          <a:blip r:embed="rId4"/>
          <a:srcRect l="5473" r="5473"/>
          <a:stretch>
            <a:fillRect/>
          </a:stretch>
        </p:blipFill>
        <p:spPr>
          <a:xfrm>
            <a:off x="382672" y="274816"/>
            <a:ext cx="1734208" cy="1735628"/>
          </a:xfrm>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TotalTime>
  <Words>198</Words>
  <Application>Microsoft Office PowerPoint</Application>
  <PresentationFormat>Widescreen</PresentationFormat>
  <Paragraphs>48</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Noto Sans Symbols</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Narkhede, Vijaya Dilip</cp:lastModifiedBy>
  <cp:revision>8</cp:revision>
  <dcterms:created xsi:type="dcterms:W3CDTF">2020-09-22T06:24:00Z</dcterms:created>
  <dcterms:modified xsi:type="dcterms:W3CDTF">2023-03-09T08:27:13Z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