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4101BC-59CC-419B-824C-5D8C8B3FE94A}" type="datetimeFigureOut">
              <a:rPr lang="en-US" smtClean="0"/>
              <a:pPr/>
              <a:t>10/10/2023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F44CCB-00BB-4984-A099-5013EC2DF7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F44CCB-00BB-4984-A099-5013EC2DF72B}"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A6D76D-B20C-4736-B386-455808E23524}"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E3A51-D089-4B30-AAC2-E6D33C5BAD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A6D76D-B20C-4736-B386-455808E23524}"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E3A51-D089-4B30-AAC2-E6D33C5BAD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A6D76D-B20C-4736-B386-455808E23524}"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E3A51-D089-4B30-AAC2-E6D33C5BAD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A6D76D-B20C-4736-B386-455808E23524}"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E3A51-D089-4B30-AAC2-E6D33C5BAD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A6D76D-B20C-4736-B386-455808E23524}"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E3A51-D089-4B30-AAC2-E6D33C5BAD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A6D76D-B20C-4736-B386-455808E23524}"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E3A51-D089-4B30-AAC2-E6D33C5BAD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A6D76D-B20C-4736-B386-455808E23524}" type="datetimeFigureOut">
              <a:rPr lang="en-US" smtClean="0"/>
              <a:pPr/>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CE3A51-D089-4B30-AAC2-E6D33C5BAD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A6D76D-B20C-4736-B386-455808E23524}" type="datetimeFigureOut">
              <a:rPr lang="en-US" smtClean="0"/>
              <a:pPr/>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E3A51-D089-4B30-AAC2-E6D33C5BAD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6D76D-B20C-4736-B386-455808E23524}" type="datetimeFigureOut">
              <a:rPr lang="en-US" smtClean="0"/>
              <a:pPr/>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CE3A51-D089-4B30-AAC2-E6D33C5BAD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6D76D-B20C-4736-B386-455808E23524}"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E3A51-D089-4B30-AAC2-E6D33C5BAD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6D76D-B20C-4736-B386-455808E23524}"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E3A51-D089-4B30-AAC2-E6D33C5BAD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6D76D-B20C-4736-B386-455808E23524}" type="datetimeFigureOut">
              <a:rPr lang="en-US" smtClean="0"/>
              <a:pPr/>
              <a:t>10/10/2023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E3A51-D089-4B30-AAC2-E6D33C5BAD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ovative project.jpg"/>
          <p:cNvPicPr preferRelativeResize="0">
            <a:picLocks/>
          </p:cNvPicPr>
          <p:nvPr/>
        </p:nvPicPr>
        <p:blipFill>
          <a:blip r:embed="rId2"/>
          <a:srcRect/>
          <a:stretch>
            <a:fillRect/>
          </a:stretch>
        </p:blipFill>
        <p:spPr>
          <a:xfrm>
            <a:off x="0" y="0"/>
            <a:ext cx="9144000" cy="6858000"/>
          </a:xfrm>
          <a:prstGeom prst="rect">
            <a:avLst/>
          </a:prstGeom>
        </p:spPr>
      </p:pic>
      <p:sp>
        <p:nvSpPr>
          <p:cNvPr id="2" name="Title 1"/>
          <p:cNvSpPr>
            <a:spLocks noGrp="1"/>
          </p:cNvSpPr>
          <p:nvPr>
            <p:ph type="ctrTitle"/>
          </p:nvPr>
        </p:nvSpPr>
        <p:spPr>
          <a:xfrm>
            <a:off x="685800" y="685801"/>
            <a:ext cx="7772400" cy="2514599"/>
          </a:xfrm>
        </p:spPr>
        <p:txBody>
          <a:bodyPr>
            <a:normAutofit fontScale="90000"/>
          </a:bodyPr>
          <a:lstStyle/>
          <a:p>
            <a:r>
              <a:rPr lang="en-US" i="1" dirty="0" smtClean="0">
                <a:latin typeface="Algerian" pitchFamily="82" charset="0"/>
              </a:rPr>
              <a:t>INOVATIVE PROJECT AT PRODUCT DEMAND PREDICTION USING MACHINE LEARNING</a:t>
            </a:r>
            <a:endParaRPr lang="en-US" i="1" dirty="0">
              <a:latin typeface="Algerian" pitchFamily="82" charset="0"/>
            </a:endParaRPr>
          </a:p>
        </p:txBody>
      </p:sp>
      <p:sp>
        <p:nvSpPr>
          <p:cNvPr id="3" name="Subtitle 2"/>
          <p:cNvSpPr>
            <a:spLocks noGrp="1"/>
          </p:cNvSpPr>
          <p:nvPr>
            <p:ph type="subTitle" idx="1"/>
          </p:nvPr>
        </p:nvSpPr>
        <p:spPr/>
        <p:txBody>
          <a:bodyPr anchor="ctr" anchorCtr="1">
            <a:normAutofit/>
            <a:scene3d>
              <a:camera prst="orthographicFront"/>
              <a:lightRig rig="soft" dir="t"/>
            </a:scene3d>
            <a:sp3d extrusionH="57150" contourW="12700" prstMaterial="matte">
              <a:bevelB w="38100" h="38100"/>
              <a:extrusionClr>
                <a:schemeClr val="accent1">
                  <a:lumMod val="50000"/>
                </a:schemeClr>
              </a:extrusionClr>
              <a:contourClr>
                <a:schemeClr val="accent2">
                  <a:lumMod val="75000"/>
                </a:schemeClr>
              </a:contourClr>
            </a:sp3d>
          </a:bodyPr>
          <a:lstStyle/>
          <a:p>
            <a:endParaRPr lang="en-US" dirty="0" smtClean="0">
              <a:latin typeface="Baskerville Old Face" pitchFamily="18" charset="0"/>
            </a:endParaRPr>
          </a:p>
          <a:p>
            <a:r>
              <a:rPr lang="en-US" dirty="0">
                <a:latin typeface="Baskerville Old Face" pitchFamily="18" charset="0"/>
              </a:rPr>
              <a:t>demand for a product based on online search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ovative project.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coding</a:t>
            </a:r>
            <a:endParaRPr lang="en-US" dirty="0"/>
          </a:p>
        </p:txBody>
      </p:sp>
      <p:sp>
        <p:nvSpPr>
          <p:cNvPr id="3" name="Content Placeholder 2"/>
          <p:cNvSpPr>
            <a:spLocks noGrp="1"/>
          </p:cNvSpPr>
          <p:nvPr>
            <p:ph idx="1"/>
          </p:nvPr>
        </p:nvSpPr>
        <p:spPr>
          <a:xfrm>
            <a:off x="533400" y="1219200"/>
            <a:ext cx="8229600" cy="4724400"/>
          </a:xfrm>
          <a:solidFill>
            <a:schemeClr val="bg1"/>
          </a:solidFill>
        </p:spPr>
        <p:txBody>
          <a:bodyPr>
            <a:noAutofit/>
          </a:bodyPr>
          <a:lstStyle/>
          <a:p>
            <a:pPr>
              <a:buNone/>
            </a:pPr>
            <a:r>
              <a:rPr lang="en-US" sz="1400" dirty="0" smtClean="0">
                <a:latin typeface="Baskerville Old Face" pitchFamily="18" charset="0"/>
              </a:rPr>
              <a:t>import pandas as pd</a:t>
            </a:r>
          </a:p>
          <a:p>
            <a:pPr>
              <a:buNone/>
            </a:pPr>
            <a:r>
              <a:rPr lang="en-US" sz="1400" dirty="0" smtClean="0">
                <a:latin typeface="Baskerville Old Face" pitchFamily="18" charset="0"/>
              </a:rPr>
              <a:t>import </a:t>
            </a:r>
            <a:r>
              <a:rPr lang="en-US" sz="1400" dirty="0" err="1" smtClean="0">
                <a:latin typeface="Baskerville Old Face" pitchFamily="18" charset="0"/>
              </a:rPr>
              <a:t>numpy</a:t>
            </a:r>
            <a:r>
              <a:rPr lang="en-US" sz="1400" dirty="0" smtClean="0">
                <a:latin typeface="Baskerville Old Face" pitchFamily="18" charset="0"/>
              </a:rPr>
              <a:t> as </a:t>
            </a:r>
            <a:r>
              <a:rPr lang="en-US" sz="1400" dirty="0" err="1" smtClean="0">
                <a:latin typeface="Baskerville Old Face" pitchFamily="18" charset="0"/>
              </a:rPr>
              <a:t>np</a:t>
            </a:r>
            <a:endParaRPr lang="en-US" sz="1400" dirty="0" smtClean="0">
              <a:latin typeface="Baskerville Old Face" pitchFamily="18" charset="0"/>
            </a:endParaRPr>
          </a:p>
          <a:p>
            <a:pPr>
              <a:buNone/>
            </a:pPr>
            <a:r>
              <a:rPr lang="en-US" sz="1400" dirty="0" smtClean="0">
                <a:latin typeface="Baskerville Old Face" pitchFamily="18" charset="0"/>
              </a:rPr>
              <a:t>from </a:t>
            </a:r>
            <a:r>
              <a:rPr lang="en-US" sz="1400" dirty="0" err="1" smtClean="0">
                <a:latin typeface="Baskerville Old Face" pitchFamily="18" charset="0"/>
              </a:rPr>
              <a:t>sklearn.linear_model</a:t>
            </a:r>
            <a:r>
              <a:rPr lang="en-US" sz="1400" dirty="0" smtClean="0">
                <a:latin typeface="Baskerville Old Face" pitchFamily="18" charset="0"/>
              </a:rPr>
              <a:t> import </a:t>
            </a:r>
            <a:r>
              <a:rPr lang="en-US" sz="1400" dirty="0" err="1" smtClean="0">
                <a:latin typeface="Baskerville Old Face" pitchFamily="18" charset="0"/>
              </a:rPr>
              <a:t>LinearRegression</a:t>
            </a:r>
            <a:endParaRPr lang="en-US" sz="1400" dirty="0" smtClean="0">
              <a:latin typeface="Baskerville Old Face" pitchFamily="18" charset="0"/>
            </a:endParaRPr>
          </a:p>
          <a:p>
            <a:pPr>
              <a:buNone/>
            </a:pPr>
            <a:endParaRPr lang="en-US" sz="1400" dirty="0" smtClean="0">
              <a:latin typeface="Baskerville Old Face" pitchFamily="18" charset="0"/>
            </a:endParaRPr>
          </a:p>
          <a:p>
            <a:pPr>
              <a:buNone/>
            </a:pPr>
            <a:r>
              <a:rPr lang="en-US" sz="1400" dirty="0" smtClean="0">
                <a:latin typeface="Baskerville Old Face" pitchFamily="18" charset="0"/>
              </a:rPr>
              <a:t># Load the online search data</a:t>
            </a:r>
          </a:p>
          <a:p>
            <a:pPr>
              <a:buNone/>
            </a:pPr>
            <a:r>
              <a:rPr lang="en-US" sz="1400" dirty="0" err="1" smtClean="0">
                <a:latin typeface="Baskerville Old Face" pitchFamily="18" charset="0"/>
              </a:rPr>
              <a:t>search_data</a:t>
            </a:r>
            <a:r>
              <a:rPr lang="en-US" sz="1400" dirty="0" smtClean="0">
                <a:latin typeface="Baskerville Old Face" pitchFamily="18" charset="0"/>
              </a:rPr>
              <a:t> = </a:t>
            </a:r>
            <a:r>
              <a:rPr lang="en-US" sz="1400" dirty="0" err="1" smtClean="0">
                <a:latin typeface="Baskerville Old Face" pitchFamily="18" charset="0"/>
              </a:rPr>
              <a:t>pd.read_csv</a:t>
            </a:r>
            <a:r>
              <a:rPr lang="en-US" sz="1400" dirty="0" smtClean="0">
                <a:latin typeface="Baskerville Old Face" pitchFamily="18" charset="0"/>
              </a:rPr>
              <a:t>('online_search_data.csv')</a:t>
            </a:r>
          </a:p>
          <a:p>
            <a:pPr>
              <a:buNone/>
            </a:pPr>
            <a:endParaRPr lang="en-US" sz="1400" dirty="0" smtClean="0">
              <a:latin typeface="Baskerville Old Face" pitchFamily="18" charset="0"/>
            </a:endParaRPr>
          </a:p>
          <a:p>
            <a:pPr>
              <a:buNone/>
            </a:pPr>
            <a:r>
              <a:rPr lang="en-US" sz="1400" dirty="0" smtClean="0">
                <a:latin typeface="Baskerville Old Face" pitchFamily="18" charset="0"/>
              </a:rPr>
              <a:t># Create a feature matrix from the online search data</a:t>
            </a:r>
          </a:p>
          <a:p>
            <a:pPr>
              <a:buNone/>
            </a:pPr>
            <a:r>
              <a:rPr lang="en-US" sz="1400" dirty="0" err="1" smtClean="0">
                <a:latin typeface="Baskerville Old Face" pitchFamily="18" charset="0"/>
              </a:rPr>
              <a:t>feature_matrix</a:t>
            </a:r>
            <a:r>
              <a:rPr lang="en-US" sz="1400" dirty="0" smtClean="0">
                <a:latin typeface="Baskerville Old Face" pitchFamily="18" charset="0"/>
              </a:rPr>
              <a:t> = </a:t>
            </a:r>
            <a:r>
              <a:rPr lang="en-US" sz="1400" dirty="0" err="1" smtClean="0">
                <a:latin typeface="Baskerville Old Face" pitchFamily="18" charset="0"/>
              </a:rPr>
              <a:t>search_data</a:t>
            </a:r>
            <a:r>
              <a:rPr lang="en-US" sz="1400" dirty="0" smtClean="0">
                <a:latin typeface="Baskerville Old Face" pitchFamily="18" charset="0"/>
              </a:rPr>
              <a:t>[['</a:t>
            </a:r>
            <a:r>
              <a:rPr lang="en-US" sz="1400" dirty="0" err="1" smtClean="0">
                <a:latin typeface="Baskerville Old Face" pitchFamily="18" charset="0"/>
              </a:rPr>
              <a:t>search_volume</a:t>
            </a:r>
            <a:r>
              <a:rPr lang="en-US" sz="1400" dirty="0" smtClean="0">
                <a:latin typeface="Baskerville Old Face" pitchFamily="18" charset="0"/>
              </a:rPr>
              <a:t>']]</a:t>
            </a:r>
          </a:p>
          <a:p>
            <a:pPr>
              <a:buNone/>
            </a:pPr>
            <a:endParaRPr lang="en-US" sz="1400" dirty="0" smtClean="0">
              <a:latin typeface="Baskerville Old Face" pitchFamily="18" charset="0"/>
            </a:endParaRPr>
          </a:p>
          <a:p>
            <a:pPr>
              <a:buNone/>
            </a:pPr>
            <a:r>
              <a:rPr lang="en-US" sz="1400" dirty="0" smtClean="0">
                <a:latin typeface="Baskerville Old Face" pitchFamily="18" charset="0"/>
              </a:rPr>
              <a:t># Create a target vector from the historical demand data</a:t>
            </a:r>
          </a:p>
          <a:p>
            <a:pPr>
              <a:buNone/>
            </a:pPr>
            <a:r>
              <a:rPr lang="en-US" sz="1400" dirty="0" err="1" smtClean="0">
                <a:latin typeface="Baskerville Old Face" pitchFamily="18" charset="0"/>
              </a:rPr>
              <a:t>target_vector</a:t>
            </a:r>
            <a:r>
              <a:rPr lang="en-US" sz="1400" dirty="0" smtClean="0">
                <a:latin typeface="Baskerville Old Face" pitchFamily="18" charset="0"/>
              </a:rPr>
              <a:t> = </a:t>
            </a:r>
            <a:r>
              <a:rPr lang="en-US" sz="1400" dirty="0" err="1" smtClean="0">
                <a:latin typeface="Baskerville Old Face" pitchFamily="18" charset="0"/>
              </a:rPr>
              <a:t>search_data</a:t>
            </a:r>
            <a:r>
              <a:rPr lang="en-US" sz="1400" dirty="0" smtClean="0">
                <a:latin typeface="Baskerville Old Face" pitchFamily="18" charset="0"/>
              </a:rPr>
              <a:t>['demand']</a:t>
            </a:r>
          </a:p>
          <a:p>
            <a:pPr>
              <a:buNone/>
            </a:pPr>
            <a:endParaRPr lang="en-US" sz="1400" dirty="0" smtClean="0">
              <a:latin typeface="Baskerville Old Face" pitchFamily="18" charset="0"/>
            </a:endParaRPr>
          </a:p>
          <a:p>
            <a:pPr>
              <a:buNone/>
            </a:pPr>
            <a:r>
              <a:rPr lang="en-US" sz="1400" dirty="0" smtClean="0">
                <a:latin typeface="Baskerville Old Face" pitchFamily="18" charset="0"/>
              </a:rPr>
              <a:t># Split the data into training and testing sets</a:t>
            </a:r>
          </a:p>
          <a:p>
            <a:pPr>
              <a:buNone/>
            </a:pPr>
            <a:r>
              <a:rPr lang="en-US" sz="1400" dirty="0" smtClean="0">
                <a:latin typeface="Baskerville Old Face" pitchFamily="18" charset="0"/>
              </a:rPr>
              <a:t>from </a:t>
            </a:r>
            <a:r>
              <a:rPr lang="en-US" sz="1400" dirty="0" err="1" smtClean="0">
                <a:latin typeface="Baskerville Old Face" pitchFamily="18" charset="0"/>
              </a:rPr>
              <a:t>sklearn.model_selection</a:t>
            </a:r>
            <a:r>
              <a:rPr lang="en-US" sz="1400" dirty="0" smtClean="0">
                <a:latin typeface="Baskerville Old Face" pitchFamily="18" charset="0"/>
              </a:rPr>
              <a:t> import </a:t>
            </a:r>
            <a:r>
              <a:rPr lang="en-US" sz="1400" dirty="0" err="1" smtClean="0">
                <a:latin typeface="Baskerville Old Face" pitchFamily="18" charset="0"/>
              </a:rPr>
              <a:t>train_test_split</a:t>
            </a:r>
            <a:endParaRPr lang="en-US" sz="1400" dirty="0" smtClean="0">
              <a:latin typeface="Baskerville Old Face" pitchFamily="18" charset="0"/>
            </a:endParaRPr>
          </a:p>
          <a:p>
            <a:pPr>
              <a:buNone/>
            </a:pPr>
            <a:r>
              <a:rPr lang="en-US" sz="1400" dirty="0" err="1" smtClean="0">
                <a:latin typeface="Baskerville Old Face" pitchFamily="18" charset="0"/>
              </a:rPr>
              <a:t>X_train</a:t>
            </a:r>
            <a:r>
              <a:rPr lang="en-US" sz="1400" dirty="0" smtClean="0">
                <a:latin typeface="Baskerville Old Face" pitchFamily="18" charset="0"/>
              </a:rPr>
              <a:t>, </a:t>
            </a:r>
            <a:r>
              <a:rPr lang="en-US" sz="1400" dirty="0" err="1" smtClean="0">
                <a:latin typeface="Baskerville Old Face" pitchFamily="18" charset="0"/>
              </a:rPr>
              <a:t>X_test</a:t>
            </a:r>
            <a:r>
              <a:rPr lang="en-US" sz="1400" dirty="0" smtClean="0">
                <a:latin typeface="Baskerville Old Face" pitchFamily="18" charset="0"/>
              </a:rPr>
              <a:t>, </a:t>
            </a:r>
            <a:r>
              <a:rPr lang="en-US" sz="1400" dirty="0" err="1" smtClean="0">
                <a:latin typeface="Baskerville Old Face" pitchFamily="18" charset="0"/>
              </a:rPr>
              <a:t>y_train</a:t>
            </a:r>
            <a:r>
              <a:rPr lang="en-US" sz="1400" dirty="0" smtClean="0">
                <a:latin typeface="Baskerville Old Face" pitchFamily="18" charset="0"/>
              </a:rPr>
              <a:t>, </a:t>
            </a:r>
            <a:r>
              <a:rPr lang="en-US" sz="1400" dirty="0" err="1" smtClean="0">
                <a:latin typeface="Baskerville Old Face" pitchFamily="18" charset="0"/>
              </a:rPr>
              <a:t>y_test</a:t>
            </a:r>
            <a:r>
              <a:rPr lang="en-US" sz="1400" dirty="0" smtClean="0">
                <a:latin typeface="Baskerville Old Face" pitchFamily="18" charset="0"/>
              </a:rPr>
              <a:t> = </a:t>
            </a:r>
            <a:r>
              <a:rPr lang="en-US" sz="1400" dirty="0" err="1" smtClean="0">
                <a:latin typeface="Baskerville Old Face" pitchFamily="18" charset="0"/>
              </a:rPr>
              <a:t>train_test_split</a:t>
            </a:r>
            <a:r>
              <a:rPr lang="en-US" sz="1400" dirty="0" smtClean="0">
                <a:latin typeface="Baskerville Old Face" pitchFamily="18" charset="0"/>
              </a:rPr>
              <a:t>(</a:t>
            </a:r>
            <a:r>
              <a:rPr lang="en-US" sz="1400" dirty="0" err="1" smtClean="0">
                <a:latin typeface="Baskerville Old Face" pitchFamily="18" charset="0"/>
              </a:rPr>
              <a:t>feature_matrix</a:t>
            </a:r>
            <a:r>
              <a:rPr lang="en-US" sz="1400" dirty="0" smtClean="0">
                <a:latin typeface="Baskerville Old Face" pitchFamily="18" charset="0"/>
              </a:rPr>
              <a:t>, </a:t>
            </a:r>
            <a:r>
              <a:rPr lang="en-US" sz="1400" dirty="0" err="1" smtClean="0">
                <a:latin typeface="Baskerville Old Face" pitchFamily="18" charset="0"/>
              </a:rPr>
              <a:t>target_vector</a:t>
            </a:r>
            <a:r>
              <a:rPr lang="en-US" sz="1400" dirty="0" smtClean="0">
                <a:latin typeface="Baskerville Old Face" pitchFamily="18" charset="0"/>
              </a:rPr>
              <a:t>, </a:t>
            </a:r>
            <a:r>
              <a:rPr lang="en-US" sz="1400" dirty="0" err="1" smtClean="0">
                <a:latin typeface="Baskerville Old Face" pitchFamily="18" charset="0"/>
              </a:rPr>
              <a:t>test_size</a:t>
            </a:r>
            <a:r>
              <a:rPr lang="en-US" sz="1400" dirty="0" smtClean="0">
                <a:latin typeface="Baskerville Old Face" pitchFamily="18" charset="0"/>
              </a:rPr>
              <a:t>=0.25, </a:t>
            </a:r>
            <a:r>
              <a:rPr lang="en-US" sz="1400" dirty="0" err="1" smtClean="0">
                <a:latin typeface="Baskerville Old Face" pitchFamily="18" charset="0"/>
              </a:rPr>
              <a:t>random_state</a:t>
            </a:r>
            <a:r>
              <a:rPr lang="en-US" sz="1400" dirty="0" smtClean="0">
                <a:latin typeface="Baskerville Old Face" pitchFamily="18" charset="0"/>
              </a:rPr>
              <a:t>=42)</a:t>
            </a:r>
          </a:p>
          <a:p>
            <a:pPr>
              <a:buNone/>
            </a:pPr>
            <a:endParaRPr lang="en-US" sz="1400" dirty="0" smtClean="0">
              <a:latin typeface="Baskerville Old Face" pitchFamily="18" charset="0"/>
            </a:endParaRPr>
          </a:p>
          <a:p>
            <a:pPr>
              <a:buNone/>
            </a:pPr>
            <a:endParaRPr lang="en-US" sz="1400" dirty="0">
              <a:latin typeface="Baskerville Old Fac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novative project.jpg"/>
          <p:cNvPicPr>
            <a:picLocks noChangeAspect="1"/>
          </p:cNvPicPr>
          <p:nvPr/>
        </p:nvPicPr>
        <p:blipFill>
          <a:blip r:embed="rId2"/>
          <a:stretch>
            <a:fillRect/>
          </a:stretch>
        </p:blipFill>
        <p:spPr>
          <a:xfrm>
            <a:off x="0" y="0"/>
            <a:ext cx="10563972" cy="6858000"/>
          </a:xfrm>
          <a:prstGeom prst="rect">
            <a:avLst/>
          </a:prstGeom>
        </p:spPr>
      </p:pic>
      <p:sp>
        <p:nvSpPr>
          <p:cNvPr id="5" name="Rectangle 4"/>
          <p:cNvSpPr/>
          <p:nvPr/>
        </p:nvSpPr>
        <p:spPr>
          <a:xfrm>
            <a:off x="1600200" y="197346"/>
            <a:ext cx="5943600" cy="6186309"/>
          </a:xfrm>
          <a:prstGeom prst="rect">
            <a:avLst/>
          </a:prstGeom>
          <a:solidFill>
            <a:schemeClr val="bg1"/>
          </a:solidFill>
        </p:spPr>
        <p:txBody>
          <a:bodyPr wrap="square">
            <a:spAutoFit/>
          </a:bodyPr>
          <a:lstStyle/>
          <a:p>
            <a:r>
              <a:rPr lang="en-US" dirty="0" smtClean="0"/>
              <a:t># Train a linear regression model</a:t>
            </a:r>
          </a:p>
          <a:p>
            <a:r>
              <a:rPr lang="en-US" dirty="0" smtClean="0"/>
              <a:t>model = </a:t>
            </a:r>
            <a:r>
              <a:rPr lang="en-US" dirty="0" err="1" smtClean="0"/>
              <a:t>LinearRegression</a:t>
            </a:r>
            <a:r>
              <a:rPr lang="en-US" dirty="0" smtClean="0"/>
              <a:t>()</a:t>
            </a:r>
          </a:p>
          <a:p>
            <a:r>
              <a:rPr lang="en-US" dirty="0" smtClean="0"/>
              <a:t>model.fit(</a:t>
            </a:r>
            <a:r>
              <a:rPr lang="en-US" dirty="0" err="1" smtClean="0"/>
              <a:t>X_train</a:t>
            </a:r>
            <a:r>
              <a:rPr lang="en-US" dirty="0" smtClean="0"/>
              <a:t>, </a:t>
            </a:r>
            <a:r>
              <a:rPr lang="en-US" dirty="0" err="1" smtClean="0"/>
              <a:t>y_train</a:t>
            </a:r>
            <a:r>
              <a:rPr lang="en-US" dirty="0" smtClean="0"/>
              <a:t>)</a:t>
            </a:r>
          </a:p>
          <a:p>
            <a:endParaRPr lang="en-US" dirty="0" smtClean="0"/>
          </a:p>
          <a:p>
            <a:r>
              <a:rPr lang="en-US" dirty="0" smtClean="0"/>
              <a:t># Make predictions on the testing set</a:t>
            </a:r>
          </a:p>
          <a:p>
            <a:r>
              <a:rPr lang="en-US" dirty="0" err="1" smtClean="0"/>
              <a:t>y_pred</a:t>
            </a:r>
            <a:r>
              <a:rPr lang="en-US" dirty="0" smtClean="0"/>
              <a:t> = </a:t>
            </a:r>
            <a:r>
              <a:rPr lang="en-US" dirty="0" err="1" smtClean="0"/>
              <a:t>model.predict</a:t>
            </a:r>
            <a:r>
              <a:rPr lang="en-US" dirty="0" smtClean="0"/>
              <a:t>(</a:t>
            </a:r>
            <a:r>
              <a:rPr lang="en-US" dirty="0" err="1" smtClean="0"/>
              <a:t>X_test</a:t>
            </a:r>
            <a:r>
              <a:rPr lang="en-US" dirty="0" smtClean="0"/>
              <a:t>)</a:t>
            </a:r>
          </a:p>
          <a:p>
            <a:endParaRPr lang="en-US" dirty="0" smtClean="0"/>
          </a:p>
          <a:p>
            <a:r>
              <a:rPr lang="en-US" dirty="0" smtClean="0"/>
              <a:t># Evaluate the model performance</a:t>
            </a:r>
          </a:p>
          <a:p>
            <a:r>
              <a:rPr lang="en-US" dirty="0" smtClean="0"/>
              <a:t>from </a:t>
            </a:r>
            <a:r>
              <a:rPr lang="en-US" dirty="0" err="1" smtClean="0"/>
              <a:t>sklearn.metrics</a:t>
            </a:r>
            <a:r>
              <a:rPr lang="en-US" dirty="0" smtClean="0"/>
              <a:t> import </a:t>
            </a:r>
            <a:r>
              <a:rPr lang="en-US" dirty="0" err="1" smtClean="0"/>
              <a:t>mean_squared_error</a:t>
            </a:r>
            <a:endParaRPr lang="en-US" dirty="0" smtClean="0"/>
          </a:p>
          <a:p>
            <a:r>
              <a:rPr lang="en-US" dirty="0" err="1" smtClean="0"/>
              <a:t>mse</a:t>
            </a:r>
            <a:r>
              <a:rPr lang="en-US" dirty="0" smtClean="0"/>
              <a:t> = </a:t>
            </a:r>
            <a:r>
              <a:rPr lang="en-US" dirty="0" err="1" smtClean="0"/>
              <a:t>mean_squared_error</a:t>
            </a:r>
            <a:r>
              <a:rPr lang="en-US" dirty="0" smtClean="0"/>
              <a:t>(</a:t>
            </a:r>
            <a:r>
              <a:rPr lang="en-US" dirty="0" err="1" smtClean="0"/>
              <a:t>y_test</a:t>
            </a:r>
            <a:r>
              <a:rPr lang="en-US" dirty="0" smtClean="0"/>
              <a:t>, </a:t>
            </a:r>
            <a:r>
              <a:rPr lang="en-US" dirty="0" err="1" smtClean="0"/>
              <a:t>y_pred</a:t>
            </a:r>
            <a:r>
              <a:rPr lang="en-US" dirty="0" smtClean="0"/>
              <a:t>)</a:t>
            </a:r>
          </a:p>
          <a:p>
            <a:endParaRPr lang="en-US" dirty="0" smtClean="0"/>
          </a:p>
          <a:p>
            <a:r>
              <a:rPr lang="en-US" dirty="0" smtClean="0"/>
              <a:t># Print the model performance</a:t>
            </a:r>
          </a:p>
          <a:p>
            <a:r>
              <a:rPr lang="en-US" dirty="0" smtClean="0"/>
              <a:t>print('Model MSE:', </a:t>
            </a:r>
            <a:r>
              <a:rPr lang="en-US" dirty="0" err="1" smtClean="0"/>
              <a:t>mse</a:t>
            </a:r>
            <a:r>
              <a:rPr lang="en-US" dirty="0" smtClean="0"/>
              <a:t>)</a:t>
            </a:r>
          </a:p>
          <a:p>
            <a:endParaRPr lang="en-US" dirty="0" smtClean="0"/>
          </a:p>
          <a:p>
            <a:r>
              <a:rPr lang="en-US" dirty="0" smtClean="0"/>
              <a:t># Forecast demand for the next period</a:t>
            </a:r>
          </a:p>
          <a:p>
            <a:r>
              <a:rPr lang="en-US" dirty="0" err="1" smtClean="0"/>
              <a:t>next_period_search_volume</a:t>
            </a:r>
            <a:r>
              <a:rPr lang="en-US" dirty="0" smtClean="0"/>
              <a:t> = 100000</a:t>
            </a:r>
          </a:p>
          <a:p>
            <a:r>
              <a:rPr lang="en-US" dirty="0" err="1" smtClean="0"/>
              <a:t>next_period_demand</a:t>
            </a:r>
            <a:r>
              <a:rPr lang="en-US" dirty="0" smtClean="0"/>
              <a:t> = </a:t>
            </a:r>
            <a:r>
              <a:rPr lang="en-US" dirty="0" err="1" smtClean="0"/>
              <a:t>model.predict</a:t>
            </a:r>
            <a:r>
              <a:rPr lang="en-US" dirty="0" smtClean="0"/>
              <a:t>([[</a:t>
            </a:r>
            <a:r>
              <a:rPr lang="en-US" dirty="0" err="1" smtClean="0"/>
              <a:t>next_period_search_volume</a:t>
            </a:r>
            <a:r>
              <a:rPr lang="en-US" dirty="0" smtClean="0"/>
              <a:t>]])</a:t>
            </a:r>
          </a:p>
          <a:p>
            <a:endParaRPr lang="en-US" dirty="0" smtClean="0"/>
          </a:p>
          <a:p>
            <a:r>
              <a:rPr lang="en-US" dirty="0" smtClean="0"/>
              <a:t># Print the forecast demand</a:t>
            </a:r>
          </a:p>
          <a:p>
            <a:r>
              <a:rPr lang="en-US" dirty="0" smtClean="0"/>
              <a:t>print('Forecast demand for the next period:', </a:t>
            </a:r>
            <a:r>
              <a:rPr lang="en-US" dirty="0" err="1" smtClean="0"/>
              <a:t>next_period_demand</a:t>
            </a:r>
            <a:r>
              <a:rPr lang="en-US" dirty="0" smtClean="0"/>
              <a:t>[0][0])</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ovative project.jpg"/>
          <p:cNvPicPr>
            <a:picLocks noChangeAspect="1"/>
          </p:cNvPicPr>
          <p:nvPr/>
        </p:nvPicPr>
        <p:blipFill>
          <a:blip r:embed="rId3"/>
          <a:stretch>
            <a:fillRect/>
          </a:stretch>
        </p:blipFill>
        <p:spPr>
          <a:xfrm>
            <a:off x="-2218901" y="0"/>
            <a:ext cx="12782873" cy="7315199"/>
          </a:xfrm>
          <a:prstGeom prst="rect">
            <a:avLst/>
          </a:prstGeom>
        </p:spPr>
      </p:pic>
      <p:sp>
        <p:nvSpPr>
          <p:cNvPr id="2" name="Title 1"/>
          <p:cNvSpPr>
            <a:spLocks noGrp="1"/>
          </p:cNvSpPr>
          <p:nvPr>
            <p:ph type="title"/>
          </p:nvPr>
        </p:nvSpPr>
        <p:spPr>
          <a:xfrm>
            <a:off x="457200" y="304800"/>
            <a:ext cx="8229600" cy="1143000"/>
          </a:xfrm>
        </p:spPr>
        <p:txBody>
          <a:bodyPr/>
          <a:lstStyle/>
          <a:p>
            <a:r>
              <a:rPr lang="en-US" dirty="0" smtClean="0">
                <a:latin typeface="Baskerville Old Face" pitchFamily="18" charset="0"/>
              </a:rPr>
              <a:t>EXPLAINATION</a:t>
            </a:r>
            <a:endParaRPr lang="en-US" dirty="0">
              <a:latin typeface="Baskerville Old Face" pitchFamily="18" charset="0"/>
            </a:endParaRPr>
          </a:p>
        </p:txBody>
      </p:sp>
      <p:sp>
        <p:nvSpPr>
          <p:cNvPr id="3" name="Content Placeholder 2"/>
          <p:cNvSpPr>
            <a:spLocks noGrp="1"/>
          </p:cNvSpPr>
          <p:nvPr>
            <p:ph idx="1"/>
          </p:nvPr>
        </p:nvSpPr>
        <p:spPr>
          <a:solidFill>
            <a:schemeClr val="bg1"/>
          </a:solidFill>
          <a:ln>
            <a:solidFill>
              <a:schemeClr val="bg2"/>
            </a:solidFill>
          </a:ln>
        </p:spPr>
        <p:txBody>
          <a:bodyPr>
            <a:normAutofit fontScale="70000" lnSpcReduction="20000"/>
          </a:bodyPr>
          <a:lstStyle/>
          <a:p>
            <a:r>
              <a:rPr lang="en-US" dirty="0">
                <a:latin typeface="Aharoni" pitchFamily="2" charset="-79"/>
                <a:cs typeface="Aharoni" pitchFamily="2" charset="-79"/>
              </a:rPr>
              <a:t>Load the online search data. The first step is to load the online search data into a Pandas </a:t>
            </a:r>
            <a:r>
              <a:rPr lang="en-US" dirty="0" err="1">
                <a:latin typeface="Aharoni" pitchFamily="2" charset="-79"/>
                <a:cs typeface="Aharoni" pitchFamily="2" charset="-79"/>
              </a:rPr>
              <a:t>DataFrame</a:t>
            </a:r>
            <a:r>
              <a:rPr lang="en-US" dirty="0">
                <a:latin typeface="Aharoni" pitchFamily="2" charset="-79"/>
                <a:cs typeface="Aharoni" pitchFamily="2" charset="-79"/>
              </a:rPr>
              <a:t>. This </a:t>
            </a:r>
            <a:r>
              <a:rPr lang="en-US" dirty="0" err="1">
                <a:latin typeface="Aharoni" pitchFamily="2" charset="-79"/>
                <a:cs typeface="Aharoni" pitchFamily="2" charset="-79"/>
              </a:rPr>
              <a:t>DataFrame</a:t>
            </a:r>
            <a:r>
              <a:rPr lang="en-US" dirty="0">
                <a:latin typeface="Aharoni" pitchFamily="2" charset="-79"/>
                <a:cs typeface="Aharoni" pitchFamily="2" charset="-79"/>
              </a:rPr>
              <a:t> should contain the search volume for the product you are interested in forecasting demand for.</a:t>
            </a:r>
          </a:p>
          <a:p>
            <a:r>
              <a:rPr lang="en-US" dirty="0">
                <a:latin typeface="Aharoni" pitchFamily="2" charset="-79"/>
                <a:cs typeface="Aharoni" pitchFamily="2" charset="-79"/>
              </a:rPr>
              <a:t>Create a feature matrix from the online search data. The next step is to create a feature matrix from the online search data. This feature matrix should contain the search volume for the product as a single feature.</a:t>
            </a:r>
          </a:p>
          <a:p>
            <a:r>
              <a:rPr lang="en-US" dirty="0">
                <a:latin typeface="Aharoni" pitchFamily="2" charset="-79"/>
                <a:cs typeface="Aharoni" pitchFamily="2" charset="-79"/>
              </a:rPr>
              <a:t>Create a target vector from the historical demand data. The next step is to create a target vector from the historical demand data. This target vector should contain the demand for the product for each time period in the historical data.</a:t>
            </a:r>
          </a:p>
          <a:p>
            <a:endParaRPr lang="en-US" dirty="0">
              <a:latin typeface="Aharoni" pitchFamily="2" charset="-79"/>
              <a:cs typeface="Aharoni" pitchFamily="2" charset="-79"/>
            </a:endParaRPr>
          </a:p>
        </p:txBody>
      </p:sp>
      <p:sp>
        <p:nvSpPr>
          <p:cNvPr id="5122" name="AutoShape 2" descr="Metaverse Could Accelerate the Technological Revolution (2023) |"/>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ovative project.jpg"/>
          <p:cNvPicPr>
            <a:picLocks noChangeAspect="1"/>
          </p:cNvPicPr>
          <p:nvPr/>
        </p:nvPicPr>
        <p:blipFill>
          <a:blip r:embed="rId2"/>
          <a:stretch>
            <a:fillRect/>
          </a:stretch>
        </p:blipFill>
        <p:spPr>
          <a:xfrm>
            <a:off x="-2751521" y="0"/>
            <a:ext cx="13315493" cy="7619999"/>
          </a:xfrm>
          <a:prstGeom prst="rect">
            <a:avLst/>
          </a:prstGeom>
        </p:spPr>
      </p:pic>
      <p:sp>
        <p:nvSpPr>
          <p:cNvPr id="3" name="Content Placeholder 2"/>
          <p:cNvSpPr>
            <a:spLocks noGrp="1"/>
          </p:cNvSpPr>
          <p:nvPr>
            <p:ph idx="1"/>
          </p:nvPr>
        </p:nvSpPr>
        <p:spPr>
          <a:xfrm>
            <a:off x="457200" y="304800"/>
            <a:ext cx="8229600" cy="5821363"/>
          </a:xfrm>
          <a:solidFill>
            <a:schemeClr val="bg1"/>
          </a:solidFill>
        </p:spPr>
        <p:txBody>
          <a:bodyPr>
            <a:normAutofit fontScale="70000" lnSpcReduction="20000"/>
          </a:bodyPr>
          <a:lstStyle/>
          <a:p>
            <a:r>
              <a:rPr lang="en-US" dirty="0" smtClean="0">
                <a:latin typeface="Aharoni" pitchFamily="2" charset="-79"/>
                <a:cs typeface="Aharoni" pitchFamily="2" charset="-79"/>
              </a:rPr>
              <a:t>Split the data into training and testing sets. The next step is to split the data into training and testing sets. This will allow you to evaluate the performance of the machine learning model on data that it has not seen before.</a:t>
            </a:r>
          </a:p>
          <a:p>
            <a:r>
              <a:rPr lang="en-US" dirty="0" smtClean="0">
                <a:latin typeface="Aharoni" pitchFamily="2" charset="-79"/>
                <a:cs typeface="Aharoni" pitchFamily="2" charset="-79"/>
              </a:rPr>
              <a:t>Train a linear regression model. The next step is to train a linear regression model. Linear regression is a simple machine learning algorithm that can be used to predict a continuous variable, such as demand, based on one or more features, such as search volume.</a:t>
            </a:r>
          </a:p>
          <a:p>
            <a:r>
              <a:rPr lang="en-US" dirty="0" smtClean="0">
                <a:latin typeface="Aharoni" pitchFamily="2" charset="-79"/>
                <a:cs typeface="Aharoni" pitchFamily="2" charset="-79"/>
              </a:rPr>
              <a:t>Make predictions on the testing set. Once the model is trained, you can use it to make predictions on the testing set. This will allow you to evaluate the performance of the model on data that it has not seen before.</a:t>
            </a:r>
          </a:p>
          <a:p>
            <a:r>
              <a:rPr lang="en-US" dirty="0" smtClean="0">
                <a:latin typeface="Aharoni" pitchFamily="2" charset="-79"/>
                <a:cs typeface="Aharoni" pitchFamily="2" charset="-79"/>
              </a:rPr>
              <a:t>Evaluate the model performance. You can evaluate the performance of the model by calculating the mean squared error (MSE) between the predicted demand and the actual demand for the testing set. A lower MSE indicates better model performance.</a:t>
            </a:r>
          </a:p>
          <a:p>
            <a:endParaRPr lang="en-US" dirty="0">
              <a:latin typeface="Aharoni" pitchFamily="2" charset="-79"/>
              <a:cs typeface="Aharoni" pitchFamily="2"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ovative project.jpg"/>
          <p:cNvPicPr>
            <a:picLocks noChangeAspect="1"/>
          </p:cNvPicPr>
          <p:nvPr/>
        </p:nvPicPr>
        <p:blipFill>
          <a:blip r:embed="rId2"/>
          <a:stretch>
            <a:fillRect/>
          </a:stretch>
        </p:blipFill>
        <p:spPr>
          <a:xfrm>
            <a:off x="0" y="0"/>
            <a:ext cx="9144000" cy="6857999"/>
          </a:xfrm>
          <a:prstGeom prst="rect">
            <a:avLst/>
          </a:prstGeom>
        </p:spPr>
      </p:pic>
      <p:sp>
        <p:nvSpPr>
          <p:cNvPr id="4" name="Rectangle 3"/>
          <p:cNvSpPr/>
          <p:nvPr/>
        </p:nvSpPr>
        <p:spPr>
          <a:xfrm>
            <a:off x="1066800" y="1143000"/>
            <a:ext cx="7010400" cy="3139321"/>
          </a:xfrm>
          <a:prstGeom prst="rect">
            <a:avLst/>
          </a:prstGeom>
          <a:solidFill>
            <a:schemeClr val="bg1"/>
          </a:solidFill>
        </p:spPr>
        <p:txBody>
          <a:bodyPr wrap="square">
            <a:spAutoFit/>
          </a:bodyPr>
          <a:lstStyle/>
          <a:p>
            <a:r>
              <a:rPr lang="en-US" dirty="0" smtClean="0">
                <a:latin typeface="Aharoni" pitchFamily="2" charset="-79"/>
                <a:cs typeface="Aharoni" pitchFamily="2" charset="-79"/>
              </a:rPr>
              <a:t>Forecast demand for the next period. Once you have trained and evaluated the model, you can use it to forecast demand for the next period. This is done by simply providing the model with the search volume for the next period and predicting the demand.</a:t>
            </a:r>
          </a:p>
          <a:p>
            <a:r>
              <a:rPr lang="en-US" dirty="0" smtClean="0">
                <a:latin typeface="Aharoni" pitchFamily="2" charset="-79"/>
                <a:cs typeface="Aharoni" pitchFamily="2" charset="-79"/>
              </a:rPr>
              <a:t>This code is just a simple example, and you may need to modify it to fit your specific needs. For example, you may need to use a different machine learning algorithm, or you may need to add additional features to the feature matrix.</a:t>
            </a:r>
          </a:p>
          <a:p>
            <a:r>
              <a:rPr lang="en-US" dirty="0" smtClean="0">
                <a:latin typeface="Aharoni" pitchFamily="2" charset="-79"/>
                <a:cs typeface="Aharoni" pitchFamily="2" charset="-79"/>
              </a:rPr>
              <a:t>Here are some additional things to consider when using machine learning to forecast demand: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novative project.jpg"/>
          <p:cNvPicPr>
            <a:picLocks noChangeAspect="1"/>
          </p:cNvPicPr>
          <p:nvPr/>
        </p:nvPicPr>
        <p:blipFill>
          <a:blip r:embed="rId2"/>
          <a:stretch>
            <a:fillRect/>
          </a:stretch>
        </p:blipFill>
        <p:spPr>
          <a:xfrm>
            <a:off x="-1819437" y="-228600"/>
            <a:ext cx="10963437" cy="7696199"/>
          </a:xfrm>
          <a:prstGeom prst="rect">
            <a:avLst/>
          </a:prstGeom>
        </p:spPr>
      </p:pic>
      <p:sp>
        <p:nvSpPr>
          <p:cNvPr id="2" name="Rectangle 1"/>
          <p:cNvSpPr/>
          <p:nvPr/>
        </p:nvSpPr>
        <p:spPr>
          <a:xfrm>
            <a:off x="1524000" y="474344"/>
            <a:ext cx="6172200" cy="4801314"/>
          </a:xfrm>
          <a:prstGeom prst="rect">
            <a:avLst/>
          </a:prstGeom>
          <a:solidFill>
            <a:schemeClr val="bg1"/>
          </a:solidFill>
        </p:spPr>
        <p:txBody>
          <a:bodyPr wrap="square">
            <a:spAutoFit/>
          </a:bodyPr>
          <a:lstStyle/>
          <a:p>
            <a:r>
              <a:rPr lang="en-US" dirty="0" smtClean="0">
                <a:latin typeface="Aharoni" pitchFamily="2" charset="-79"/>
                <a:cs typeface="Aharoni" pitchFamily="2" charset="-79"/>
              </a:rPr>
              <a:t>The quality of the data is very important. The machine learning model will only be as good as the data that it is trained on. Make sure that your data is clean and accurate.</a:t>
            </a:r>
          </a:p>
          <a:p>
            <a:r>
              <a:rPr lang="en-US" dirty="0" smtClean="0">
                <a:latin typeface="Aharoni" pitchFamily="2" charset="-79"/>
                <a:cs typeface="Aharoni" pitchFamily="2" charset="-79"/>
              </a:rPr>
              <a:t>You may need to use a different machine learning algorithm depending on the nature of your data and the specific problem that you are trying to solve.</a:t>
            </a:r>
          </a:p>
          <a:p>
            <a:r>
              <a:rPr lang="en-US" dirty="0" smtClean="0">
                <a:latin typeface="Aharoni" pitchFamily="2" charset="-79"/>
                <a:cs typeface="Aharoni" pitchFamily="2" charset="-79"/>
              </a:rPr>
              <a:t>It is important to evaluate the performance of the machine learning model on a held-out test set before using it to make predictions on new data.</a:t>
            </a:r>
          </a:p>
          <a:p>
            <a:r>
              <a:rPr lang="en-US" dirty="0" smtClean="0">
                <a:latin typeface="Aharoni" pitchFamily="2" charset="-79"/>
                <a:cs typeface="Aharoni" pitchFamily="2" charset="-79"/>
              </a:rPr>
              <a:t>The machine learning model may not be able to accurately forecast demand for new products or products that are subject to unexpected events.</a:t>
            </a:r>
          </a:p>
          <a:p>
            <a:r>
              <a:rPr lang="en-US" dirty="0" smtClean="0">
                <a:latin typeface="Aharoni" pitchFamily="2" charset="-79"/>
                <a:cs typeface="Aharoni" pitchFamily="2" charset="-79"/>
              </a:rPr>
              <a:t>Overall, machine learning can be a powerful tool for forecasting demand for products and services. However, it is important to use machine learning carefully and to be aware of its limitations.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ovative project.jpg"/>
          <p:cNvPicPr>
            <a:picLocks noChangeAspect="1"/>
          </p:cNvPicPr>
          <p:nvPr/>
        </p:nvPicPr>
        <p:blipFill>
          <a:blip r:embed="rId2"/>
          <a:stretch>
            <a:fillRect/>
          </a:stretch>
        </p:blipFill>
        <p:spPr>
          <a:xfrm>
            <a:off x="-3429000" y="0"/>
            <a:ext cx="16230600" cy="8458199"/>
          </a:xfrm>
          <a:prstGeom prst="rect">
            <a:avLst/>
          </a:prstGeom>
        </p:spPr>
      </p:pic>
      <p:sp>
        <p:nvSpPr>
          <p:cNvPr id="1026" name="AutoShape 2" descr="Metaverse Could Accelerate the Technological Revolution (2023) |"/>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rot="20126804">
            <a:off x="-914752" y="2967884"/>
            <a:ext cx="10591800" cy="1569660"/>
          </a:xfrm>
          <a:prstGeom prst="rect">
            <a:avLst/>
          </a:prstGeom>
          <a:noFill/>
        </p:spPr>
        <p:txBody>
          <a:bodyPr wrap="square" rtlCol="0">
            <a:spAutoFit/>
          </a:bodyPr>
          <a:lstStyle/>
          <a:p>
            <a:pPr algn="ctr"/>
            <a:r>
              <a:rPr lang="en-US" sz="9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abic Typesetting" pitchFamily="66" charset="-78"/>
                <a:cs typeface="Arabic Typesetting" pitchFamily="66" charset="-78"/>
              </a:rPr>
              <a:t>THANKYOU</a:t>
            </a:r>
            <a:endParaRPr lang="en-US" sz="96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abic Typesetting" pitchFamily="66" charset="-78"/>
              <a:cs typeface="Arabic Typesetting" pitchFamily="66" charset="-7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366</Words>
  <Application>Microsoft Office PowerPoint</Application>
  <PresentationFormat>On-screen Show (4:3)</PresentationFormat>
  <Paragraphs>58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INOVATIVE PROJECT AT PRODUCT DEMAND PREDICTION USING MACHINE LEARNING</vt:lpstr>
      <vt:lpstr>coding</vt:lpstr>
      <vt:lpstr>Slide 3</vt:lpstr>
      <vt:lpstr>EXPLAINATION</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INOVATIVE PROJECT AT PRODUCT DEMAND PREDICTION USING MACHINE LEARNING</dc:title>
  <dc:creator>DB LAB15</dc:creator>
  <cp:lastModifiedBy>DB LAB15</cp:lastModifiedBy>
  <cp:revision>8</cp:revision>
  <dcterms:created xsi:type="dcterms:W3CDTF">2023-10-10T06:07:40Z</dcterms:created>
  <dcterms:modified xsi:type="dcterms:W3CDTF">2023-10-10T07:18:33Z</dcterms:modified>
</cp:coreProperties>
</file>