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9" d="100"/>
          <a:sy n="49" d="100"/>
        </p:scale>
        <p:origin x="1042"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sha\OneDrive\Desktop\Accenture%20Forage\New%20folder\Reactions%20-%20Copy.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a\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 - Copy.csv]Data Insights!PivotTable1</c:name>
    <c:fmtId val="15"/>
  </c:pivotSource>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t>Total Score vs Top 5 Category</a:t>
            </a:r>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9809672670124305E-2"/>
          <c:y val="0.12466611477073428"/>
          <c:w val="0.84462075868427"/>
          <c:h val="0.78795647690984916"/>
        </c:manualLayout>
      </c:layout>
      <c:barChart>
        <c:barDir val="col"/>
        <c:grouping val="clustered"/>
        <c:varyColors val="0"/>
        <c:ser>
          <c:idx val="0"/>
          <c:order val="0"/>
          <c:tx>
            <c:strRef>
              <c:f>'Data Insights'!$B$3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'Data Insights'!$A$4:$A$9</c:f>
              <c:strCache>
                <c:ptCount val="5"/>
                <c:pt idx="0">
                  <c:v>Animals</c:v>
                </c:pt>
                <c:pt idx="1">
                  <c:v>science</c:v>
                </c:pt>
                <c:pt idx="2">
                  <c:v>healthy eating</c:v>
                </c:pt>
                <c:pt idx="3">
                  <c:v>technology</c:v>
                </c:pt>
                <c:pt idx="4">
                  <c:v>food</c:v>
                </c:pt>
              </c:strCache>
            </c:strRef>
          </c:cat>
          <c:val>
            <c:numRef>
              <c:f>'Data Insights'!$B$4:$B$9</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A54B-47FD-8F90-251C67686115}"/>
            </c:ext>
          </c:extLst>
        </c:ser>
        <c:dLbls>
          <c:showLegendKey val="0"/>
          <c:showVal val="0"/>
          <c:showCatName val="0"/>
          <c:showSerName val="0"/>
          <c:showPercent val="0"/>
          <c:showBubbleSize val="0"/>
        </c:dLbls>
        <c:gapWidth val="100"/>
        <c:overlap val="-24"/>
        <c:axId val="1463375727"/>
        <c:axId val="1463374479"/>
      </c:barChart>
      <c:catAx>
        <c:axId val="14633757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crossAx val="1463374479"/>
        <c:crosses val="autoZero"/>
        <c:auto val="1"/>
        <c:lblAlgn val="ctr"/>
        <c:lblOffset val="100"/>
        <c:noMultiLvlLbl val="0"/>
      </c:catAx>
      <c:valAx>
        <c:axId val="146337447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lt1">
                    <a:lumMod val="85000"/>
                  </a:schemeClr>
                </a:solidFill>
                <a:latin typeface="+mn-lt"/>
                <a:ea typeface="+mn-ea"/>
                <a:cs typeface="+mn-cs"/>
              </a:defRPr>
            </a:pPr>
            <a:endParaRPr lang="en-US"/>
          </a:p>
        </c:txPr>
        <c:crossAx val="1463375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set.csv]Sheet1!PivotTable1</c:name>
    <c:fmtId val="1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Top</a:t>
            </a:r>
            <a:r>
              <a:rPr lang="en-IN" baseline="0" dirty="0"/>
              <a:t> 5 Popular Categories </a:t>
            </a:r>
            <a:endParaRPr lang="en-IN"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numFmt formatCode="0.00%" sourceLinked="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numFmt formatCode="0.00%" sourceLinked="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numFmt formatCode="0.00%" sourceLinked="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Sheet1!$B$3</c:f>
              <c:strCache>
                <c:ptCount val="1"/>
                <c:pt idx="0">
                  <c:v>Total</c:v>
                </c:pt>
              </c:strCache>
            </c:strRef>
          </c:tx>
          <c:dPt>
            <c:idx val="0"/>
            <c:bubble3D val="0"/>
            <c:explosion val="7"/>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723-4CC7-8115-060F4FE060D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723-4CC7-8115-060F4FE060D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723-4CC7-8115-060F4FE060D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723-4CC7-8115-060F4FE060D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723-4CC7-8115-060F4FE060D9}"/>
              </c:ext>
            </c:extLst>
          </c:dPt>
          <c:dLbls>
            <c:numFmt formatCode="0.00%" sourceLinked="0"/>
            <c:spPr>
              <a:pattFill prst="pct75">
                <a:fgClr>
                  <a:sysClr val="windowText" lastClr="000000">
                    <a:lumMod val="75000"/>
                    <a:lumOff val="25000"/>
                  </a:sysClr>
                </a:fgClr>
                <a:bgClr>
                  <a:sysClr val="windowText" lastClr="000000">
                    <a:lumMod val="65000"/>
                    <a:lumOff val="35000"/>
                  </a:sysClr>
                </a:bgClr>
              </a:pattFill>
              <a:ln>
                <a:solidFill>
                  <a:schemeClr val="tx1">
                    <a:lumMod val="95000"/>
                  </a:schemeClr>
                </a:solid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eparator>. </c:separator>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Sheet1!$A$4:$A$9</c:f>
              <c:strCache>
                <c:ptCount val="5"/>
                <c:pt idx="0">
                  <c:v>animals</c:v>
                </c:pt>
                <c:pt idx="1">
                  <c:v>food</c:v>
                </c:pt>
                <c:pt idx="2">
                  <c:v>healthy eating</c:v>
                </c:pt>
                <c:pt idx="3">
                  <c:v>science</c:v>
                </c:pt>
                <c:pt idx="4">
                  <c:v>technology</c:v>
                </c:pt>
              </c:strCache>
            </c:strRef>
          </c:cat>
          <c:val>
            <c:numRef>
              <c:f>Sheet1!$B$4:$B$9</c:f>
              <c:numCache>
                <c:formatCode>General</c:formatCode>
                <c:ptCount val="5"/>
                <c:pt idx="0">
                  <c:v>74965</c:v>
                </c:pt>
                <c:pt idx="1">
                  <c:v>66676</c:v>
                </c:pt>
                <c:pt idx="2">
                  <c:v>69339</c:v>
                </c:pt>
                <c:pt idx="3">
                  <c:v>71168</c:v>
                </c:pt>
                <c:pt idx="4">
                  <c:v>68738</c:v>
                </c:pt>
              </c:numCache>
            </c:numRef>
          </c:val>
          <c:extLst>
            <c:ext xmlns:c16="http://schemas.microsoft.com/office/drawing/2014/chart" uri="{C3380CC4-5D6E-409C-BE32-E72D297353CC}">
              <c16:uniqueId val="{0000000A-4723-4CC7-8115-060F4FE060D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3054968817092691"/>
          <c:y val="0.22273097353726354"/>
          <c:w val="0.19771832864724759"/>
          <c:h val="0.4831767962527344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Vinay Kumar M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May. </a:t>
            </a:r>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12/9/2023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7.jpe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7.svg"/><Relationship Id="rId9"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alpha val="62000"/>
                </a:schemeClr>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28077" y="2630060"/>
            <a:ext cx="5482998" cy="4270400"/>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Social Buzz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2921591" y="3285301"/>
            <a:ext cx="8673443" cy="5047612"/>
            <a:chOff x="0" y="0"/>
            <a:chExt cx="11564591" cy="673014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4431982"/>
            </a:xfrm>
            <a:prstGeom prst="rect">
              <a:avLst/>
            </a:prstGeom>
          </p:spPr>
          <p:txBody>
            <a:bodyPr lIns="0" tIns="0" rIns="0" bIns="0" rtlCol="0" anchor="t">
              <a:spAutoFit/>
            </a:bodyPr>
            <a:lstStyle/>
            <a:p>
              <a:pPr marL="342900" indent="-342900">
                <a:buFont typeface="Arial" panose="020B0604020202020204" pitchFamily="34" charset="0"/>
                <a:buChar char="•"/>
              </a:pPr>
              <a:r>
                <a:rPr lang="en-US" sz="3600" spc="-19" dirty="0">
                  <a:latin typeface="Gadugi" panose="020B0502040204020203" pitchFamily="34" charset="0"/>
                  <a:ea typeface="Gadugi" panose="020B0502040204020203" pitchFamily="34" charset="0"/>
                </a:rPr>
                <a:t>Project recap</a:t>
              </a:r>
            </a:p>
            <a:p>
              <a:pPr marL="342900" indent="-342900">
                <a:buFont typeface="Arial" panose="020B0604020202020204" pitchFamily="34" charset="0"/>
                <a:buChar char="•"/>
              </a:pPr>
              <a:r>
                <a:rPr lang="en-US" sz="3600" spc="-19" dirty="0">
                  <a:latin typeface="Gadugi" panose="020B0502040204020203" pitchFamily="34" charset="0"/>
                  <a:ea typeface="Gadugi" panose="020B0502040204020203" pitchFamily="34" charset="0"/>
                </a:rPr>
                <a:t>Problem</a:t>
              </a:r>
            </a:p>
            <a:p>
              <a:pPr marL="342900" indent="-342900">
                <a:buFont typeface="Arial" panose="020B0604020202020204" pitchFamily="34" charset="0"/>
                <a:buChar char="•"/>
              </a:pPr>
              <a:r>
                <a:rPr lang="en-US" sz="3600" spc="-19" dirty="0">
                  <a:latin typeface="Gadugi" panose="020B0502040204020203" pitchFamily="34" charset="0"/>
                  <a:ea typeface="Gadugi" panose="020B0502040204020203" pitchFamily="34" charset="0"/>
                </a:rPr>
                <a:t>The Analytics team</a:t>
              </a:r>
            </a:p>
            <a:p>
              <a:pPr marL="342900" indent="-342900">
                <a:buFont typeface="Arial" panose="020B0604020202020204" pitchFamily="34" charset="0"/>
                <a:buChar char="•"/>
              </a:pPr>
              <a:r>
                <a:rPr lang="en-US" sz="3600" spc="-19" dirty="0">
                  <a:latin typeface="Gadugi" panose="020B0502040204020203" pitchFamily="34" charset="0"/>
                  <a:ea typeface="Gadugi" panose="020B0502040204020203" pitchFamily="34" charset="0"/>
                </a:rPr>
                <a:t>Process</a:t>
              </a:r>
            </a:p>
            <a:p>
              <a:pPr marL="342900" indent="-342900">
                <a:buFont typeface="Arial" panose="020B0604020202020204" pitchFamily="34" charset="0"/>
                <a:buChar char="•"/>
              </a:pPr>
              <a:r>
                <a:rPr lang="en-US" sz="3600" spc="-19" dirty="0">
                  <a:latin typeface="Gadugi" panose="020B0502040204020203" pitchFamily="34" charset="0"/>
                  <a:ea typeface="Gadugi" panose="020B0502040204020203" pitchFamily="34" charset="0"/>
                </a:rPr>
                <a:t>Insights</a:t>
              </a:r>
            </a:p>
            <a:p>
              <a:pPr marL="342900" indent="-342900">
                <a:buFont typeface="Arial" panose="020B0604020202020204" pitchFamily="34" charset="0"/>
                <a:buChar char="•"/>
              </a:pPr>
              <a:r>
                <a:rPr lang="en-US" sz="36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593655" y="3228196"/>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accent1">
              <a:alpha val="81000"/>
            </a:schemeClr>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013583" y="3365413"/>
            <a:ext cx="6588402" cy="3485570"/>
          </a:xfrm>
          <a:prstGeom prst="rect">
            <a:avLst/>
          </a:prstGeom>
          <a:noFill/>
        </p:spPr>
        <p:txBody>
          <a:bodyPr wrap="square" rtlCol="0">
            <a:spAutoFit/>
          </a:bodyPr>
          <a:lstStyle/>
          <a:p>
            <a:pPr>
              <a:lnSpc>
                <a:spcPts val="2660"/>
              </a:lnSpc>
            </a:pPr>
            <a:r>
              <a:rPr lang="en-US" sz="2400" spc="-19" dirty="0">
                <a:solidFill>
                  <a:schemeClr val="tx1">
                    <a:lumMod val="95000"/>
                  </a:schemeClr>
                </a:solidFill>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2400" spc="-19" dirty="0">
              <a:solidFill>
                <a:schemeClr val="tx1">
                  <a:lumMod val="95000"/>
                </a:schemeClr>
              </a:solidFill>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2400" spc="-19" dirty="0">
                <a:solidFill>
                  <a:schemeClr val="tx1">
                    <a:lumMod val="95000"/>
                  </a:schemeClr>
                </a:solidFill>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2400" spc="-19" dirty="0">
                <a:solidFill>
                  <a:schemeClr val="tx1">
                    <a:lumMod val="95000"/>
                  </a:schemeClr>
                </a:solidFill>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2400" spc="-19" dirty="0">
                <a:solidFill>
                  <a:schemeClr val="tx1">
                    <a:lumMod val="95000"/>
                  </a:schemeClr>
                </a:solidFill>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no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chemeClr val="tx1">
                    <a:lumMod val="95000"/>
                  </a:schemeClr>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1658600" y="2408259"/>
            <a:ext cx="5942723" cy="1376867"/>
            <a:chOff x="-4453086" y="186817"/>
            <a:chExt cx="7923632" cy="1835823"/>
          </a:xfrm>
        </p:grpSpPr>
        <p:sp>
          <p:nvSpPr>
            <p:cNvPr id="33" name="TextBox 33">
              <a:extLst>
                <a:ext uri="{FF2B5EF4-FFF2-40B4-BE49-F238E27FC236}">
                  <a16:creationId xmlns:a16="http://schemas.microsoft.com/office/drawing/2014/main" id="{86579C22-77F7-8948-9508-05FD0414A2AA}"/>
                </a:ext>
              </a:extLst>
            </p:cNvPr>
            <p:cNvSpPr txBox="1"/>
            <p:nvPr/>
          </p:nvSpPr>
          <p:spPr>
            <a:xfrm>
              <a:off x="-4453086" y="186817"/>
              <a:ext cx="3488063" cy="1723550"/>
            </a:xfrm>
            <a:prstGeom prst="rect">
              <a:avLst/>
            </a:prstGeom>
          </p:spPr>
          <p:txBody>
            <a:bodyPr lIns="0" tIns="0" rIns="0" bIns="0" rtlCol="0" anchor="t">
              <a:spAutoFit/>
            </a:bodyPr>
            <a:lstStyle/>
            <a:p>
              <a:r>
                <a:rPr lang="en-US" sz="2800" spc="-19" dirty="0">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652464" y="381165"/>
              <a:ext cx="4123010" cy="1641475"/>
            </a:xfrm>
            <a:prstGeom prst="rect">
              <a:avLst/>
            </a:prstGeom>
          </p:spPr>
          <p:txBody>
            <a:bodyPr wrap="square" lIns="0" tIns="0" rIns="0" bIns="0" rtlCol="0" anchor="t">
              <a:spAutoFit/>
            </a:bodyPr>
            <a:lstStyle/>
            <a:p>
              <a:r>
                <a:rPr lang="en-US" sz="40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1658600" y="4562904"/>
            <a:ext cx="5467595" cy="2462213"/>
            <a:chOff x="388747" y="-13429"/>
            <a:chExt cx="3099316" cy="1023123"/>
          </a:xfrm>
        </p:grpSpPr>
        <p:sp>
          <p:nvSpPr>
            <p:cNvPr id="36" name="TextBox 36">
              <a:extLst>
                <a:ext uri="{FF2B5EF4-FFF2-40B4-BE49-F238E27FC236}">
                  <a16:creationId xmlns:a16="http://schemas.microsoft.com/office/drawing/2014/main" id="{46886E39-FA3C-3743-9AB5-FDCABC89ABF6}"/>
                </a:ext>
              </a:extLst>
            </p:cNvPr>
            <p:cNvSpPr txBox="1"/>
            <p:nvPr/>
          </p:nvSpPr>
          <p:spPr>
            <a:xfrm>
              <a:off x="388747" y="184929"/>
              <a:ext cx="1295824" cy="575506"/>
            </a:xfrm>
            <a:prstGeom prst="rect">
              <a:avLst/>
            </a:prstGeom>
          </p:spPr>
          <p:txBody>
            <a:bodyPr wrap="square" lIns="0" tIns="0" rIns="0" bIns="0" rtlCol="0" anchor="t">
              <a:spAutoFit/>
            </a:bodyPr>
            <a:lstStyle/>
            <a:p>
              <a:pPr>
                <a:lnSpc>
                  <a:spcPts val="2660"/>
                </a:lnSpc>
              </a:pPr>
              <a:r>
                <a:rPr lang="en-US" sz="2800" spc="-19" dirty="0">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1871658" y="-13429"/>
              <a:ext cx="1616405" cy="1023123"/>
            </a:xfrm>
            <a:prstGeom prst="rect">
              <a:avLst/>
            </a:prstGeom>
          </p:spPr>
          <p:txBody>
            <a:bodyPr wrap="square" lIns="0" tIns="0" rIns="0" bIns="0" rtlCol="0" anchor="t">
              <a:spAutoFit/>
            </a:bodyPr>
            <a:lstStyle/>
            <a:p>
              <a:r>
                <a:rPr lang="en-US" sz="4000" spc="-21" dirty="0">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1430000" y="6866104"/>
            <a:ext cx="5933758" cy="1231107"/>
            <a:chOff x="0" y="501711"/>
            <a:chExt cx="3643962" cy="474941"/>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1400162" cy="227424"/>
            </a:xfrm>
            <a:prstGeom prst="rect">
              <a:avLst/>
            </a:prstGeom>
          </p:spPr>
          <p:txBody>
            <a:bodyPr wrap="square" lIns="0" tIns="0" rIns="0" bIns="0" rtlCol="0" anchor="t">
              <a:spAutoFit/>
            </a:bodyPr>
            <a:lstStyle/>
            <a:p>
              <a:pPr>
                <a:lnSpc>
                  <a:spcPts val="2660"/>
                </a:lnSpc>
              </a:pPr>
              <a:r>
                <a:rPr lang="en-US" sz="28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1926488" y="501711"/>
              <a:ext cx="1717474" cy="474941"/>
            </a:xfrm>
            <a:prstGeom prst="rect">
              <a:avLst/>
            </a:prstGeom>
          </p:spPr>
          <p:txBody>
            <a:bodyPr wrap="square" lIns="0" tIns="0" rIns="0" bIns="0" rtlCol="0" anchor="t">
              <a:spAutoFit/>
            </a:bodyPr>
            <a:lstStyle/>
            <a:p>
              <a:r>
                <a:rPr lang="en-US" sz="4000" spc="-21" dirty="0">
                  <a:latin typeface="Gadugi" panose="020B0502040204020203" pitchFamily="34" charset="0"/>
                  <a:ea typeface="Gadugi" panose="020B0502040204020203" pitchFamily="34" charset="0"/>
                </a:rPr>
                <a:t>VINAY KUMAR 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dirty="0">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a:solidFill>
            <a:schemeClr val="accent4">
              <a:lumMod val="75000"/>
            </a:schemeClr>
          </a:solidFill>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a:solidFill>
            <a:schemeClr val="accent1">
              <a:lumMod val="60000"/>
              <a:lumOff val="40000"/>
            </a:schemeClr>
          </a:solidFill>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a:solidFill>
            <a:schemeClr val="accent4">
              <a:lumMod val="75000"/>
            </a:schemeClr>
          </a:solidFill>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a:solidFill>
            <a:schemeClr val="accent1">
              <a:lumMod val="60000"/>
              <a:lumOff val="40000"/>
            </a:schemeClr>
          </a:solidFill>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a:solidFill>
            <a:schemeClr val="accent4">
              <a:lumMod val="75000"/>
            </a:schemeClr>
          </a:solidFill>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MONTH WITH </a:t>
            </a:r>
          </a:p>
          <a:p>
            <a:pPr algn="ctr">
              <a:lnSpc>
                <a:spcPts val="3359"/>
              </a:lnSpc>
            </a:pPr>
            <a:r>
              <a:rPr lang="en-US" sz="2400" spc="-24" dirty="0">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a:solidFill>
            <a:schemeClr val="accent1">
              <a:lumMod val="60000"/>
              <a:lumOff val="40000"/>
            </a:schemeClr>
          </a:solidFill>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DECCB52-89D3-47AD-BA1E-B2565DD460B3}"/>
              </a:ext>
            </a:extLst>
          </p:cNvPr>
          <p:cNvGraphicFramePr>
            <a:graphicFrameLocks/>
          </p:cNvGraphicFramePr>
          <p:nvPr>
            <p:extLst>
              <p:ext uri="{D42A27DB-BD31-4B8C-83A1-F6EECF244321}">
                <p14:modId xmlns:p14="http://schemas.microsoft.com/office/powerpoint/2010/main" val="14518125"/>
              </p:ext>
            </p:extLst>
          </p:nvPr>
        </p:nvGraphicFramePr>
        <p:xfrm>
          <a:off x="1676401" y="1231451"/>
          <a:ext cx="13718982" cy="695967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3F8AC996-418E-4BA5-AFC5-3866C0F680F2}"/>
              </a:ext>
            </a:extLst>
          </p:cNvPr>
          <p:cNvGraphicFramePr>
            <a:graphicFrameLocks/>
          </p:cNvGraphicFramePr>
          <p:nvPr>
            <p:extLst>
              <p:ext uri="{D42A27DB-BD31-4B8C-83A1-F6EECF244321}">
                <p14:modId xmlns:p14="http://schemas.microsoft.com/office/powerpoint/2010/main" val="2404649831"/>
              </p:ext>
            </p:extLst>
          </p:nvPr>
        </p:nvGraphicFramePr>
        <p:xfrm>
          <a:off x="2824655" y="1383832"/>
          <a:ext cx="12216308" cy="694074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152</TotalTime>
  <Words>1700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Gadugi</vt:lpstr>
      <vt:lpstr>Wingdings 3</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3BR18CV082 MVK</cp:lastModifiedBy>
  <cp:revision>24</cp:revision>
  <dcterms:created xsi:type="dcterms:W3CDTF">2006-08-16T00:00:00Z</dcterms:created>
  <dcterms:modified xsi:type="dcterms:W3CDTF">2023-12-08T19:51:22Z</dcterms:modified>
  <dc:identifier>DAEhDyfaYKE</dc:identifier>
</cp:coreProperties>
</file>