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57" r:id="rId4"/>
    <p:sldId id="259" r:id="rId5"/>
    <p:sldId id="260" r:id="rId6"/>
    <p:sldId id="261" r:id="rId7"/>
    <p:sldId id="262" r:id="rId8"/>
    <p:sldId id="269"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6"/>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305A85BE-E308-4B82-B727-C4B37FC0EE73}" type="datetimeFigureOut">
              <a:rPr lang="en-IN" smtClean="0"/>
              <a:t>05-07-2022</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FFFDD19C-CEB1-4A6D-BCDD-8484C8443B92}" type="slidenum">
              <a:rPr lang="en-IN" smtClean="0"/>
              <a:t>‹#›</a:t>
            </a:fld>
            <a:endParaRPr lang="en-IN"/>
          </a:p>
        </p:txBody>
      </p:sp>
    </p:spTree>
    <p:extLst>
      <p:ext uri="{BB962C8B-B14F-4D97-AF65-F5344CB8AC3E}">
        <p14:creationId xmlns:p14="http://schemas.microsoft.com/office/powerpoint/2010/main" val="2145559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A85BE-E308-4B82-B727-C4B37FC0EE73}"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FFDD19C-CEB1-4A6D-BCDD-8484C8443B92}" type="slidenum">
              <a:rPr lang="en-IN" smtClean="0"/>
              <a:t>‹#›</a:t>
            </a:fld>
            <a:endParaRPr lang="en-IN"/>
          </a:p>
        </p:txBody>
      </p:sp>
    </p:spTree>
    <p:extLst>
      <p:ext uri="{BB962C8B-B14F-4D97-AF65-F5344CB8AC3E}">
        <p14:creationId xmlns:p14="http://schemas.microsoft.com/office/powerpoint/2010/main" val="1069103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A85BE-E308-4B82-B727-C4B37FC0EE73}"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FDD19C-CEB1-4A6D-BCDD-8484C8443B92}" type="slidenum">
              <a:rPr lang="en-IN" smtClean="0"/>
              <a:t>‹#›</a:t>
            </a:fld>
            <a:endParaRPr lang="en-IN"/>
          </a:p>
        </p:txBody>
      </p:sp>
    </p:spTree>
    <p:extLst>
      <p:ext uri="{BB962C8B-B14F-4D97-AF65-F5344CB8AC3E}">
        <p14:creationId xmlns:p14="http://schemas.microsoft.com/office/powerpoint/2010/main" val="4205058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A85BE-E308-4B82-B727-C4B37FC0EE73}"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FDD19C-CEB1-4A6D-BCDD-8484C8443B92}" type="slidenum">
              <a:rPr lang="en-IN" smtClean="0"/>
              <a:t>‹#›</a:t>
            </a:fld>
            <a:endParaRPr lang="en-IN"/>
          </a:p>
        </p:txBody>
      </p:sp>
    </p:spTree>
    <p:extLst>
      <p:ext uri="{BB962C8B-B14F-4D97-AF65-F5344CB8AC3E}">
        <p14:creationId xmlns:p14="http://schemas.microsoft.com/office/powerpoint/2010/main" val="2151030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A85BE-E308-4B82-B727-C4B37FC0EE73}"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FDD19C-CEB1-4A6D-BCDD-8484C8443B92}" type="slidenum">
              <a:rPr lang="en-IN" smtClean="0"/>
              <a:t>‹#›</a:t>
            </a:fld>
            <a:endParaRPr lang="en-IN"/>
          </a:p>
        </p:txBody>
      </p:sp>
    </p:spTree>
    <p:extLst>
      <p:ext uri="{BB962C8B-B14F-4D97-AF65-F5344CB8AC3E}">
        <p14:creationId xmlns:p14="http://schemas.microsoft.com/office/powerpoint/2010/main" val="391992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05A85BE-E308-4B82-B727-C4B37FC0EE73}" type="datetimeFigureOut">
              <a:rPr lang="en-IN" smtClean="0"/>
              <a:t>05-07-2022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FDD19C-CEB1-4A6D-BCDD-8484C8443B92}" type="slidenum">
              <a:rPr lang="en-IN" smtClean="0"/>
              <a:t>‹#›</a:t>
            </a:fld>
            <a:endParaRPr lang="en-IN"/>
          </a:p>
        </p:txBody>
      </p:sp>
    </p:spTree>
    <p:extLst>
      <p:ext uri="{BB962C8B-B14F-4D97-AF65-F5344CB8AC3E}">
        <p14:creationId xmlns:p14="http://schemas.microsoft.com/office/powerpoint/2010/main" val="2724724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05A85BE-E308-4B82-B727-C4B37FC0EE73}" type="datetimeFigureOut">
              <a:rPr lang="en-IN" smtClean="0"/>
              <a:t>05-07-2022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FDD19C-CEB1-4A6D-BCDD-8484C8443B92}" type="slidenum">
              <a:rPr lang="en-IN" smtClean="0"/>
              <a:t>‹#›</a:t>
            </a:fld>
            <a:endParaRPr lang="en-IN"/>
          </a:p>
        </p:txBody>
      </p:sp>
    </p:spTree>
    <p:extLst>
      <p:ext uri="{BB962C8B-B14F-4D97-AF65-F5344CB8AC3E}">
        <p14:creationId xmlns:p14="http://schemas.microsoft.com/office/powerpoint/2010/main" val="3803850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5A85BE-E308-4B82-B727-C4B37FC0EE73}"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FDD19C-CEB1-4A6D-BCDD-8484C8443B92}" type="slidenum">
              <a:rPr lang="en-IN" smtClean="0"/>
              <a:t>‹#›</a:t>
            </a:fld>
            <a:endParaRPr lang="en-IN"/>
          </a:p>
        </p:txBody>
      </p:sp>
    </p:spTree>
    <p:extLst>
      <p:ext uri="{BB962C8B-B14F-4D97-AF65-F5344CB8AC3E}">
        <p14:creationId xmlns:p14="http://schemas.microsoft.com/office/powerpoint/2010/main" val="2290051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5A85BE-E308-4B82-B727-C4B37FC0EE73}"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FDD19C-CEB1-4A6D-BCDD-8484C8443B92}" type="slidenum">
              <a:rPr lang="en-IN" smtClean="0"/>
              <a:t>‹#›</a:t>
            </a:fld>
            <a:endParaRPr lang="en-IN"/>
          </a:p>
        </p:txBody>
      </p:sp>
    </p:spTree>
    <p:extLst>
      <p:ext uri="{BB962C8B-B14F-4D97-AF65-F5344CB8AC3E}">
        <p14:creationId xmlns:p14="http://schemas.microsoft.com/office/powerpoint/2010/main" val="131130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5A85BE-E308-4B82-B727-C4B37FC0EE73}"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FDD19C-CEB1-4A6D-BCDD-8484C8443B92}" type="slidenum">
              <a:rPr lang="en-IN" smtClean="0"/>
              <a:t>‹#›</a:t>
            </a:fld>
            <a:endParaRPr lang="en-IN"/>
          </a:p>
        </p:txBody>
      </p:sp>
    </p:spTree>
    <p:extLst>
      <p:ext uri="{BB962C8B-B14F-4D97-AF65-F5344CB8AC3E}">
        <p14:creationId xmlns:p14="http://schemas.microsoft.com/office/powerpoint/2010/main" val="119506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A85BE-E308-4B82-B727-C4B37FC0EE73}"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FDD19C-CEB1-4A6D-BCDD-8484C8443B92}" type="slidenum">
              <a:rPr lang="en-IN" smtClean="0"/>
              <a:t>‹#›</a:t>
            </a:fld>
            <a:endParaRPr lang="en-IN"/>
          </a:p>
        </p:txBody>
      </p:sp>
    </p:spTree>
    <p:extLst>
      <p:ext uri="{BB962C8B-B14F-4D97-AF65-F5344CB8AC3E}">
        <p14:creationId xmlns:p14="http://schemas.microsoft.com/office/powerpoint/2010/main" val="46069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5A85BE-E308-4B82-B727-C4B37FC0EE73}"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FDD19C-CEB1-4A6D-BCDD-8484C8443B92}" type="slidenum">
              <a:rPr lang="en-IN" smtClean="0"/>
              <a:t>‹#›</a:t>
            </a:fld>
            <a:endParaRPr lang="en-IN"/>
          </a:p>
        </p:txBody>
      </p:sp>
    </p:spTree>
    <p:extLst>
      <p:ext uri="{BB962C8B-B14F-4D97-AF65-F5344CB8AC3E}">
        <p14:creationId xmlns:p14="http://schemas.microsoft.com/office/powerpoint/2010/main" val="418455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5A85BE-E308-4B82-B727-C4B37FC0EE73}" type="datetimeFigureOut">
              <a:rPr lang="en-IN" smtClean="0"/>
              <a:t>05-07-2022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FDD19C-CEB1-4A6D-BCDD-8484C8443B92}" type="slidenum">
              <a:rPr lang="en-IN" smtClean="0"/>
              <a:t>‹#›</a:t>
            </a:fld>
            <a:endParaRPr lang="en-IN"/>
          </a:p>
        </p:txBody>
      </p:sp>
    </p:spTree>
    <p:extLst>
      <p:ext uri="{BB962C8B-B14F-4D97-AF65-F5344CB8AC3E}">
        <p14:creationId xmlns:p14="http://schemas.microsoft.com/office/powerpoint/2010/main" val="364396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5A85BE-E308-4B82-B727-C4B37FC0EE73}" type="datetimeFigureOut">
              <a:rPr lang="en-IN" smtClean="0"/>
              <a:t>05-07-2022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FDD19C-CEB1-4A6D-BCDD-8484C8443B92}" type="slidenum">
              <a:rPr lang="en-IN" smtClean="0"/>
              <a:t>‹#›</a:t>
            </a:fld>
            <a:endParaRPr lang="en-IN"/>
          </a:p>
        </p:txBody>
      </p:sp>
    </p:spTree>
    <p:extLst>
      <p:ext uri="{BB962C8B-B14F-4D97-AF65-F5344CB8AC3E}">
        <p14:creationId xmlns:p14="http://schemas.microsoft.com/office/powerpoint/2010/main" val="4950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A85BE-E308-4B82-B727-C4B37FC0EE73}" type="datetimeFigureOut">
              <a:rPr lang="en-IN" smtClean="0"/>
              <a:t>05-07-2022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FFDD19C-CEB1-4A6D-BCDD-8484C8443B92}" type="slidenum">
              <a:rPr lang="en-IN" smtClean="0"/>
              <a:t>‹#›</a:t>
            </a:fld>
            <a:endParaRPr lang="en-IN"/>
          </a:p>
        </p:txBody>
      </p:sp>
    </p:spTree>
    <p:extLst>
      <p:ext uri="{BB962C8B-B14F-4D97-AF65-F5344CB8AC3E}">
        <p14:creationId xmlns:p14="http://schemas.microsoft.com/office/powerpoint/2010/main" val="358638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A85BE-E308-4B82-B727-C4B37FC0EE73}"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FFDD19C-CEB1-4A6D-BCDD-8484C8443B92}" type="slidenum">
              <a:rPr lang="en-IN" smtClean="0"/>
              <a:t>‹#›</a:t>
            </a:fld>
            <a:endParaRPr lang="en-IN"/>
          </a:p>
        </p:txBody>
      </p:sp>
    </p:spTree>
    <p:extLst>
      <p:ext uri="{BB962C8B-B14F-4D97-AF65-F5344CB8AC3E}">
        <p14:creationId xmlns:p14="http://schemas.microsoft.com/office/powerpoint/2010/main" val="11114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A85BE-E308-4B82-B727-C4B37FC0EE73}"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FFDD19C-CEB1-4A6D-BCDD-8484C8443B92}" type="slidenum">
              <a:rPr lang="en-IN" smtClean="0"/>
              <a:t>‹#›</a:t>
            </a:fld>
            <a:endParaRPr lang="en-IN"/>
          </a:p>
        </p:txBody>
      </p:sp>
    </p:spTree>
    <p:extLst>
      <p:ext uri="{BB962C8B-B14F-4D97-AF65-F5344CB8AC3E}">
        <p14:creationId xmlns:p14="http://schemas.microsoft.com/office/powerpoint/2010/main" val="4031528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305A85BE-E308-4B82-B727-C4B37FC0EE73}" type="datetimeFigureOut">
              <a:rPr lang="en-IN" smtClean="0"/>
              <a:t>05-07-2022</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FFFDD19C-CEB1-4A6D-BCDD-8484C8443B92}" type="slidenum">
              <a:rPr lang="en-IN" smtClean="0"/>
              <a:t>‹#›</a:t>
            </a:fld>
            <a:endParaRPr lang="en-IN"/>
          </a:p>
        </p:txBody>
      </p:sp>
    </p:spTree>
    <p:extLst>
      <p:ext uri="{BB962C8B-B14F-4D97-AF65-F5344CB8AC3E}">
        <p14:creationId xmlns:p14="http://schemas.microsoft.com/office/powerpoint/2010/main" val="169336869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6709" y="1434770"/>
            <a:ext cx="8913383" cy="2098226"/>
          </a:xfrm>
        </p:spPr>
        <p:txBody>
          <a:bodyPr/>
          <a:lstStyle/>
          <a:p>
            <a:pPr algn="ctr"/>
            <a:r>
              <a:rPr lang="en-IN" sz="3600" b="1" dirty="0" smtClean="0">
                <a:latin typeface="Bookman Old Style" panose="02050604050505020204" pitchFamily="18" charset="0"/>
              </a:rPr>
              <a:t>ARTIFICIAL FACES GENERATION </a:t>
            </a:r>
            <a:br>
              <a:rPr lang="en-IN" sz="3600" b="1" dirty="0" smtClean="0">
                <a:latin typeface="Bookman Old Style" panose="02050604050505020204" pitchFamily="18" charset="0"/>
              </a:rPr>
            </a:br>
            <a:r>
              <a:rPr lang="en-IN" sz="3600" b="1" dirty="0" smtClean="0">
                <a:latin typeface="Bookman Old Style" panose="02050604050505020204" pitchFamily="18" charset="0"/>
              </a:rPr>
              <a:t>USING </a:t>
            </a:r>
            <a:br>
              <a:rPr lang="en-IN" sz="3600" b="1" dirty="0" smtClean="0">
                <a:latin typeface="Bookman Old Style" panose="02050604050505020204" pitchFamily="18" charset="0"/>
              </a:rPr>
            </a:br>
            <a:r>
              <a:rPr lang="en-IN" sz="3600" b="1" dirty="0" smtClean="0">
                <a:latin typeface="Bookman Old Style" panose="02050604050505020204" pitchFamily="18" charset="0"/>
              </a:rPr>
              <a:t>DCGAN</a:t>
            </a:r>
            <a:endParaRPr lang="en-IN" sz="3600" b="1" dirty="0">
              <a:latin typeface="Bookman Old Style" panose="02050604050505020204" pitchFamily="18" charset="0"/>
            </a:endParaRPr>
          </a:p>
        </p:txBody>
      </p:sp>
      <p:sp>
        <p:nvSpPr>
          <p:cNvPr id="3" name="Subtitle 2"/>
          <p:cNvSpPr>
            <a:spLocks noGrp="1"/>
          </p:cNvSpPr>
          <p:nvPr>
            <p:ph type="subTitle" idx="1"/>
          </p:nvPr>
        </p:nvSpPr>
        <p:spPr>
          <a:xfrm>
            <a:off x="7556739" y="4844800"/>
            <a:ext cx="3303918" cy="1086237"/>
          </a:xfrm>
        </p:spPr>
        <p:txBody>
          <a:bodyPr>
            <a:normAutofit/>
          </a:bodyPr>
          <a:lstStyle/>
          <a:p>
            <a:pPr algn="r"/>
            <a:r>
              <a:rPr lang="en-IN" sz="1600" dirty="0" smtClean="0">
                <a:latin typeface="Rockwell" panose="02060603020205020403" pitchFamily="18" charset="0"/>
              </a:rPr>
              <a:t>Presentation by</a:t>
            </a:r>
          </a:p>
          <a:p>
            <a:pPr algn="r"/>
            <a:r>
              <a:rPr lang="en-IN" sz="1600" dirty="0" smtClean="0">
                <a:latin typeface="Rockwell" panose="02060603020205020403" pitchFamily="18" charset="0"/>
              </a:rPr>
              <a:t>Ch. VINAY KISHOR</a:t>
            </a:r>
            <a:endParaRPr lang="en-IN" sz="1600" dirty="0">
              <a:latin typeface="Rockwell" panose="02060603020205020403" pitchFamily="18" charset="0"/>
            </a:endParaRPr>
          </a:p>
        </p:txBody>
      </p:sp>
    </p:spTree>
    <p:extLst>
      <p:ext uri="{BB962C8B-B14F-4D97-AF65-F5344CB8AC3E}">
        <p14:creationId xmlns:p14="http://schemas.microsoft.com/office/powerpoint/2010/main" val="42681258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3298" y="1067269"/>
            <a:ext cx="6340415" cy="1014521"/>
          </a:xfrm>
        </p:spPr>
        <p:txBody>
          <a:bodyPr>
            <a:normAutofit fontScale="90000"/>
          </a:bodyPr>
          <a:lstStyle/>
          <a:p>
            <a:pPr algn="r"/>
            <a:r>
              <a:rPr lang="en-IN" sz="3600" b="1" dirty="0" smtClean="0">
                <a:latin typeface="Bookman Old Style" panose="02050604050505020204" pitchFamily="18" charset="0"/>
              </a:rPr>
              <a:t>Loss Function &amp; Optimizers</a:t>
            </a:r>
            <a:endParaRPr lang="en-IN" sz="1200" b="1" dirty="0">
              <a:latin typeface="Bookman Old Style" panose="02050604050505020204" pitchFamily="18" charset="0"/>
            </a:endParaRPr>
          </a:p>
        </p:txBody>
      </p:sp>
      <p:sp>
        <p:nvSpPr>
          <p:cNvPr id="4" name="Rectangle 3"/>
          <p:cNvSpPr/>
          <p:nvPr/>
        </p:nvSpPr>
        <p:spPr>
          <a:xfrm>
            <a:off x="534838" y="5867400"/>
            <a:ext cx="1923225" cy="631723"/>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601200" y="740074"/>
            <a:ext cx="2590800" cy="1087804"/>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ontent Placeholder 2"/>
          <p:cNvSpPr txBox="1">
            <a:spLocks/>
          </p:cNvSpPr>
          <p:nvPr/>
        </p:nvSpPr>
        <p:spPr>
          <a:xfrm>
            <a:off x="2458063" y="2773166"/>
            <a:ext cx="8485240" cy="3410095"/>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IN" sz="1800" dirty="0"/>
              <a:t>In order for our Discriminator and Generator to learn over time, we need to provide loss functions that will allow back propagation to take place</a:t>
            </a:r>
            <a:r>
              <a:rPr lang="en-IN" sz="1800" dirty="0" smtClean="0"/>
              <a:t>.</a:t>
            </a:r>
          </a:p>
          <a:p>
            <a:pPr marL="0" indent="0">
              <a:buNone/>
            </a:pPr>
            <a:r>
              <a:rPr lang="en-IN" sz="1800" dirty="0"/>
              <a:t>T</a:t>
            </a:r>
            <a:r>
              <a:rPr lang="en-IN" sz="1800" dirty="0" smtClean="0"/>
              <a:t>raining </a:t>
            </a:r>
            <a:r>
              <a:rPr lang="en-IN" sz="1800" dirty="0"/>
              <a:t>GANs is notoriously hard because of the two loss functions (for the Generator and Discriminator) and getting a balance between them is a key to the good results</a:t>
            </a:r>
            <a:r>
              <a:rPr lang="en-IN" sz="1800" dirty="0" smtClean="0"/>
              <a:t>.</a:t>
            </a:r>
          </a:p>
          <a:p>
            <a:pPr marL="0" indent="0">
              <a:buNone/>
            </a:pPr>
            <a:r>
              <a:rPr lang="en-IN" sz="1800" dirty="0" smtClean="0"/>
              <a:t>We used Adam optimizers for the purpose of optimising the model.</a:t>
            </a:r>
            <a:endParaRPr lang="en-IN" sz="1800" dirty="0"/>
          </a:p>
          <a:p>
            <a:pPr marL="0" indent="0">
              <a:buNone/>
            </a:pPr>
            <a:r>
              <a:rPr lang="en-IN" sz="1800" dirty="0"/>
              <a:t>Similarly to the declarations of the loss functions, we can also balance the Discriminator and the Generator with appropriate learning rates</a:t>
            </a:r>
            <a:r>
              <a:rPr lang="en-IN" sz="1800" dirty="0" smtClean="0"/>
              <a:t>.</a:t>
            </a:r>
            <a:endParaRPr lang="en-IN" sz="1800" dirty="0"/>
          </a:p>
        </p:txBody>
      </p:sp>
    </p:spTree>
    <p:extLst>
      <p:ext uri="{BB962C8B-B14F-4D97-AF65-F5344CB8AC3E}">
        <p14:creationId xmlns:p14="http://schemas.microsoft.com/office/powerpoint/2010/main" val="4578156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3801" y="892187"/>
            <a:ext cx="6340415" cy="783578"/>
          </a:xfrm>
        </p:spPr>
        <p:txBody>
          <a:bodyPr>
            <a:normAutofit/>
          </a:bodyPr>
          <a:lstStyle/>
          <a:p>
            <a:pPr algn="r"/>
            <a:r>
              <a:rPr lang="en-IN" b="1" dirty="0" smtClean="0">
                <a:latin typeface="Bookman Old Style" panose="02050604050505020204" pitchFamily="18" charset="0"/>
              </a:rPr>
              <a:t>Training</a:t>
            </a:r>
            <a:endParaRPr lang="en-IN" sz="1600" b="1" dirty="0">
              <a:latin typeface="Bookman Old Style" panose="02050604050505020204" pitchFamily="18" charset="0"/>
            </a:endParaRPr>
          </a:p>
        </p:txBody>
      </p:sp>
      <p:sp>
        <p:nvSpPr>
          <p:cNvPr id="3" name="Content Placeholder 2"/>
          <p:cNvSpPr>
            <a:spLocks noGrp="1"/>
          </p:cNvSpPr>
          <p:nvPr>
            <p:ph idx="1"/>
          </p:nvPr>
        </p:nvSpPr>
        <p:spPr>
          <a:xfrm>
            <a:off x="2458063" y="2231510"/>
            <a:ext cx="6896724" cy="707798"/>
          </a:xfrm>
        </p:spPr>
        <p:txBody>
          <a:bodyPr>
            <a:normAutofit/>
          </a:bodyPr>
          <a:lstStyle/>
          <a:p>
            <a:pPr marL="0" indent="0">
              <a:buNone/>
            </a:pPr>
            <a:r>
              <a:rPr lang="en-IN" sz="2400" b="1" dirty="0" smtClean="0">
                <a:latin typeface="Bookman Old Style" panose="02050604050505020204" pitchFamily="18" charset="0"/>
              </a:rPr>
              <a:t>Training Generator &amp; Discriminator</a:t>
            </a:r>
          </a:p>
        </p:txBody>
      </p:sp>
      <p:sp>
        <p:nvSpPr>
          <p:cNvPr id="4" name="Rectangle 3"/>
          <p:cNvSpPr/>
          <p:nvPr/>
        </p:nvSpPr>
        <p:spPr>
          <a:xfrm>
            <a:off x="534838" y="5867400"/>
            <a:ext cx="1923225" cy="631723"/>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601200" y="740074"/>
            <a:ext cx="2590800" cy="1087804"/>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ontent Placeholder 2"/>
          <p:cNvSpPr txBox="1">
            <a:spLocks/>
          </p:cNvSpPr>
          <p:nvPr/>
        </p:nvSpPr>
        <p:spPr>
          <a:xfrm>
            <a:off x="2458063" y="3089028"/>
            <a:ext cx="8485240" cy="3410095"/>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IN" sz="1800" dirty="0"/>
              <a:t>Once </a:t>
            </a:r>
            <a:r>
              <a:rPr lang="en-IN" sz="1800" dirty="0" smtClean="0"/>
              <a:t>the model is built and the data set is prepared, it has to be on </a:t>
            </a:r>
            <a:r>
              <a:rPr lang="en-IN" sz="1800" dirty="0"/>
              <a:t>the images present </a:t>
            </a:r>
            <a:r>
              <a:rPr lang="en-IN" sz="1800" dirty="0" smtClean="0"/>
              <a:t>in the </a:t>
            </a:r>
            <a:r>
              <a:rPr lang="en-IN" sz="1800" dirty="0"/>
              <a:t>Celebrities 100K dataset. In this specific project, I’ve set the number of epochs to 10 with a doubling iteration period for better results. </a:t>
            </a:r>
          </a:p>
          <a:p>
            <a:pPr marL="0" indent="0">
              <a:buNone/>
            </a:pPr>
            <a:r>
              <a:rPr lang="en-IN" sz="1800" dirty="0"/>
              <a:t>The core training part is where we are training Discriminator and Generator. Same as with the loss functions and learning rates, it’s also a possible place to balance the Discriminator and the Generator. Some researchers found that modifying the ratio between Discriminator and Generator training runs may benefit the results. In my case 1:1 </a:t>
            </a:r>
            <a:r>
              <a:rPr lang="en-IN" sz="1800" dirty="0" smtClean="0"/>
              <a:t>ratio is performed. </a:t>
            </a:r>
            <a:endParaRPr lang="en-IN" sz="1800" dirty="0">
              <a:latin typeface="Rockwell" panose="02060603020205020403" pitchFamily="18" charset="0"/>
            </a:endParaRPr>
          </a:p>
        </p:txBody>
      </p:sp>
    </p:spTree>
    <p:extLst>
      <p:ext uri="{BB962C8B-B14F-4D97-AF65-F5344CB8AC3E}">
        <p14:creationId xmlns:p14="http://schemas.microsoft.com/office/powerpoint/2010/main" val="11175943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3801" y="892187"/>
            <a:ext cx="6340415" cy="783578"/>
          </a:xfrm>
        </p:spPr>
        <p:txBody>
          <a:bodyPr>
            <a:normAutofit/>
          </a:bodyPr>
          <a:lstStyle/>
          <a:p>
            <a:pPr algn="r"/>
            <a:r>
              <a:rPr lang="en-IN" b="1" dirty="0" smtClean="0">
                <a:latin typeface="Bookman Old Style" panose="02050604050505020204" pitchFamily="18" charset="0"/>
              </a:rPr>
              <a:t>Results</a:t>
            </a:r>
            <a:endParaRPr lang="en-IN" sz="1600" b="1" dirty="0">
              <a:latin typeface="Bookman Old Style" panose="02050604050505020204" pitchFamily="18" charset="0"/>
            </a:endParaRPr>
          </a:p>
        </p:txBody>
      </p:sp>
      <p:sp>
        <p:nvSpPr>
          <p:cNvPr id="4" name="Rectangle 3"/>
          <p:cNvSpPr/>
          <p:nvPr/>
        </p:nvSpPr>
        <p:spPr>
          <a:xfrm>
            <a:off x="534838" y="5867400"/>
            <a:ext cx="1923225" cy="631723"/>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601200" y="740074"/>
            <a:ext cx="2590800" cy="1087804"/>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2"/>
          <p:cNvSpPr>
            <a:spLocks noChangeArrowheads="1"/>
          </p:cNvSpPr>
          <p:nvPr/>
        </p:nvSpPr>
        <p:spPr bwMode="auto">
          <a:xfrm>
            <a:off x="3299242" y="27328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descr="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7196" y="2176579"/>
            <a:ext cx="3204634" cy="22217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Rectangle 4"/>
          <p:cNvSpPr>
            <a:spLocks noChangeArrowheads="1"/>
          </p:cNvSpPr>
          <p:nvPr/>
        </p:nvSpPr>
        <p:spPr bwMode="auto">
          <a:xfrm>
            <a:off x="1293462" y="6778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7" name="Picture 3" descr="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4311" y="2171405"/>
            <a:ext cx="3213299" cy="21489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0" name="Rectangle 6"/>
          <p:cNvSpPr>
            <a:spLocks noChangeArrowheads="1"/>
          </p:cNvSpPr>
          <p:nvPr/>
        </p:nvSpPr>
        <p:spPr bwMode="auto">
          <a:xfrm>
            <a:off x="1293462" y="6778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9" name="Picture 5" descr="whole"/>
          <p:cNvPicPr>
            <a:picLocks noChangeAspect="1" noChangeArrowheads="1"/>
          </p:cNvPicPr>
          <p:nvPr/>
        </p:nvPicPr>
        <p:blipFill rotWithShape="1">
          <a:blip r:embed="rId4">
            <a:extLst>
              <a:ext uri="{28A0092B-C50C-407E-A947-70E740481C1C}">
                <a14:useLocalDpi xmlns:a14="http://schemas.microsoft.com/office/drawing/2010/main" val="0"/>
              </a:ext>
            </a:extLst>
          </a:blip>
          <a:srcRect r="38317" b="87827"/>
          <a:stretch/>
        </p:blipFill>
        <p:spPr bwMode="auto">
          <a:xfrm>
            <a:off x="4230961" y="5167944"/>
            <a:ext cx="4684591" cy="9245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4" name="Content Placeholder 2"/>
          <p:cNvSpPr txBox="1">
            <a:spLocks/>
          </p:cNvSpPr>
          <p:nvPr/>
        </p:nvSpPr>
        <p:spPr>
          <a:xfrm>
            <a:off x="7735896" y="4438234"/>
            <a:ext cx="2207234" cy="412719"/>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IN" sz="1800" dirty="0" smtClean="0"/>
              <a:t>Epoch 2: Training</a:t>
            </a:r>
            <a:endParaRPr lang="en-IN" sz="1800" dirty="0">
              <a:latin typeface="Rockwell" panose="02060603020205020403" pitchFamily="18" charset="0"/>
            </a:endParaRPr>
          </a:p>
        </p:txBody>
      </p:sp>
      <p:sp>
        <p:nvSpPr>
          <p:cNvPr id="15" name="Content Placeholder 2"/>
          <p:cNvSpPr txBox="1">
            <a:spLocks/>
          </p:cNvSpPr>
          <p:nvPr/>
        </p:nvSpPr>
        <p:spPr>
          <a:xfrm>
            <a:off x="3053807" y="4412561"/>
            <a:ext cx="2354306" cy="412719"/>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IN" sz="1800" dirty="0" smtClean="0"/>
              <a:t>Epoch 1: Training</a:t>
            </a:r>
            <a:endParaRPr lang="en-IN" sz="1800" dirty="0">
              <a:latin typeface="Rockwell" panose="02060603020205020403" pitchFamily="18" charset="0"/>
            </a:endParaRPr>
          </a:p>
        </p:txBody>
      </p:sp>
      <p:sp>
        <p:nvSpPr>
          <p:cNvPr id="16" name="Content Placeholder 2"/>
          <p:cNvSpPr txBox="1">
            <a:spLocks/>
          </p:cNvSpPr>
          <p:nvPr/>
        </p:nvSpPr>
        <p:spPr>
          <a:xfrm>
            <a:off x="5768492" y="6317959"/>
            <a:ext cx="1839043" cy="412719"/>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IN" sz="1800" dirty="0" smtClean="0"/>
              <a:t>Final Results</a:t>
            </a:r>
            <a:endParaRPr lang="en-IN" sz="1800" dirty="0">
              <a:latin typeface="Rockwell" panose="02060603020205020403" pitchFamily="18" charset="0"/>
            </a:endParaRPr>
          </a:p>
        </p:txBody>
      </p:sp>
    </p:spTree>
    <p:extLst>
      <p:ext uri="{BB962C8B-B14F-4D97-AF65-F5344CB8AC3E}">
        <p14:creationId xmlns:p14="http://schemas.microsoft.com/office/powerpoint/2010/main" val="16322393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3801" y="892187"/>
            <a:ext cx="6340415" cy="783578"/>
          </a:xfrm>
        </p:spPr>
        <p:txBody>
          <a:bodyPr>
            <a:normAutofit/>
          </a:bodyPr>
          <a:lstStyle/>
          <a:p>
            <a:pPr algn="r"/>
            <a:r>
              <a:rPr lang="en-IN" b="1" dirty="0" smtClean="0">
                <a:latin typeface="Bookman Old Style" panose="02050604050505020204" pitchFamily="18" charset="0"/>
              </a:rPr>
              <a:t>Future Work</a:t>
            </a:r>
            <a:endParaRPr lang="en-IN" sz="1600" b="1" dirty="0">
              <a:latin typeface="Bookman Old Style" panose="02050604050505020204" pitchFamily="18" charset="0"/>
            </a:endParaRPr>
          </a:p>
        </p:txBody>
      </p:sp>
      <p:sp>
        <p:nvSpPr>
          <p:cNvPr id="4" name="Rectangle 3"/>
          <p:cNvSpPr/>
          <p:nvPr/>
        </p:nvSpPr>
        <p:spPr>
          <a:xfrm>
            <a:off x="534838" y="5867400"/>
            <a:ext cx="1923225" cy="631723"/>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601200" y="740074"/>
            <a:ext cx="2590800" cy="1087804"/>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ontent Placeholder 2"/>
          <p:cNvSpPr txBox="1">
            <a:spLocks/>
          </p:cNvSpPr>
          <p:nvPr/>
        </p:nvSpPr>
        <p:spPr>
          <a:xfrm>
            <a:off x="2458063" y="2575292"/>
            <a:ext cx="8485240" cy="3410095"/>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IN" sz="1800" dirty="0" smtClean="0">
                <a:latin typeface="Rockwell" panose="02060603020205020403" pitchFamily="18" charset="0"/>
              </a:rPr>
              <a:t>This project can be modified and can be used to generate artificial Cartoon faces, Dogs, Cats faces etc. All that you need to change is the training data set, tune certain impacting parameters and setting the appropriate epochs, loss gradients and optimization functions.</a:t>
            </a:r>
          </a:p>
          <a:p>
            <a:pPr marL="0" indent="0">
              <a:buNone/>
            </a:pPr>
            <a:r>
              <a:rPr lang="en-IN" sz="1800" dirty="0" smtClean="0">
                <a:latin typeface="Rockwell" panose="02060603020205020403" pitchFamily="18" charset="0"/>
              </a:rPr>
              <a:t>This could possibly be of great use in the animation industry, where tedious effort is put-forth for the creation of new characters. The model can deliver the desired animated structures as per the features of the custom data set it is trained on. </a:t>
            </a:r>
          </a:p>
        </p:txBody>
      </p:sp>
    </p:spTree>
    <p:extLst>
      <p:ext uri="{BB962C8B-B14F-4D97-AF65-F5344CB8AC3E}">
        <p14:creationId xmlns:p14="http://schemas.microsoft.com/office/powerpoint/2010/main" val="25371254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8103" y="2979174"/>
            <a:ext cx="5482320" cy="783578"/>
          </a:xfrm>
        </p:spPr>
        <p:txBody>
          <a:bodyPr>
            <a:noAutofit/>
          </a:bodyPr>
          <a:lstStyle/>
          <a:p>
            <a:pPr algn="r"/>
            <a:r>
              <a:rPr lang="en-IN" sz="5400" b="1" dirty="0" smtClean="0">
                <a:solidFill>
                  <a:schemeClr val="tx2">
                    <a:lumMod val="50000"/>
                  </a:schemeClr>
                </a:solidFill>
                <a:latin typeface="Bookman Old Style" panose="02050604050505020204" pitchFamily="18" charset="0"/>
              </a:rPr>
              <a:t>Thank You</a:t>
            </a:r>
            <a:endParaRPr lang="en-IN" sz="2000" b="1" dirty="0">
              <a:solidFill>
                <a:schemeClr val="tx2">
                  <a:lumMod val="50000"/>
                </a:schemeClr>
              </a:solidFill>
              <a:latin typeface="Bookman Old Style" panose="02050604050505020204" pitchFamily="18" charset="0"/>
            </a:endParaRPr>
          </a:p>
        </p:txBody>
      </p:sp>
      <p:sp>
        <p:nvSpPr>
          <p:cNvPr id="4" name="Rectangle 3"/>
          <p:cNvSpPr/>
          <p:nvPr/>
        </p:nvSpPr>
        <p:spPr>
          <a:xfrm>
            <a:off x="534838" y="5867400"/>
            <a:ext cx="1923225" cy="631723"/>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266903" y="2812026"/>
            <a:ext cx="1804219" cy="4045974"/>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554137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2437" y="2448232"/>
            <a:ext cx="10778181" cy="2271252"/>
          </a:xfrm>
          <a:prstGeom prst="rect">
            <a:avLst/>
          </a:prstGeom>
          <a:solidFill>
            <a:schemeClr val="tx1">
              <a:lumMod val="50000"/>
              <a:lumOff val="50000"/>
            </a:schemeClr>
          </a:solidFill>
          <a:ln>
            <a:noFill/>
          </a:ln>
          <a:effectLst>
            <a:outerShdw blurRad="50800" dist="38100" sx="108000" sy="108000" algn="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1" y="-1"/>
            <a:ext cx="2036849" cy="6858001"/>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1" y="1927123"/>
            <a:ext cx="2133600" cy="3313471"/>
          </a:xfrm>
          <a:prstGeom prst="rect">
            <a:avLst/>
          </a:prstGeom>
          <a:solidFill>
            <a:srgbClr val="44546A"/>
          </a:solidFill>
          <a:ln>
            <a:noFill/>
          </a:ln>
          <a:effectLst>
            <a:outerShdw blurRad="50800" dist="38100" sx="108000" sy="108000" algn="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0009238" y="1927123"/>
            <a:ext cx="2182761" cy="3313471"/>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8217" y="3601293"/>
            <a:ext cx="1532740" cy="149121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4863" y="2026565"/>
            <a:ext cx="1568066" cy="151304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6437" y="2026565"/>
            <a:ext cx="1645028" cy="1574728"/>
          </a:xfrm>
          <a:prstGeom prst="rect">
            <a:avLst/>
          </a:prstGeom>
        </p:spPr>
      </p:pic>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r="4760"/>
          <a:stretch/>
        </p:blipFill>
        <p:spPr>
          <a:xfrm>
            <a:off x="7818217" y="2026565"/>
            <a:ext cx="1532740" cy="1513048"/>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691" y="1995949"/>
            <a:ext cx="1543664" cy="1543664"/>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1881" y="3624266"/>
            <a:ext cx="1508647" cy="1468237"/>
          </a:xfrm>
          <a:prstGeom prst="rect">
            <a:avLst/>
          </a:prstGeom>
        </p:spPr>
      </p:pic>
      <p:pic>
        <p:nvPicPr>
          <p:cNvPr id="15" name="Picture 14"/>
          <p:cNvPicPr>
            <a:picLocks noChangeAspect="1"/>
          </p:cNvPicPr>
          <p:nvPr/>
        </p:nvPicPr>
        <p:blipFill rotWithShape="1">
          <a:blip r:embed="rId8">
            <a:extLst>
              <a:ext uri="{28A0092B-C50C-407E-A947-70E740481C1C}">
                <a14:useLocalDpi xmlns:a14="http://schemas.microsoft.com/office/drawing/2010/main" val="0"/>
              </a:ext>
            </a:extLst>
          </a:blip>
          <a:srcRect t="2371"/>
          <a:stretch/>
        </p:blipFill>
        <p:spPr>
          <a:xfrm>
            <a:off x="6248309" y="3662885"/>
            <a:ext cx="1473156" cy="1451299"/>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60539" y="3652684"/>
            <a:ext cx="1500647" cy="1461500"/>
          </a:xfrm>
          <a:prstGeom prst="rect">
            <a:avLst/>
          </a:prstGeom>
        </p:spPr>
      </p:pic>
    </p:spTree>
    <p:extLst>
      <p:ext uri="{BB962C8B-B14F-4D97-AF65-F5344CB8AC3E}">
        <p14:creationId xmlns:p14="http://schemas.microsoft.com/office/powerpoint/2010/main" val="19229683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4137" y="663952"/>
            <a:ext cx="6340415" cy="1240047"/>
          </a:xfrm>
        </p:spPr>
        <p:txBody>
          <a:bodyPr>
            <a:normAutofit/>
          </a:bodyPr>
          <a:lstStyle/>
          <a:p>
            <a:pPr algn="r"/>
            <a:r>
              <a:rPr lang="en-IN" b="1" dirty="0" smtClean="0">
                <a:latin typeface="Bookman Old Style" panose="02050604050505020204" pitchFamily="18" charset="0"/>
              </a:rPr>
              <a:t>Machine Learning Algorithms</a:t>
            </a:r>
            <a:endParaRPr lang="en-IN" b="1" dirty="0">
              <a:latin typeface="Bookman Old Style" panose="02050604050505020204" pitchFamily="18" charset="0"/>
            </a:endParaRPr>
          </a:p>
        </p:txBody>
      </p:sp>
      <p:sp>
        <p:nvSpPr>
          <p:cNvPr id="3" name="Content Placeholder 2"/>
          <p:cNvSpPr>
            <a:spLocks noGrp="1"/>
          </p:cNvSpPr>
          <p:nvPr>
            <p:ph idx="1"/>
          </p:nvPr>
        </p:nvSpPr>
        <p:spPr>
          <a:xfrm>
            <a:off x="2375095" y="2753280"/>
            <a:ext cx="2659022" cy="707798"/>
          </a:xfrm>
        </p:spPr>
        <p:txBody>
          <a:bodyPr>
            <a:normAutofit/>
          </a:bodyPr>
          <a:lstStyle/>
          <a:p>
            <a:pPr marL="0" indent="0">
              <a:buNone/>
            </a:pPr>
            <a:r>
              <a:rPr lang="en-IN" sz="2400" b="1" dirty="0" smtClean="0">
                <a:latin typeface="Rockwell" panose="02060603020205020403" pitchFamily="18" charset="0"/>
              </a:rPr>
              <a:t>Discriminative</a:t>
            </a:r>
            <a:endParaRPr lang="en-IN" sz="2400" b="1" dirty="0">
              <a:latin typeface="Rockwell" panose="02060603020205020403" pitchFamily="18" charset="0"/>
            </a:endParaRPr>
          </a:p>
        </p:txBody>
      </p:sp>
      <p:sp>
        <p:nvSpPr>
          <p:cNvPr id="4" name="Rectangle 3"/>
          <p:cNvSpPr/>
          <p:nvPr/>
        </p:nvSpPr>
        <p:spPr>
          <a:xfrm>
            <a:off x="534838" y="5867400"/>
            <a:ext cx="1923225" cy="631723"/>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601200" y="740074"/>
            <a:ext cx="2590800" cy="1087804"/>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2"/>
          <p:cNvSpPr txBox="1">
            <a:spLocks/>
          </p:cNvSpPr>
          <p:nvPr/>
        </p:nvSpPr>
        <p:spPr>
          <a:xfrm>
            <a:off x="6942178" y="2753280"/>
            <a:ext cx="2659022" cy="70779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IN" sz="2400" b="1" dirty="0" smtClean="0">
                <a:latin typeface="Rockwell" panose="02060603020205020403" pitchFamily="18" charset="0"/>
              </a:rPr>
              <a:t>Generative</a:t>
            </a:r>
            <a:endParaRPr lang="en-IN" sz="2400" b="1" dirty="0">
              <a:latin typeface="Rockwell" panose="02060603020205020403" pitchFamily="18" charset="0"/>
            </a:endParaRPr>
          </a:p>
        </p:txBody>
      </p:sp>
      <p:sp>
        <p:nvSpPr>
          <p:cNvPr id="7" name="Rectangle 6"/>
          <p:cNvSpPr/>
          <p:nvPr/>
        </p:nvSpPr>
        <p:spPr>
          <a:xfrm>
            <a:off x="2458064" y="3461078"/>
            <a:ext cx="2241755" cy="45719"/>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Content Placeholder 2"/>
          <p:cNvSpPr txBox="1">
            <a:spLocks/>
          </p:cNvSpPr>
          <p:nvPr/>
        </p:nvSpPr>
        <p:spPr>
          <a:xfrm>
            <a:off x="2375095" y="3741422"/>
            <a:ext cx="3012982" cy="1685984"/>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IN" sz="1800" dirty="0" smtClean="0">
                <a:latin typeface="Rockwell" panose="02060603020205020403" pitchFamily="18" charset="0"/>
              </a:rPr>
              <a:t>Performs tasks on existing data like classification etc.</a:t>
            </a:r>
          </a:p>
          <a:p>
            <a:pPr marL="0" indent="0">
              <a:buFont typeface="Franklin Gothic Book" panose="020B0503020102020204" pitchFamily="34" charset="0"/>
              <a:buNone/>
            </a:pPr>
            <a:r>
              <a:rPr lang="en-IN" sz="1800" dirty="0" smtClean="0">
                <a:latin typeface="Rockwell" panose="02060603020205020403" pitchFamily="18" charset="0"/>
              </a:rPr>
              <a:t>Ex: Classification, Regression, Clustering models</a:t>
            </a:r>
            <a:endParaRPr lang="en-IN" sz="1800" dirty="0">
              <a:latin typeface="Rockwell" panose="02060603020205020403" pitchFamily="18" charset="0"/>
            </a:endParaRPr>
          </a:p>
        </p:txBody>
      </p:sp>
      <p:sp>
        <p:nvSpPr>
          <p:cNvPr id="9" name="Content Placeholder 2"/>
          <p:cNvSpPr txBox="1">
            <a:spLocks/>
          </p:cNvSpPr>
          <p:nvPr/>
        </p:nvSpPr>
        <p:spPr>
          <a:xfrm>
            <a:off x="6942178" y="3741422"/>
            <a:ext cx="3012982" cy="1685984"/>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IN" sz="1800" dirty="0" smtClean="0">
                <a:latin typeface="Rockwell" panose="02060603020205020403" pitchFamily="18" charset="0"/>
              </a:rPr>
              <a:t>Performs tasks that generates new data.</a:t>
            </a:r>
          </a:p>
          <a:p>
            <a:pPr marL="0" indent="0">
              <a:buFont typeface="Franklin Gothic Book" panose="020B0503020102020204" pitchFamily="34" charset="0"/>
              <a:buNone/>
            </a:pPr>
            <a:r>
              <a:rPr lang="en-IN" sz="1800" dirty="0" smtClean="0">
                <a:latin typeface="Rockwell" panose="02060603020205020403" pitchFamily="18" charset="0"/>
              </a:rPr>
              <a:t>Ex: Generative Adversarial Networks (GAN)</a:t>
            </a:r>
            <a:endParaRPr lang="en-IN" sz="1800" dirty="0">
              <a:latin typeface="Rockwell" panose="02060603020205020403" pitchFamily="18" charset="0"/>
            </a:endParaRPr>
          </a:p>
        </p:txBody>
      </p:sp>
      <p:sp>
        <p:nvSpPr>
          <p:cNvPr id="10" name="Rectangle 9"/>
          <p:cNvSpPr/>
          <p:nvPr/>
        </p:nvSpPr>
        <p:spPr>
          <a:xfrm>
            <a:off x="6942178" y="3461078"/>
            <a:ext cx="2241755" cy="45719"/>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809954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3969" y="775897"/>
            <a:ext cx="6340415" cy="1240047"/>
          </a:xfrm>
        </p:spPr>
        <p:txBody>
          <a:bodyPr>
            <a:normAutofit/>
          </a:bodyPr>
          <a:lstStyle/>
          <a:p>
            <a:pPr algn="r"/>
            <a:r>
              <a:rPr lang="en-IN" b="1" dirty="0" smtClean="0">
                <a:latin typeface="Bookman Old Style" panose="02050604050505020204" pitchFamily="18" charset="0"/>
              </a:rPr>
              <a:t>DCGAN</a:t>
            </a:r>
            <a:r>
              <a:rPr lang="en-IN" b="1" dirty="0">
                <a:latin typeface="Bookman Old Style" panose="02050604050505020204" pitchFamily="18" charset="0"/>
              </a:rPr>
              <a:t/>
            </a:r>
            <a:br>
              <a:rPr lang="en-IN" b="1" dirty="0">
                <a:latin typeface="Bookman Old Style" panose="02050604050505020204" pitchFamily="18" charset="0"/>
              </a:rPr>
            </a:br>
            <a:r>
              <a:rPr lang="en-IN" b="1" dirty="0" smtClean="0">
                <a:latin typeface="Bookman Old Style" panose="02050604050505020204" pitchFamily="18" charset="0"/>
              </a:rPr>
              <a:t>Architecture</a:t>
            </a:r>
            <a:endParaRPr lang="en-IN" sz="1600" b="1" dirty="0">
              <a:latin typeface="Bookman Old Style" panose="02050604050505020204" pitchFamily="18" charset="0"/>
            </a:endParaRPr>
          </a:p>
        </p:txBody>
      </p:sp>
      <p:sp>
        <p:nvSpPr>
          <p:cNvPr id="3" name="Content Placeholder 2"/>
          <p:cNvSpPr>
            <a:spLocks noGrp="1"/>
          </p:cNvSpPr>
          <p:nvPr>
            <p:ph idx="1"/>
          </p:nvPr>
        </p:nvSpPr>
        <p:spPr>
          <a:xfrm>
            <a:off x="1912978" y="2733615"/>
            <a:ext cx="6896724" cy="707798"/>
          </a:xfrm>
        </p:spPr>
        <p:txBody>
          <a:bodyPr>
            <a:normAutofit fontScale="92500" lnSpcReduction="10000"/>
          </a:bodyPr>
          <a:lstStyle/>
          <a:p>
            <a:pPr marL="0" indent="0">
              <a:buNone/>
            </a:pPr>
            <a:r>
              <a:rPr lang="en-IN" sz="2400" b="1" dirty="0">
                <a:latin typeface="Bookman Old Style" panose="02050604050505020204" pitchFamily="18" charset="0"/>
              </a:rPr>
              <a:t>Deep Convolutional Generative Adversarial </a:t>
            </a:r>
            <a:r>
              <a:rPr lang="en-IN" sz="2400" b="1" dirty="0" smtClean="0">
                <a:latin typeface="Bookman Old Style" panose="02050604050505020204" pitchFamily="18" charset="0"/>
              </a:rPr>
              <a:t>Networks</a:t>
            </a:r>
            <a:endParaRPr lang="en-IN" sz="2400" b="1" dirty="0">
              <a:latin typeface="Rockwell" panose="02060603020205020403" pitchFamily="18" charset="0"/>
            </a:endParaRPr>
          </a:p>
        </p:txBody>
      </p:sp>
      <p:sp>
        <p:nvSpPr>
          <p:cNvPr id="4" name="Rectangle 3"/>
          <p:cNvSpPr/>
          <p:nvPr/>
        </p:nvSpPr>
        <p:spPr>
          <a:xfrm>
            <a:off x="534838" y="5867400"/>
            <a:ext cx="1923225" cy="631723"/>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601200" y="740074"/>
            <a:ext cx="2590800" cy="1087804"/>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ontent Placeholder 2"/>
          <p:cNvSpPr txBox="1">
            <a:spLocks/>
          </p:cNvSpPr>
          <p:nvPr/>
        </p:nvSpPr>
        <p:spPr>
          <a:xfrm>
            <a:off x="1912978" y="3741422"/>
            <a:ext cx="9728416" cy="1685984"/>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IN" sz="1800" dirty="0" smtClean="0">
                <a:latin typeface="Rockwell" panose="02060603020205020403" pitchFamily="18" charset="0"/>
              </a:rPr>
              <a:t>A GAN essentially comprises of a </a:t>
            </a:r>
            <a:r>
              <a:rPr lang="en-IN" sz="1800" b="1" dirty="0" smtClean="0">
                <a:latin typeface="Rockwell" panose="02060603020205020403" pitchFamily="18" charset="0"/>
              </a:rPr>
              <a:t>Generator and a Discriminator</a:t>
            </a:r>
            <a:r>
              <a:rPr lang="en-IN" sz="1800" dirty="0" smtClean="0">
                <a:latin typeface="Rockwell" panose="02060603020205020403" pitchFamily="18" charset="0"/>
              </a:rPr>
              <a:t>. The Generator Generates new faces and the Discriminator predicts whether they are real or fake ones. </a:t>
            </a:r>
            <a:r>
              <a:rPr lang="en-US" sz="1800" dirty="0"/>
              <a:t>The underlying idea behind GAN is that </a:t>
            </a:r>
            <a:r>
              <a:rPr lang="en-US" sz="1800" dirty="0" smtClean="0"/>
              <a:t>its two </a:t>
            </a:r>
            <a:r>
              <a:rPr lang="en-US" sz="1800" dirty="0"/>
              <a:t>neural networks (Generator and Discriminator) </a:t>
            </a:r>
            <a:r>
              <a:rPr lang="en-US" sz="1800" dirty="0" smtClean="0"/>
              <a:t>competes </a:t>
            </a:r>
            <a:r>
              <a:rPr lang="en-US" sz="1800" dirty="0"/>
              <a:t>with each other in a zero-sum game </a:t>
            </a:r>
            <a:r>
              <a:rPr lang="en-US" sz="1800" dirty="0" smtClean="0"/>
              <a:t>framework.</a:t>
            </a:r>
            <a:endParaRPr lang="en-IN" sz="1800" dirty="0"/>
          </a:p>
          <a:p>
            <a:pPr marL="0" indent="0">
              <a:buFont typeface="Franklin Gothic Book" panose="020B0503020102020204" pitchFamily="34" charset="0"/>
              <a:buNone/>
            </a:pPr>
            <a:r>
              <a:rPr lang="en-IN" sz="1800" dirty="0" smtClean="0">
                <a:latin typeface="Rockwell" panose="02060603020205020403" pitchFamily="18" charset="0"/>
              </a:rPr>
              <a:t> When Convolutional Neural Networks (CNN) are used in both Generator and Discriminator, it takes a new form called ‘DCGAN’. </a:t>
            </a:r>
            <a:endParaRPr lang="en-IN" sz="1800" dirty="0">
              <a:latin typeface="Rockwell" panose="02060603020205020403" pitchFamily="18" charset="0"/>
            </a:endParaRPr>
          </a:p>
        </p:txBody>
      </p:sp>
    </p:spTree>
    <p:extLst>
      <p:ext uri="{BB962C8B-B14F-4D97-AF65-F5344CB8AC3E}">
        <p14:creationId xmlns:p14="http://schemas.microsoft.com/office/powerpoint/2010/main" val="4736876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3969" y="775897"/>
            <a:ext cx="6340415" cy="1240047"/>
          </a:xfrm>
        </p:spPr>
        <p:txBody>
          <a:bodyPr>
            <a:normAutofit/>
          </a:bodyPr>
          <a:lstStyle/>
          <a:p>
            <a:pPr algn="r"/>
            <a:r>
              <a:rPr lang="en-IN" b="1" dirty="0" smtClean="0">
                <a:latin typeface="Bookman Old Style" panose="02050604050505020204" pitchFamily="18" charset="0"/>
              </a:rPr>
              <a:t>DCGAN</a:t>
            </a:r>
            <a:r>
              <a:rPr lang="en-IN" b="1" dirty="0">
                <a:latin typeface="Bookman Old Style" panose="02050604050505020204" pitchFamily="18" charset="0"/>
              </a:rPr>
              <a:t/>
            </a:r>
            <a:br>
              <a:rPr lang="en-IN" b="1" dirty="0">
                <a:latin typeface="Bookman Old Style" panose="02050604050505020204" pitchFamily="18" charset="0"/>
              </a:rPr>
            </a:br>
            <a:r>
              <a:rPr lang="en-IN" b="1" dirty="0" smtClean="0">
                <a:latin typeface="Bookman Old Style" panose="02050604050505020204" pitchFamily="18" charset="0"/>
              </a:rPr>
              <a:t>Architecture</a:t>
            </a:r>
            <a:endParaRPr lang="en-IN" sz="1600" b="1" dirty="0">
              <a:latin typeface="Bookman Old Style" panose="02050604050505020204" pitchFamily="18" charset="0"/>
            </a:endParaRPr>
          </a:p>
        </p:txBody>
      </p:sp>
      <p:sp>
        <p:nvSpPr>
          <p:cNvPr id="4" name="Rectangle 3"/>
          <p:cNvSpPr/>
          <p:nvPr/>
        </p:nvSpPr>
        <p:spPr>
          <a:xfrm>
            <a:off x="534838" y="5867400"/>
            <a:ext cx="1923225" cy="631723"/>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601200" y="740074"/>
            <a:ext cx="2590800" cy="1087804"/>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ontent Placeholder 2"/>
          <p:cNvSpPr txBox="1">
            <a:spLocks/>
          </p:cNvSpPr>
          <p:nvPr/>
        </p:nvSpPr>
        <p:spPr>
          <a:xfrm>
            <a:off x="2458063" y="4762747"/>
            <a:ext cx="8278763" cy="1685984"/>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None/>
            </a:pPr>
            <a:r>
              <a:rPr lang="en-IN" sz="1800" dirty="0" smtClean="0">
                <a:latin typeface="Rockwell" panose="02060603020205020403" pitchFamily="18" charset="0"/>
              </a:rPr>
              <a:t>The Generator and Discriminator Networks in a GAN are usually connected and transmission takes place by the connecting Vector mappings.</a:t>
            </a:r>
            <a:endParaRPr lang="en-IN" sz="1800" dirty="0">
              <a:latin typeface="Rockwell" panose="02060603020205020403" pitchFamily="18" charset="0"/>
            </a:endParaRPr>
          </a:p>
        </p:txBody>
      </p:sp>
      <p:pic>
        <p:nvPicPr>
          <p:cNvPr id="6" name="Picture 5"/>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458063" y="2511035"/>
            <a:ext cx="7143750" cy="1666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175854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3801" y="892187"/>
            <a:ext cx="6340415" cy="783578"/>
          </a:xfrm>
        </p:spPr>
        <p:txBody>
          <a:bodyPr>
            <a:normAutofit/>
          </a:bodyPr>
          <a:lstStyle/>
          <a:p>
            <a:pPr algn="r"/>
            <a:r>
              <a:rPr lang="en-IN" b="1" dirty="0" smtClean="0">
                <a:latin typeface="Bookman Old Style" panose="02050604050505020204" pitchFamily="18" charset="0"/>
              </a:rPr>
              <a:t>Generator</a:t>
            </a:r>
            <a:endParaRPr lang="en-IN" sz="1600" b="1" dirty="0">
              <a:latin typeface="Bookman Old Style" panose="02050604050505020204" pitchFamily="18" charset="0"/>
            </a:endParaRPr>
          </a:p>
        </p:txBody>
      </p:sp>
      <p:sp>
        <p:nvSpPr>
          <p:cNvPr id="3" name="Content Placeholder 2"/>
          <p:cNvSpPr>
            <a:spLocks noGrp="1"/>
          </p:cNvSpPr>
          <p:nvPr>
            <p:ph idx="1"/>
          </p:nvPr>
        </p:nvSpPr>
        <p:spPr>
          <a:xfrm>
            <a:off x="2458063" y="2231510"/>
            <a:ext cx="6896724" cy="707798"/>
          </a:xfrm>
        </p:spPr>
        <p:txBody>
          <a:bodyPr>
            <a:normAutofit/>
          </a:bodyPr>
          <a:lstStyle/>
          <a:p>
            <a:pPr marL="0" indent="0">
              <a:buNone/>
            </a:pPr>
            <a:r>
              <a:rPr lang="en-IN" sz="2400" b="1" dirty="0" smtClean="0">
                <a:latin typeface="Bookman Old Style" panose="02050604050505020204" pitchFamily="18" charset="0"/>
              </a:rPr>
              <a:t>Generator in DCGAN</a:t>
            </a:r>
            <a:endParaRPr lang="en-IN" sz="2400" b="1" dirty="0">
              <a:latin typeface="Rockwell" panose="02060603020205020403" pitchFamily="18" charset="0"/>
            </a:endParaRPr>
          </a:p>
        </p:txBody>
      </p:sp>
      <p:sp>
        <p:nvSpPr>
          <p:cNvPr id="4" name="Rectangle 3"/>
          <p:cNvSpPr/>
          <p:nvPr/>
        </p:nvSpPr>
        <p:spPr>
          <a:xfrm>
            <a:off x="534838" y="5867400"/>
            <a:ext cx="1923225" cy="631723"/>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601200" y="740074"/>
            <a:ext cx="2590800" cy="1087804"/>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ontent Placeholder 2"/>
          <p:cNvSpPr txBox="1">
            <a:spLocks/>
          </p:cNvSpPr>
          <p:nvPr/>
        </p:nvSpPr>
        <p:spPr>
          <a:xfrm>
            <a:off x="2458063" y="2844920"/>
            <a:ext cx="5726687" cy="3410095"/>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IN" sz="1800" dirty="0"/>
              <a:t>The Generator takes random noise as an input and generates samples as an output. Its goal is to generate such samples that will fool the Discriminator to think that it is seeing real images while actually seeing fakes. </a:t>
            </a:r>
            <a:r>
              <a:rPr lang="en-IN" sz="1800" dirty="0" smtClean="0"/>
              <a:t>If </a:t>
            </a:r>
            <a:r>
              <a:rPr lang="en-IN" sz="1800" dirty="0"/>
              <a:t>the Discriminator identifies the Generator’s output as real, it means that the Generator did a good job and it should be rewarded. On the other hand, if the Discriminator recognized that it was given a fake, it means that the Generator failed and it should be punished with negative feedback.</a:t>
            </a:r>
          </a:p>
          <a:p>
            <a:pPr marL="0" indent="0">
              <a:buNone/>
            </a:pPr>
            <a:endParaRPr lang="en-IN" sz="1800" dirty="0">
              <a:latin typeface="Rockwell" panose="02060603020205020403"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8525" y="2548317"/>
            <a:ext cx="1641990" cy="164199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14422"/>
          <a:stretch/>
        </p:blipFill>
        <p:spPr>
          <a:xfrm>
            <a:off x="8878525" y="4450548"/>
            <a:ext cx="1641990" cy="1645203"/>
          </a:xfrm>
          <a:prstGeom prst="rect">
            <a:avLst/>
          </a:prstGeom>
        </p:spPr>
      </p:pic>
    </p:spTree>
    <p:extLst>
      <p:ext uri="{BB962C8B-B14F-4D97-AF65-F5344CB8AC3E}">
        <p14:creationId xmlns:p14="http://schemas.microsoft.com/office/powerpoint/2010/main" val="31261089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3801" y="892187"/>
            <a:ext cx="6340415" cy="783578"/>
          </a:xfrm>
        </p:spPr>
        <p:txBody>
          <a:bodyPr>
            <a:normAutofit/>
          </a:bodyPr>
          <a:lstStyle/>
          <a:p>
            <a:pPr algn="r"/>
            <a:r>
              <a:rPr lang="en-IN" b="1" dirty="0" smtClean="0">
                <a:latin typeface="Bookman Old Style" panose="02050604050505020204" pitchFamily="18" charset="0"/>
              </a:rPr>
              <a:t>Discriminator</a:t>
            </a:r>
            <a:endParaRPr lang="en-IN" sz="1600" b="1" dirty="0">
              <a:latin typeface="Bookman Old Style" panose="02050604050505020204" pitchFamily="18" charset="0"/>
            </a:endParaRPr>
          </a:p>
        </p:txBody>
      </p:sp>
      <p:sp>
        <p:nvSpPr>
          <p:cNvPr id="3" name="Content Placeholder 2"/>
          <p:cNvSpPr>
            <a:spLocks noGrp="1"/>
          </p:cNvSpPr>
          <p:nvPr>
            <p:ph idx="1"/>
          </p:nvPr>
        </p:nvSpPr>
        <p:spPr>
          <a:xfrm>
            <a:off x="2458063" y="2231510"/>
            <a:ext cx="6896724" cy="707798"/>
          </a:xfrm>
        </p:spPr>
        <p:txBody>
          <a:bodyPr>
            <a:normAutofit/>
          </a:bodyPr>
          <a:lstStyle/>
          <a:p>
            <a:pPr marL="0" indent="0">
              <a:buNone/>
            </a:pPr>
            <a:r>
              <a:rPr lang="en-IN" sz="2400" b="1" dirty="0" smtClean="0">
                <a:latin typeface="Bookman Old Style" panose="02050604050505020204" pitchFamily="18" charset="0"/>
              </a:rPr>
              <a:t>Discriminator in DCGAN</a:t>
            </a:r>
            <a:endParaRPr lang="en-IN" sz="2400" b="1" dirty="0">
              <a:latin typeface="Rockwell" panose="02060603020205020403" pitchFamily="18" charset="0"/>
            </a:endParaRPr>
          </a:p>
        </p:txBody>
      </p:sp>
      <p:sp>
        <p:nvSpPr>
          <p:cNvPr id="4" name="Rectangle 3"/>
          <p:cNvSpPr/>
          <p:nvPr/>
        </p:nvSpPr>
        <p:spPr>
          <a:xfrm>
            <a:off x="534838" y="5867400"/>
            <a:ext cx="1923225" cy="631723"/>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601200" y="740074"/>
            <a:ext cx="2590800" cy="1087804"/>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ontent Placeholder 2"/>
          <p:cNvSpPr txBox="1">
            <a:spLocks/>
          </p:cNvSpPr>
          <p:nvPr/>
        </p:nvSpPr>
        <p:spPr>
          <a:xfrm>
            <a:off x="2458063" y="3089028"/>
            <a:ext cx="8485240" cy="3410095"/>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IN" sz="1800" dirty="0" smtClean="0"/>
              <a:t>	Discriminator </a:t>
            </a:r>
            <a:r>
              <a:rPr lang="en-IN" sz="1800" dirty="0"/>
              <a:t>takes both real images from the input dataset and fake images from the Generator and outputs a verdict whether a given image is legit or not. </a:t>
            </a:r>
            <a:endParaRPr lang="en-IN" sz="1800" dirty="0" smtClean="0"/>
          </a:p>
          <a:p>
            <a:pPr marL="0" indent="0">
              <a:buNone/>
            </a:pPr>
            <a:r>
              <a:rPr lang="en-IN" sz="1800" dirty="0" smtClean="0"/>
              <a:t>	If </a:t>
            </a:r>
            <a:r>
              <a:rPr lang="en-IN" sz="1800" dirty="0"/>
              <a:t>the Discriminator correctly classifies fakes as fakes and reals as reals, we can reward it with positive feedback in the form of a loss gradient. If it fails at its job, it gets negative feedback. This mechanism allows it to learn and get better. We can think of the Discriminator as a policeman trying to catch the bad guys while letting the good guys free.</a:t>
            </a:r>
          </a:p>
          <a:p>
            <a:pPr marL="0" indent="0">
              <a:buNone/>
            </a:pPr>
            <a:endParaRPr lang="en-IN" sz="1800" dirty="0">
              <a:latin typeface="Rockwell" panose="02060603020205020403" pitchFamily="18" charset="0"/>
            </a:endParaRPr>
          </a:p>
        </p:txBody>
      </p:sp>
    </p:spTree>
    <p:extLst>
      <p:ext uri="{BB962C8B-B14F-4D97-AF65-F5344CB8AC3E}">
        <p14:creationId xmlns:p14="http://schemas.microsoft.com/office/powerpoint/2010/main" val="9215754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3801" y="892187"/>
            <a:ext cx="6340415" cy="783578"/>
          </a:xfrm>
        </p:spPr>
        <p:txBody>
          <a:bodyPr>
            <a:normAutofit/>
          </a:bodyPr>
          <a:lstStyle/>
          <a:p>
            <a:pPr algn="r"/>
            <a:r>
              <a:rPr lang="en-IN" b="1" dirty="0" smtClean="0">
                <a:latin typeface="Bookman Old Style" panose="02050604050505020204" pitchFamily="18" charset="0"/>
              </a:rPr>
              <a:t>Deep Convolutions</a:t>
            </a:r>
            <a:endParaRPr lang="en-IN" sz="1600" b="1" dirty="0">
              <a:latin typeface="Bookman Old Style" panose="02050604050505020204" pitchFamily="18" charset="0"/>
            </a:endParaRPr>
          </a:p>
        </p:txBody>
      </p:sp>
      <p:sp>
        <p:nvSpPr>
          <p:cNvPr id="4" name="Rectangle 3"/>
          <p:cNvSpPr/>
          <p:nvPr/>
        </p:nvSpPr>
        <p:spPr>
          <a:xfrm>
            <a:off x="534838" y="5867400"/>
            <a:ext cx="1923225" cy="631723"/>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601200" y="740074"/>
            <a:ext cx="2590800" cy="1087804"/>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ontent Placeholder 2"/>
          <p:cNvSpPr txBox="1">
            <a:spLocks/>
          </p:cNvSpPr>
          <p:nvPr/>
        </p:nvSpPr>
        <p:spPr>
          <a:xfrm>
            <a:off x="2458063" y="2286771"/>
            <a:ext cx="8485240" cy="4699625"/>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IN" sz="1800" dirty="0" smtClean="0"/>
              <a:t>A general Convolutional Neural Network comprises of three phase layers:</a:t>
            </a:r>
          </a:p>
          <a:p>
            <a:pPr marL="873252" lvl="1" indent="-342900">
              <a:buFont typeface="+mj-lt"/>
              <a:buAutoNum type="arabicParenR"/>
            </a:pPr>
            <a:r>
              <a:rPr lang="en-IN" sz="1800" dirty="0" smtClean="0"/>
              <a:t>Convoluting layer (with a custom filter)</a:t>
            </a:r>
          </a:p>
          <a:p>
            <a:pPr marL="873252" lvl="1" indent="-342900">
              <a:buFont typeface="+mj-lt"/>
              <a:buAutoNum type="arabicParenR"/>
            </a:pPr>
            <a:r>
              <a:rPr lang="en-IN" sz="1800" dirty="0" smtClean="0"/>
              <a:t>Pooling layer (max or </a:t>
            </a:r>
            <a:r>
              <a:rPr lang="en-IN" sz="1800" dirty="0" err="1" smtClean="0"/>
              <a:t>avg</a:t>
            </a:r>
            <a:r>
              <a:rPr lang="en-IN" sz="1800" dirty="0" smtClean="0"/>
              <a:t>)</a:t>
            </a:r>
          </a:p>
          <a:p>
            <a:pPr marL="873252" lvl="1" indent="-342900">
              <a:buFont typeface="+mj-lt"/>
              <a:buAutoNum type="arabicParenR"/>
            </a:pPr>
            <a:r>
              <a:rPr lang="en-IN" sz="1800" dirty="0" smtClean="0"/>
              <a:t>Fully-Connect512 </a:t>
            </a:r>
            <a:r>
              <a:rPr lang="en-IN" sz="1800" dirty="0" err="1" smtClean="0"/>
              <a:t>ed</a:t>
            </a:r>
            <a:r>
              <a:rPr lang="en-IN" sz="1800" dirty="0" smtClean="0"/>
              <a:t> layers</a:t>
            </a:r>
          </a:p>
          <a:p>
            <a:pPr marL="0" indent="0">
              <a:buNone/>
            </a:pPr>
            <a:endParaRPr lang="en-IN" sz="1800" dirty="0" smtClean="0"/>
          </a:p>
          <a:p>
            <a:pPr marL="0" indent="0">
              <a:buNone/>
            </a:pPr>
            <a:r>
              <a:rPr lang="en-IN" sz="1800" dirty="0" smtClean="0"/>
              <a:t>Here is an equated demo of the CNN architecture we adopted in the projects for both Generator and Discriminator: </a:t>
            </a:r>
          </a:p>
          <a:p>
            <a:pPr marL="0" indent="0">
              <a:buNone/>
            </a:pPr>
            <a:r>
              <a:rPr lang="en-IN" sz="1800" dirty="0" smtClean="0"/>
              <a:t>8 X 8 X 1024 -&gt; 16 X 16 X 512 -&gt; 32 X 32 X 256 -&gt; 64 X 64 X 128 -&gt; 128 X 128 X 64 -&gt; 128 X 128 X 3 -&gt; 64 X 64 X 64 -&gt; 32 X 32 X 128 -&gt; 16 X 16 X 256 -&gt; 16 X 16 X 512 -&gt; 8 X 8 X 1024.</a:t>
            </a:r>
          </a:p>
          <a:p>
            <a:pPr marL="0" indent="0">
              <a:buNone/>
            </a:pPr>
            <a:r>
              <a:rPr lang="en-IN" sz="1800" dirty="0" smtClean="0"/>
              <a:t>We used the generalized Latent </a:t>
            </a:r>
            <a:r>
              <a:rPr lang="en-IN" sz="1800" dirty="0" err="1" smtClean="0"/>
              <a:t>Dirichlet</a:t>
            </a:r>
            <a:r>
              <a:rPr lang="en-IN" sz="1800" dirty="0" smtClean="0"/>
              <a:t> Allocation (LDA) to the refined images.</a:t>
            </a:r>
            <a:endParaRPr lang="en-IN" sz="1800" dirty="0"/>
          </a:p>
        </p:txBody>
      </p:sp>
    </p:spTree>
    <p:extLst>
      <p:ext uri="{BB962C8B-B14F-4D97-AF65-F5344CB8AC3E}">
        <p14:creationId xmlns:p14="http://schemas.microsoft.com/office/powerpoint/2010/main" val="6961305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3801" y="892187"/>
            <a:ext cx="6340415" cy="783578"/>
          </a:xfrm>
        </p:spPr>
        <p:txBody>
          <a:bodyPr>
            <a:normAutofit/>
          </a:bodyPr>
          <a:lstStyle/>
          <a:p>
            <a:pPr algn="r"/>
            <a:r>
              <a:rPr lang="en-IN" b="1" dirty="0" smtClean="0">
                <a:latin typeface="Bookman Old Style" panose="02050604050505020204" pitchFamily="18" charset="0"/>
              </a:rPr>
              <a:t>GAN Depiction</a:t>
            </a:r>
            <a:endParaRPr lang="en-IN" sz="1600" b="1" dirty="0">
              <a:latin typeface="Bookman Old Style" panose="02050604050505020204" pitchFamily="18" charset="0"/>
            </a:endParaRPr>
          </a:p>
        </p:txBody>
      </p:sp>
      <p:sp>
        <p:nvSpPr>
          <p:cNvPr id="4" name="Rectangle 3"/>
          <p:cNvSpPr/>
          <p:nvPr/>
        </p:nvSpPr>
        <p:spPr>
          <a:xfrm>
            <a:off x="534838" y="5867400"/>
            <a:ext cx="1923225" cy="631723"/>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601200" y="740074"/>
            <a:ext cx="2590800" cy="1087804"/>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ontent Placeholder 2"/>
          <p:cNvSpPr txBox="1">
            <a:spLocks/>
          </p:cNvSpPr>
          <p:nvPr/>
        </p:nvSpPr>
        <p:spPr>
          <a:xfrm>
            <a:off x="3006817" y="5133001"/>
            <a:ext cx="8485240" cy="1144609"/>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IN" sz="1800" dirty="0"/>
              <a:t>If you think about it for a while, you’ll realize that with the above approach we’ve tackled the </a:t>
            </a:r>
            <a:r>
              <a:rPr lang="en-IN" sz="1800" b="1" dirty="0"/>
              <a:t>Unsupervised Learning</a:t>
            </a:r>
            <a:r>
              <a:rPr lang="en-IN" sz="1800" dirty="0"/>
              <a:t> problem with combining </a:t>
            </a:r>
            <a:r>
              <a:rPr lang="en-IN" sz="1800" b="1" dirty="0"/>
              <a:t>Game Theory</a:t>
            </a:r>
            <a:r>
              <a:rPr lang="en-IN" sz="1800" dirty="0"/>
              <a:t>, </a:t>
            </a:r>
            <a:r>
              <a:rPr lang="en-IN" sz="1800" b="1" dirty="0"/>
              <a:t>Supervised Learning</a:t>
            </a:r>
            <a:r>
              <a:rPr lang="en-IN" sz="1800" dirty="0"/>
              <a:t> and a bit of </a:t>
            </a:r>
            <a:r>
              <a:rPr lang="en-IN" sz="1800" b="1" dirty="0"/>
              <a:t>Reinforcement Learning</a:t>
            </a:r>
            <a:r>
              <a:rPr lang="en-IN" sz="1800" dirty="0"/>
              <a:t>.</a:t>
            </a:r>
          </a:p>
          <a:p>
            <a:pPr marL="0" indent="0">
              <a:buNone/>
            </a:pPr>
            <a:endParaRPr lang="en-IN" sz="1800" dirty="0" smtClean="0">
              <a:latin typeface="Rockwell" panose="02060603020205020403" pitchFamily="18" charset="0"/>
            </a:endParaRPr>
          </a:p>
          <a:p>
            <a:pPr marL="0" indent="0">
              <a:buNone/>
            </a:pPr>
            <a:endParaRPr lang="en-IN" sz="1800" dirty="0">
              <a:latin typeface="Rockwell" panose="02060603020205020403" pitchFamily="18" charset="0"/>
            </a:endParaRP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3090886" y="2330552"/>
            <a:ext cx="6383330" cy="2334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84380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286</TotalTime>
  <Words>750</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Century Gothic</vt:lpstr>
      <vt:lpstr>Franklin Gothic Book</vt:lpstr>
      <vt:lpstr>Rockwell</vt:lpstr>
      <vt:lpstr>Wingdings 3</vt:lpstr>
      <vt:lpstr>Ion Boardroom</vt:lpstr>
      <vt:lpstr>ARTIFICIAL FACES GENERATION  USING  DCGAN</vt:lpstr>
      <vt:lpstr>PowerPoint Presentation</vt:lpstr>
      <vt:lpstr>Machine Learning Algorithms</vt:lpstr>
      <vt:lpstr>DCGAN Architecture</vt:lpstr>
      <vt:lpstr>DCGAN Architecture</vt:lpstr>
      <vt:lpstr>Generator</vt:lpstr>
      <vt:lpstr>Discriminator</vt:lpstr>
      <vt:lpstr>Deep Convolutions</vt:lpstr>
      <vt:lpstr>GAN Depiction</vt:lpstr>
      <vt:lpstr>Loss Function &amp; Optimizers</vt:lpstr>
      <vt:lpstr>Training</vt:lpstr>
      <vt:lpstr>Results</vt:lpstr>
      <vt:lpstr>Future Work</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Faces Generation  using  DCGAN</dc:title>
  <dc:creator>Chaitanya Madhu Chintalapudi</dc:creator>
  <cp:lastModifiedBy>Vinay</cp:lastModifiedBy>
  <cp:revision>23</cp:revision>
  <dcterms:created xsi:type="dcterms:W3CDTF">2019-07-30T03:43:53Z</dcterms:created>
  <dcterms:modified xsi:type="dcterms:W3CDTF">2022-07-05T12:35:22Z</dcterms:modified>
</cp:coreProperties>
</file>