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5" r:id="rId28"/>
    <p:sldId id="286" r:id="rId29"/>
    <p:sldId id="276" r:id="rId30"/>
    <p:sldId id="2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86" d="100"/>
          <a:sy n="86" d="100"/>
        </p:scale>
        <p:origin x="1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7154" y="599301"/>
            <a:ext cx="7913511" cy="1169551"/>
          </a:xfrm>
          <a:prstGeom prst="rect">
            <a:avLst/>
          </a:prstGeom>
          <a:noFill/>
        </p:spPr>
        <p:txBody>
          <a:bodyPr wrap="square" rtlCol="0">
            <a:spAutoFit/>
          </a:bodyPr>
          <a:lstStyle/>
          <a:p>
            <a:pPr algn="ctr"/>
            <a:r>
              <a:rPr lang="en-IN" sz="3500" dirty="0" smtClean="0">
                <a:solidFill>
                  <a:srgbClr val="FFFF00"/>
                </a:solidFill>
              </a:rPr>
              <a:t>AUTONOMOUS CAR – A SELF DRIVING CAR INTEGRATED WITH DETECTIONS</a:t>
            </a:r>
            <a:endParaRPr lang="en-IN" sz="3500" dirty="0">
              <a:solidFill>
                <a:srgbClr val="FFFF00"/>
              </a:solidFill>
            </a:endParaRPr>
          </a:p>
        </p:txBody>
      </p:sp>
      <p:sp>
        <p:nvSpPr>
          <p:cNvPr id="5" name="TextBox 4"/>
          <p:cNvSpPr txBox="1"/>
          <p:nvPr/>
        </p:nvSpPr>
        <p:spPr>
          <a:xfrm>
            <a:off x="1117603" y="2165494"/>
            <a:ext cx="9753600" cy="584775"/>
          </a:xfrm>
          <a:prstGeom prst="rect">
            <a:avLst/>
          </a:prstGeom>
          <a:noFill/>
        </p:spPr>
        <p:txBody>
          <a:bodyPr wrap="square" rtlCol="0">
            <a:spAutoFit/>
          </a:bodyPr>
          <a:lstStyle/>
          <a:p>
            <a:pPr algn="ctr"/>
            <a:r>
              <a:rPr lang="en-IN" sz="3200" dirty="0"/>
              <a:t>PROJECT DOMAIN – MACHINE LEARNING PLUS FPGA</a:t>
            </a:r>
            <a:endParaRPr lang="en-IN" sz="3200" dirty="0"/>
          </a:p>
        </p:txBody>
      </p:sp>
      <p:sp>
        <p:nvSpPr>
          <p:cNvPr id="8" name="TextBox 7"/>
          <p:cNvSpPr txBox="1"/>
          <p:nvPr/>
        </p:nvSpPr>
        <p:spPr>
          <a:xfrm>
            <a:off x="1490136" y="4535762"/>
            <a:ext cx="2619023" cy="461665"/>
          </a:xfrm>
          <a:prstGeom prst="rect">
            <a:avLst/>
          </a:prstGeom>
          <a:noFill/>
        </p:spPr>
        <p:txBody>
          <a:bodyPr wrap="square" rtlCol="0">
            <a:spAutoFit/>
          </a:bodyPr>
          <a:lstStyle/>
          <a:p>
            <a:pPr algn="ctr"/>
            <a:r>
              <a:rPr lang="en-IN" sz="2400" dirty="0" smtClean="0">
                <a:solidFill>
                  <a:srgbClr val="FFFF00"/>
                </a:solidFill>
              </a:rPr>
              <a:t>PROJECT GUIDES: </a:t>
            </a:r>
            <a:endParaRPr lang="en-IN" sz="2400" dirty="0">
              <a:solidFill>
                <a:srgbClr val="FFFF00"/>
              </a:solidFill>
            </a:endParaRPr>
          </a:p>
        </p:txBody>
      </p:sp>
      <p:sp>
        <p:nvSpPr>
          <p:cNvPr id="9" name="TextBox 8"/>
          <p:cNvSpPr txBox="1"/>
          <p:nvPr/>
        </p:nvSpPr>
        <p:spPr>
          <a:xfrm>
            <a:off x="4109159" y="4499632"/>
            <a:ext cx="5418667" cy="1477328"/>
          </a:xfrm>
          <a:prstGeom prst="rect">
            <a:avLst/>
          </a:prstGeom>
          <a:noFill/>
        </p:spPr>
        <p:txBody>
          <a:bodyPr wrap="square" rtlCol="0">
            <a:spAutoFit/>
          </a:bodyPr>
          <a:lstStyle/>
          <a:p>
            <a:r>
              <a:rPr lang="en-IN" sz="2400" dirty="0" smtClean="0"/>
              <a:t>Mr</a:t>
            </a:r>
            <a:r>
              <a:rPr lang="en-IN" sz="2400" dirty="0" smtClean="0"/>
              <a:t>. SK. IRFAN ALI   Asst.prof(E.C.E </a:t>
            </a:r>
            <a:r>
              <a:rPr lang="en-IN" sz="2400" dirty="0"/>
              <a:t>Dept</a:t>
            </a:r>
            <a:r>
              <a:rPr lang="en-IN" sz="2400" dirty="0" smtClean="0"/>
              <a:t>.)</a:t>
            </a:r>
          </a:p>
          <a:p>
            <a:r>
              <a:rPr lang="en-IN" sz="2400" dirty="0"/>
              <a:t>Mr. P. SHYAM  Asst.prof(E.C.E Dept.)</a:t>
            </a:r>
          </a:p>
          <a:p>
            <a:endParaRPr lang="en-IN" sz="2400" dirty="0"/>
          </a:p>
          <a:p>
            <a:endParaRPr lang="en-IN" dirty="0"/>
          </a:p>
        </p:txBody>
      </p:sp>
      <p:sp>
        <p:nvSpPr>
          <p:cNvPr id="10" name="TextBox 9"/>
          <p:cNvSpPr txBox="1"/>
          <p:nvPr/>
        </p:nvSpPr>
        <p:spPr>
          <a:xfrm>
            <a:off x="2460981" y="3394118"/>
            <a:ext cx="7066845" cy="461665"/>
          </a:xfrm>
          <a:prstGeom prst="rect">
            <a:avLst/>
          </a:prstGeom>
          <a:noFill/>
        </p:spPr>
        <p:txBody>
          <a:bodyPr wrap="square" rtlCol="0">
            <a:spAutoFit/>
          </a:bodyPr>
          <a:lstStyle/>
          <a:p>
            <a:r>
              <a:rPr lang="en-IN" sz="2400" dirty="0">
                <a:solidFill>
                  <a:srgbClr val="FFFF00"/>
                </a:solidFill>
              </a:rPr>
              <a:t>STUDENT NAME: </a:t>
            </a:r>
            <a:r>
              <a:rPr lang="en-IN" sz="2400" dirty="0" smtClean="0">
                <a:solidFill>
                  <a:srgbClr val="FFFF00"/>
                </a:solidFill>
              </a:rPr>
              <a:t>    </a:t>
            </a:r>
            <a:r>
              <a:rPr lang="en-IN" sz="2400" dirty="0" smtClean="0"/>
              <a:t>CH</a:t>
            </a:r>
            <a:r>
              <a:rPr lang="en-IN" sz="2400" dirty="0"/>
              <a:t>. </a:t>
            </a:r>
            <a:r>
              <a:rPr lang="en-IN" sz="2400" dirty="0"/>
              <a:t>VINAY KISHOR – N160187</a:t>
            </a:r>
            <a:endParaRPr lang="en-IN" sz="2400" dirty="0"/>
          </a:p>
        </p:txBody>
      </p:sp>
      <p:sp>
        <p:nvSpPr>
          <p:cNvPr id="11" name="TextBox 10"/>
          <p:cNvSpPr txBox="1"/>
          <p:nvPr/>
        </p:nvSpPr>
        <p:spPr>
          <a:xfrm>
            <a:off x="948263" y="5677407"/>
            <a:ext cx="9787467" cy="954107"/>
          </a:xfrm>
          <a:prstGeom prst="rect">
            <a:avLst/>
          </a:prstGeom>
          <a:noFill/>
        </p:spPr>
        <p:txBody>
          <a:bodyPr wrap="square" rtlCol="0">
            <a:spAutoFit/>
          </a:bodyPr>
          <a:lstStyle/>
          <a:p>
            <a:pPr algn="ctr"/>
            <a:r>
              <a:rPr lang="en-IN" sz="2800" dirty="0" smtClean="0"/>
              <a:t>RAJIV GANDHI UNIVERSITY OF KNOWLEDGE TECHNOLOGIES - IIIT NUZVID</a:t>
            </a:r>
            <a:endParaRPr lang="en-IN" sz="2800" dirty="0"/>
          </a:p>
        </p:txBody>
      </p:sp>
    </p:spTree>
    <p:extLst>
      <p:ext uri="{BB962C8B-B14F-4D97-AF65-F5344CB8AC3E}">
        <p14:creationId xmlns:p14="http://schemas.microsoft.com/office/powerpoint/2010/main" val="335476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623" y="541866"/>
            <a:ext cx="10306756" cy="6278642"/>
          </a:xfrm>
          <a:prstGeom prst="rect">
            <a:avLst/>
          </a:prstGeom>
          <a:noFill/>
        </p:spPr>
        <p:txBody>
          <a:bodyPr wrap="square" rtlCol="0">
            <a:spAutoFit/>
          </a:bodyPr>
          <a:lstStyle/>
          <a:p>
            <a:pPr fontAlgn="base"/>
            <a:r>
              <a:rPr lang="en-US" sz="2800" dirty="0">
                <a:solidFill>
                  <a:srgbClr val="FFFF00"/>
                </a:solidFill>
              </a:rPr>
              <a:t>Expected Sustainability results and Performance Parameters:</a:t>
            </a:r>
          </a:p>
          <a:p>
            <a:pPr fontAlgn="base"/>
            <a:r>
              <a:rPr lang="en-US" sz="2400" dirty="0">
                <a:solidFill>
                  <a:srgbClr val="FFFF00"/>
                </a:solidFill>
              </a:rPr>
              <a:t>1. </a:t>
            </a:r>
            <a:r>
              <a:rPr lang="en-US" sz="2400" dirty="0">
                <a:solidFill>
                  <a:srgbClr val="FFFF00"/>
                </a:solidFill>
              </a:rPr>
              <a:t>Collision Avoidance system:</a:t>
            </a:r>
            <a:r>
              <a:rPr lang="en-US" sz="2000" dirty="0"/>
              <a:t> Our car should be able to avoid </a:t>
            </a:r>
            <a:r>
              <a:rPr lang="en-US" sz="2000" dirty="0" smtClean="0"/>
              <a:t>Collison from moving objects or non moving objects. If any object detected with in a range of 150cm-300cm</a:t>
            </a:r>
            <a:r>
              <a:rPr lang="en-US" sz="2000" dirty="0"/>
              <a:t>, Then it will adjust the path with respect to the detected object. In necessary condition car will stop and it will move with respect to the moment of the object. similarly collison may occur at the sides and back of the car due to the movement of objects from different directions. so our model will be able to avoid that type of collisons too, with in a range of 50cm-100cm.</a:t>
            </a:r>
          </a:p>
          <a:p>
            <a:pPr fontAlgn="base"/>
            <a:r>
              <a:rPr lang="en-US" sz="2400" dirty="0">
                <a:solidFill>
                  <a:srgbClr val="FFFF00"/>
                </a:solidFill>
              </a:rPr>
              <a:t>2.  GPS based routing of vehicle:</a:t>
            </a:r>
            <a:r>
              <a:rPr lang="en-US" dirty="0"/>
              <a:t> </a:t>
            </a:r>
            <a:r>
              <a:rPr lang="en-US" sz="2000" dirty="0"/>
              <a:t>Our car should be able to follow the path given by the user. As user gives the final destination point as input through Global positioning system (GPS). and our model has to find the best route and gives the distance information to the user as check points</a:t>
            </a:r>
            <a:r>
              <a:rPr lang="en-US" dirty="0"/>
              <a:t>.</a:t>
            </a:r>
          </a:p>
          <a:p>
            <a:pPr fontAlgn="base"/>
            <a:r>
              <a:rPr lang="en-US" sz="2400" dirty="0">
                <a:solidFill>
                  <a:srgbClr val="FFFF00"/>
                </a:solidFill>
              </a:rPr>
              <a:t>3.  </a:t>
            </a:r>
            <a:r>
              <a:rPr lang="en-US" sz="2400" dirty="0">
                <a:solidFill>
                  <a:srgbClr val="FFFF00"/>
                </a:solidFill>
              </a:rPr>
              <a:t>Lane detection:</a:t>
            </a:r>
            <a:r>
              <a:rPr lang="en-US" dirty="0"/>
              <a:t>  </a:t>
            </a:r>
            <a:r>
              <a:rPr lang="en-US" sz="2000" dirty="0"/>
              <a:t>Our car should be able to follow the lanes. </a:t>
            </a:r>
            <a:r>
              <a:rPr lang="en-US" sz="2000" dirty="0" smtClean="0"/>
              <a:t>Generally </a:t>
            </a:r>
            <a:r>
              <a:rPr lang="en-US" sz="2000" dirty="0"/>
              <a:t>there are so many types of lanes present on the road such as single lane, double lane, dividers etc. </a:t>
            </a:r>
            <a:r>
              <a:rPr lang="en-US" sz="2000" dirty="0"/>
              <a:t>and some roads may did not contain any lanes too. Hence our model has to predict all types of lanes and it should follow edge detection for the roads that did not contain lanes.</a:t>
            </a:r>
          </a:p>
          <a:p>
            <a:pPr fontAlgn="base"/>
            <a:r>
              <a:rPr lang="en-US" sz="2400" dirty="0">
                <a:solidFill>
                  <a:srgbClr val="FFFF00"/>
                </a:solidFill>
              </a:rPr>
              <a:t>4. Object/ Obstacle detection:</a:t>
            </a:r>
            <a:r>
              <a:rPr lang="en-US" sz="2000" dirty="0"/>
              <a:t> Our car should be able to detect Objects/ Obstacles. Generally there are many objects present or moving on the road. Our model should detect both moving and non moving objects and it will take the decisions for steer moving with respect to the distance and stability of objects. </a:t>
            </a:r>
            <a:r>
              <a:rPr lang="en-US" sz="2000" dirty="0"/>
              <a:t>Similarly it should detect </a:t>
            </a:r>
            <a:r>
              <a:rPr lang="en-US" sz="2000" dirty="0" smtClean="0"/>
              <a:t>traffic </a:t>
            </a:r>
            <a:r>
              <a:rPr lang="en-US" sz="2000" dirty="0"/>
              <a:t>signals too</a:t>
            </a:r>
            <a:r>
              <a:rPr lang="en-US" dirty="0"/>
              <a:t>.</a:t>
            </a:r>
          </a:p>
          <a:p>
            <a:endParaRPr lang="en-IN" dirty="0"/>
          </a:p>
        </p:txBody>
      </p:sp>
    </p:spTree>
    <p:extLst>
      <p:ext uri="{BB962C8B-B14F-4D97-AF65-F5344CB8AC3E}">
        <p14:creationId xmlns:p14="http://schemas.microsoft.com/office/powerpoint/2010/main" val="1529791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111" y="248356"/>
            <a:ext cx="8715022" cy="6370975"/>
          </a:xfrm>
          <a:prstGeom prst="rect">
            <a:avLst/>
          </a:prstGeom>
          <a:noFill/>
        </p:spPr>
        <p:txBody>
          <a:bodyPr wrap="square" rtlCol="0">
            <a:spAutoFit/>
          </a:bodyPr>
          <a:lstStyle/>
          <a:p>
            <a:pPr fontAlgn="base"/>
            <a:r>
              <a:rPr lang="en-IN" sz="3200" dirty="0">
                <a:solidFill>
                  <a:srgbClr val="FFFF00"/>
                </a:solidFill>
              </a:rPr>
              <a:t>Components used for making Autonomous car</a:t>
            </a:r>
            <a:r>
              <a:rPr lang="en-IN" sz="3200" dirty="0" smtClean="0">
                <a:solidFill>
                  <a:srgbClr val="FFFF00"/>
                </a:solidFill>
              </a:rPr>
              <a:t>:</a:t>
            </a:r>
          </a:p>
          <a:p>
            <a:pPr fontAlgn="base"/>
            <a:endParaRPr lang="en-IN" sz="3200" dirty="0">
              <a:solidFill>
                <a:srgbClr val="FFFF00"/>
              </a:solidFill>
            </a:endParaRPr>
          </a:p>
          <a:p>
            <a:pPr fontAlgn="base">
              <a:lnSpc>
                <a:spcPct val="150000"/>
              </a:lnSpc>
            </a:pPr>
            <a:r>
              <a:rPr lang="en-IN" sz="2400" dirty="0"/>
              <a:t>1.DE10 Nano FPGA board</a:t>
            </a:r>
          </a:p>
          <a:p>
            <a:pPr fontAlgn="base">
              <a:lnSpc>
                <a:spcPct val="150000"/>
              </a:lnSpc>
            </a:pPr>
            <a:r>
              <a:rPr lang="en-IN" sz="2400" dirty="0"/>
              <a:t>2. Intel cloud connectivity kit</a:t>
            </a:r>
          </a:p>
          <a:p>
            <a:pPr fontAlgn="base">
              <a:lnSpc>
                <a:spcPct val="150000"/>
              </a:lnSpc>
            </a:pPr>
            <a:r>
              <a:rPr lang="en-IN" sz="2400" dirty="0"/>
              <a:t>3. </a:t>
            </a:r>
            <a:r>
              <a:rPr lang="en-IN" sz="2400" dirty="0"/>
              <a:t>Light detection and Ranging sensor </a:t>
            </a:r>
            <a:r>
              <a:rPr lang="en-IN" sz="2400" dirty="0" smtClean="0"/>
              <a:t>(TF MINI LIDAR</a:t>
            </a:r>
            <a:r>
              <a:rPr lang="en-IN" sz="2400" dirty="0"/>
              <a:t>)</a:t>
            </a:r>
          </a:p>
          <a:p>
            <a:pPr fontAlgn="base">
              <a:lnSpc>
                <a:spcPct val="150000"/>
              </a:lnSpc>
            </a:pPr>
            <a:r>
              <a:rPr lang="en-IN" sz="2400" dirty="0"/>
              <a:t>4. Ultrasonic sensor (HC-SR04)</a:t>
            </a:r>
          </a:p>
          <a:p>
            <a:pPr fontAlgn="base">
              <a:lnSpc>
                <a:spcPct val="150000"/>
              </a:lnSpc>
            </a:pPr>
            <a:r>
              <a:rPr lang="en-IN" sz="2400" dirty="0"/>
              <a:t>5. Camera</a:t>
            </a:r>
          </a:p>
          <a:p>
            <a:pPr fontAlgn="base">
              <a:lnSpc>
                <a:spcPct val="150000"/>
              </a:lnSpc>
            </a:pPr>
            <a:r>
              <a:rPr lang="en-IN" sz="2400" dirty="0"/>
              <a:t>6. Arduino</a:t>
            </a:r>
          </a:p>
          <a:p>
            <a:pPr fontAlgn="base">
              <a:lnSpc>
                <a:spcPct val="150000"/>
              </a:lnSpc>
            </a:pPr>
            <a:r>
              <a:rPr lang="en-IN" sz="2400" dirty="0"/>
              <a:t>7. Motor Driver</a:t>
            </a:r>
          </a:p>
          <a:p>
            <a:pPr fontAlgn="base">
              <a:lnSpc>
                <a:spcPct val="150000"/>
              </a:lnSpc>
            </a:pPr>
            <a:r>
              <a:rPr lang="en-IN" sz="2400" dirty="0"/>
              <a:t>8. GPS Module</a:t>
            </a:r>
          </a:p>
          <a:p>
            <a:pPr fontAlgn="base">
              <a:lnSpc>
                <a:spcPct val="150000"/>
              </a:lnSpc>
            </a:pPr>
            <a:r>
              <a:rPr lang="en-IN" sz="2400" dirty="0"/>
              <a:t>9. Servo motor</a:t>
            </a:r>
          </a:p>
          <a:p>
            <a:endParaRPr lang="en-IN" sz="2000" dirty="0"/>
          </a:p>
        </p:txBody>
      </p:sp>
    </p:spTree>
    <p:extLst>
      <p:ext uri="{BB962C8B-B14F-4D97-AF65-F5344CB8AC3E}">
        <p14:creationId xmlns:p14="http://schemas.microsoft.com/office/powerpoint/2010/main" val="2212602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625" y="1407569"/>
            <a:ext cx="5449060" cy="5239481"/>
          </a:xfrm>
          <a:prstGeom prst="rect">
            <a:avLst/>
          </a:prstGeom>
        </p:spPr>
      </p:pic>
      <p:sp>
        <p:nvSpPr>
          <p:cNvPr id="3" name="TextBox 2"/>
          <p:cNvSpPr txBox="1"/>
          <p:nvPr/>
        </p:nvSpPr>
        <p:spPr>
          <a:xfrm>
            <a:off x="1964266" y="406400"/>
            <a:ext cx="9753600" cy="584775"/>
          </a:xfrm>
          <a:prstGeom prst="rect">
            <a:avLst/>
          </a:prstGeom>
          <a:noFill/>
        </p:spPr>
        <p:txBody>
          <a:bodyPr wrap="square" rtlCol="0">
            <a:spAutoFit/>
          </a:bodyPr>
          <a:lstStyle/>
          <a:p>
            <a:r>
              <a:rPr lang="en-IN" sz="3200" dirty="0">
                <a:solidFill>
                  <a:srgbClr val="FFFF00"/>
                </a:solidFill>
              </a:rPr>
              <a:t>DESIGN </a:t>
            </a:r>
            <a:r>
              <a:rPr lang="en-IN" sz="3200" dirty="0" smtClean="0">
                <a:solidFill>
                  <a:srgbClr val="FFFF00"/>
                </a:solidFill>
              </a:rPr>
              <a:t>FLOW WITH ACTUAL COMPONENTS</a:t>
            </a:r>
            <a:endParaRPr lang="en-IN" sz="3200" dirty="0">
              <a:solidFill>
                <a:srgbClr val="FFFF00"/>
              </a:solidFill>
            </a:endParaRPr>
          </a:p>
        </p:txBody>
      </p:sp>
    </p:spTree>
    <p:extLst>
      <p:ext uri="{BB962C8B-B14F-4D97-AF65-F5344CB8AC3E}">
        <p14:creationId xmlns:p14="http://schemas.microsoft.com/office/powerpoint/2010/main" val="4182791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8177" y="259645"/>
            <a:ext cx="5384800" cy="584775"/>
          </a:xfrm>
          <a:prstGeom prst="rect">
            <a:avLst/>
          </a:prstGeom>
          <a:noFill/>
        </p:spPr>
        <p:txBody>
          <a:bodyPr wrap="square" rtlCol="0">
            <a:spAutoFit/>
          </a:bodyPr>
          <a:lstStyle/>
          <a:p>
            <a:pPr fontAlgn="base"/>
            <a:r>
              <a:rPr lang="en-IN" sz="3200" dirty="0" smtClean="0">
                <a:solidFill>
                  <a:srgbClr val="FFFF00"/>
                </a:solidFill>
              </a:rPr>
              <a:t>CONSTRUCTION</a:t>
            </a:r>
            <a:endParaRPr lang="en-IN" sz="3200" dirty="0">
              <a:solidFill>
                <a:srgbClr val="FFFF00"/>
              </a:solidFill>
            </a:endParaRPr>
          </a:p>
        </p:txBody>
      </p:sp>
      <p:sp>
        <p:nvSpPr>
          <p:cNvPr id="3" name="TextBox 2"/>
          <p:cNvSpPr txBox="1"/>
          <p:nvPr/>
        </p:nvSpPr>
        <p:spPr>
          <a:xfrm>
            <a:off x="1230489" y="948266"/>
            <a:ext cx="10103556" cy="589072"/>
          </a:xfrm>
          <a:prstGeom prst="rect">
            <a:avLst/>
          </a:prstGeom>
          <a:noFill/>
        </p:spPr>
        <p:txBody>
          <a:bodyPr wrap="square" rtlCol="0">
            <a:spAutoFit/>
          </a:bodyPr>
          <a:lstStyle/>
          <a:p>
            <a:pPr fontAlgn="base">
              <a:lnSpc>
                <a:spcPct val="150000"/>
              </a:lnSpc>
            </a:pPr>
            <a:r>
              <a:rPr lang="en-IN" sz="2400" dirty="0"/>
              <a:t>By connecting the components to the car, as per above design flow we have</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51" y="2139100"/>
            <a:ext cx="3094006" cy="45100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70089" y="1615013"/>
            <a:ext cx="2478616" cy="33010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890" y="4658082"/>
            <a:ext cx="3301014" cy="219991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1373" y="2139100"/>
            <a:ext cx="3556849" cy="4510055"/>
          </a:xfrm>
          <a:prstGeom prst="rect">
            <a:avLst/>
          </a:prstGeom>
        </p:spPr>
      </p:pic>
    </p:spTree>
    <p:extLst>
      <p:ext uri="{BB962C8B-B14F-4D97-AF65-F5344CB8AC3E}">
        <p14:creationId xmlns:p14="http://schemas.microsoft.com/office/powerpoint/2010/main" val="3154232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2711" y="654756"/>
            <a:ext cx="5080000" cy="584775"/>
          </a:xfrm>
          <a:prstGeom prst="rect">
            <a:avLst/>
          </a:prstGeom>
          <a:noFill/>
        </p:spPr>
        <p:txBody>
          <a:bodyPr wrap="square" rtlCol="0">
            <a:spAutoFit/>
          </a:bodyPr>
          <a:lstStyle/>
          <a:p>
            <a:pPr fontAlgn="base"/>
            <a:r>
              <a:rPr lang="en-IN" sz="3200" dirty="0">
                <a:solidFill>
                  <a:srgbClr val="FFFF00"/>
                </a:solidFill>
              </a:rPr>
              <a:t>DESIGN PROCEDURE</a:t>
            </a:r>
            <a:endParaRPr lang="en-IN" sz="3200" dirty="0">
              <a:solidFill>
                <a:srgbClr val="FFFF00"/>
              </a:solidFill>
            </a:endParaRPr>
          </a:p>
        </p:txBody>
      </p:sp>
      <p:sp>
        <p:nvSpPr>
          <p:cNvPr id="3" name="TextBox 2"/>
          <p:cNvSpPr txBox="1"/>
          <p:nvPr/>
        </p:nvSpPr>
        <p:spPr>
          <a:xfrm>
            <a:off x="1185333" y="1772356"/>
            <a:ext cx="10250311" cy="3589894"/>
          </a:xfrm>
          <a:prstGeom prst="rect">
            <a:avLst/>
          </a:prstGeom>
          <a:noFill/>
        </p:spPr>
        <p:txBody>
          <a:bodyPr wrap="square" rtlCol="0">
            <a:spAutoFit/>
          </a:bodyPr>
          <a:lstStyle/>
          <a:p>
            <a:pPr fontAlgn="base">
              <a:lnSpc>
                <a:spcPct val="150000"/>
              </a:lnSpc>
            </a:pPr>
            <a:r>
              <a:rPr lang="en-IN" sz="2600" dirty="0"/>
              <a:t>Turning control and steering control of car depends upon Object detection and Lane </a:t>
            </a:r>
            <a:r>
              <a:rPr lang="en-IN" sz="2600" dirty="0" smtClean="0"/>
              <a:t>detection. Collison </a:t>
            </a:r>
            <a:r>
              <a:rPr lang="en-IN" sz="2600" dirty="0"/>
              <a:t>Avoidance system depends upon Ultrasonic sensor and TF Mini </a:t>
            </a:r>
            <a:r>
              <a:rPr lang="en-IN" sz="2600" dirty="0" smtClean="0"/>
              <a:t>LIDAR. GPS </a:t>
            </a:r>
            <a:r>
              <a:rPr lang="en-IN" sz="2600" dirty="0"/>
              <a:t>Module is used for Tracking and Planning Route map(Current location - Destination</a:t>
            </a:r>
            <a:r>
              <a:rPr lang="en-IN" sz="2600" dirty="0" smtClean="0"/>
              <a:t>). All Input data and Output data is stored in cloud by RFS Module and It can be accessed by Administrator.</a:t>
            </a:r>
            <a:endParaRPr lang="en-IN" sz="2600" dirty="0"/>
          </a:p>
          <a:p>
            <a:pPr fontAlgn="base">
              <a:lnSpc>
                <a:spcPct val="150000"/>
              </a:lnSpc>
            </a:pPr>
            <a:endParaRPr lang="en-IN" sz="2400" dirty="0"/>
          </a:p>
        </p:txBody>
      </p:sp>
    </p:spTree>
    <p:extLst>
      <p:ext uri="{BB962C8B-B14F-4D97-AF65-F5344CB8AC3E}">
        <p14:creationId xmlns:p14="http://schemas.microsoft.com/office/powerpoint/2010/main" val="4113028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8623" y="553157"/>
            <a:ext cx="8026400" cy="584775"/>
          </a:xfrm>
          <a:prstGeom prst="rect">
            <a:avLst/>
          </a:prstGeom>
          <a:noFill/>
        </p:spPr>
        <p:txBody>
          <a:bodyPr wrap="square" rtlCol="0">
            <a:spAutoFit/>
          </a:bodyPr>
          <a:lstStyle/>
          <a:p>
            <a:pPr fontAlgn="base"/>
            <a:r>
              <a:rPr lang="en-IN" sz="3200" dirty="0" smtClean="0">
                <a:solidFill>
                  <a:srgbClr val="FFFF00"/>
                </a:solidFill>
              </a:rPr>
              <a:t>DETAILED </a:t>
            </a:r>
            <a:r>
              <a:rPr lang="en-IN" sz="3200" dirty="0">
                <a:solidFill>
                  <a:srgbClr val="FFFF00"/>
                </a:solidFill>
              </a:rPr>
              <a:t>DESIGN PROCEDURE</a:t>
            </a:r>
            <a:endParaRPr lang="en-IN" sz="3200" dirty="0">
              <a:solidFill>
                <a:srgbClr val="FFFF00"/>
              </a:solidFill>
            </a:endParaRPr>
          </a:p>
        </p:txBody>
      </p:sp>
      <p:sp>
        <p:nvSpPr>
          <p:cNvPr id="3" name="TextBox 2"/>
          <p:cNvSpPr txBox="1"/>
          <p:nvPr/>
        </p:nvSpPr>
        <p:spPr>
          <a:xfrm>
            <a:off x="1535290" y="1670756"/>
            <a:ext cx="8974667" cy="4832092"/>
          </a:xfrm>
          <a:prstGeom prst="rect">
            <a:avLst/>
          </a:prstGeom>
          <a:noFill/>
        </p:spPr>
        <p:txBody>
          <a:bodyPr wrap="square" rtlCol="0">
            <a:spAutoFit/>
          </a:bodyPr>
          <a:lstStyle/>
          <a:p>
            <a:pPr marL="457200" indent="-457200" fontAlgn="base">
              <a:buAutoNum type="arabicPeriod"/>
            </a:pPr>
            <a:r>
              <a:rPr lang="en-US" sz="2400" dirty="0" smtClean="0">
                <a:solidFill>
                  <a:srgbClr val="FFFF00"/>
                </a:solidFill>
              </a:rPr>
              <a:t>Camera</a:t>
            </a:r>
            <a:r>
              <a:rPr lang="en-US" sz="2400" dirty="0">
                <a:solidFill>
                  <a:srgbClr val="FFFF00"/>
                </a:solidFill>
              </a:rPr>
              <a:t>: </a:t>
            </a:r>
            <a:r>
              <a:rPr lang="en-US" sz="2000" dirty="0"/>
              <a:t>By taking the live camera feed, </a:t>
            </a:r>
            <a:r>
              <a:rPr lang="en-US" sz="2000" dirty="0"/>
              <a:t>I</a:t>
            </a:r>
            <a:r>
              <a:rPr lang="en-US" sz="2000" dirty="0" smtClean="0"/>
              <a:t> </a:t>
            </a:r>
            <a:r>
              <a:rPr lang="en-US" sz="2000" dirty="0"/>
              <a:t>performed Object detection and lane detection through Hard Processor System (HPS) in DE10 Nano FPGA Board</a:t>
            </a:r>
            <a:r>
              <a:rPr lang="en-US" sz="2000" dirty="0" smtClean="0"/>
              <a:t>.</a:t>
            </a:r>
          </a:p>
          <a:p>
            <a:pPr fontAlgn="base"/>
            <a:endParaRPr lang="en-US" sz="2000" dirty="0"/>
          </a:p>
          <a:p>
            <a:pPr fontAlgn="base"/>
            <a:r>
              <a:rPr lang="en-US" sz="2400" dirty="0">
                <a:solidFill>
                  <a:srgbClr val="FFFF00"/>
                </a:solidFill>
              </a:rPr>
              <a:t>1.1 Object detection:</a:t>
            </a:r>
          </a:p>
          <a:p>
            <a:pPr fontAlgn="base"/>
            <a:r>
              <a:rPr lang="en-US" sz="2000" dirty="0"/>
              <a:t>Object detection is a key component in the self-driving cars by combining with the sensors, which helps in decision making and motion control while ensuring the stability of the vehicle. In our design, we have implemented the object/human detection algorithm with pre-trained </a:t>
            </a:r>
            <a:r>
              <a:rPr lang="en-US" sz="2000" dirty="0" err="1"/>
              <a:t>Haar</a:t>
            </a:r>
            <a:r>
              <a:rPr lang="en-US" sz="2000" dirty="0"/>
              <a:t>-Cascade and Linear Support Vector Machine Model using </a:t>
            </a:r>
            <a:r>
              <a:rPr lang="en-US" sz="2000" dirty="0" err="1"/>
              <a:t>Opencv</a:t>
            </a:r>
            <a:r>
              <a:rPr lang="en-US" sz="2000" dirty="0"/>
              <a:t> Computer Vision library with </a:t>
            </a:r>
            <a:r>
              <a:rPr lang="en-US" sz="2000" dirty="0" smtClean="0"/>
              <a:t>python for demo purpose.</a:t>
            </a:r>
            <a:endParaRPr lang="en-US" sz="2000" dirty="0"/>
          </a:p>
          <a:p>
            <a:pPr fontAlgn="base"/>
            <a:r>
              <a:rPr lang="en-US" sz="2000" dirty="0"/>
              <a:t>Our car should be able to detect Objects/ Obstacles. Generally there are many objects present or moving on the road. Our model should detect both moving and non moving objects and it will take the decisions for steer moving with respect to the distance and stability of objects.</a:t>
            </a:r>
          </a:p>
          <a:p>
            <a:pPr fontAlgn="base"/>
            <a:endParaRPr lang="en-IN" sz="2000" dirty="0"/>
          </a:p>
        </p:txBody>
      </p:sp>
    </p:spTree>
    <p:extLst>
      <p:ext uri="{BB962C8B-B14F-4D97-AF65-F5344CB8AC3E}">
        <p14:creationId xmlns:p14="http://schemas.microsoft.com/office/powerpoint/2010/main" val="1502144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98" y="791402"/>
            <a:ext cx="3410426" cy="583964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620" y="1896936"/>
            <a:ext cx="6066667" cy="3628571"/>
          </a:xfrm>
          <a:prstGeom prst="rect">
            <a:avLst/>
          </a:prstGeom>
        </p:spPr>
      </p:pic>
    </p:spTree>
    <p:extLst>
      <p:ext uri="{BB962C8B-B14F-4D97-AF65-F5344CB8AC3E}">
        <p14:creationId xmlns:p14="http://schemas.microsoft.com/office/powerpoint/2010/main" val="3888431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9866" y="417688"/>
            <a:ext cx="9855199" cy="3477875"/>
          </a:xfrm>
          <a:prstGeom prst="rect">
            <a:avLst/>
          </a:prstGeom>
          <a:noFill/>
        </p:spPr>
        <p:txBody>
          <a:bodyPr wrap="square" rtlCol="0">
            <a:spAutoFit/>
          </a:bodyPr>
          <a:lstStyle/>
          <a:p>
            <a:r>
              <a:rPr lang="en-US" sz="2400" dirty="0" smtClean="0">
                <a:solidFill>
                  <a:srgbClr val="FFFF00"/>
                </a:solidFill>
              </a:rPr>
              <a:t>1.2 Lane </a:t>
            </a:r>
            <a:r>
              <a:rPr lang="en-US" sz="2400" dirty="0">
                <a:solidFill>
                  <a:srgbClr val="FFFF00"/>
                </a:solidFill>
              </a:rPr>
              <a:t>detection</a:t>
            </a:r>
            <a:r>
              <a:rPr lang="en-US" dirty="0" smtClean="0">
                <a:solidFill>
                  <a:srgbClr val="FFFF00"/>
                </a:solidFill>
              </a:rPr>
              <a:t>:</a:t>
            </a:r>
          </a:p>
          <a:p>
            <a:endParaRPr lang="en-US" dirty="0" smtClean="0">
              <a:solidFill>
                <a:srgbClr val="FFFF00"/>
              </a:solidFill>
            </a:endParaRPr>
          </a:p>
          <a:p>
            <a:pPr fontAlgn="base"/>
            <a:r>
              <a:rPr lang="en-US" sz="2000" dirty="0"/>
              <a:t>Lane detection is one of the primary element in our Autonomous car. Our car should take turnings with respect to lanes. Watching lane lines highlighted by the computer vision algorithm as the vehicle moves give a great joy of accomplishment. Detecting lane lines is indeed a very crucial task. It provides lateral bounds on the movement of the vehicle and gives an idea about how much deviated, the car is from the center of the lane. Lane detection relies only on camera images. We apply computer vision techniques to process the image and give lane markings as the output. We have used the </a:t>
            </a:r>
            <a:r>
              <a:rPr lang="en-US" sz="2000" dirty="0" err="1"/>
              <a:t>OpenCV</a:t>
            </a:r>
            <a:r>
              <a:rPr lang="en-US" sz="2000" dirty="0"/>
              <a:t> library to implement the Lane Detection Algorithm. Based on detected lane output we build the path planning algorithm.</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66" y="3783748"/>
            <a:ext cx="4884761" cy="29032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644" y="3783748"/>
            <a:ext cx="4884761" cy="2903207"/>
          </a:xfrm>
          <a:prstGeom prst="rect">
            <a:avLst/>
          </a:prstGeom>
        </p:spPr>
      </p:pic>
    </p:spTree>
    <p:extLst>
      <p:ext uri="{BB962C8B-B14F-4D97-AF65-F5344CB8AC3E}">
        <p14:creationId xmlns:p14="http://schemas.microsoft.com/office/powerpoint/2010/main" val="2098452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09" y="112889"/>
            <a:ext cx="2781584" cy="664119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328" y="332667"/>
            <a:ext cx="6154009" cy="6201640"/>
          </a:xfrm>
          <a:prstGeom prst="rect">
            <a:avLst/>
          </a:prstGeom>
        </p:spPr>
      </p:pic>
    </p:spTree>
    <p:extLst>
      <p:ext uri="{BB962C8B-B14F-4D97-AF65-F5344CB8AC3E}">
        <p14:creationId xmlns:p14="http://schemas.microsoft.com/office/powerpoint/2010/main" val="4143292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51" y="322702"/>
            <a:ext cx="5103906" cy="632548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544" y="1840090"/>
            <a:ext cx="6148291" cy="3130224"/>
          </a:xfrm>
          <a:prstGeom prst="rect">
            <a:avLst/>
          </a:prstGeom>
        </p:spPr>
      </p:pic>
    </p:spTree>
    <p:extLst>
      <p:ext uri="{BB962C8B-B14F-4D97-AF65-F5344CB8AC3E}">
        <p14:creationId xmlns:p14="http://schemas.microsoft.com/office/powerpoint/2010/main" val="29422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6266" y="428978"/>
            <a:ext cx="3476978" cy="630942"/>
          </a:xfrm>
          <a:prstGeom prst="rect">
            <a:avLst/>
          </a:prstGeom>
          <a:noFill/>
        </p:spPr>
        <p:txBody>
          <a:bodyPr wrap="square" rtlCol="0">
            <a:spAutoFit/>
          </a:bodyPr>
          <a:lstStyle/>
          <a:p>
            <a:pPr algn="ctr"/>
            <a:r>
              <a:rPr lang="en-IN" sz="3500" dirty="0">
                <a:solidFill>
                  <a:srgbClr val="FFFF00"/>
                </a:solidFill>
              </a:rPr>
              <a:t>INTRODUCTION</a:t>
            </a:r>
          </a:p>
        </p:txBody>
      </p:sp>
      <p:sp>
        <p:nvSpPr>
          <p:cNvPr id="3" name="TextBox 2"/>
          <p:cNvSpPr txBox="1"/>
          <p:nvPr/>
        </p:nvSpPr>
        <p:spPr>
          <a:xfrm>
            <a:off x="124179" y="1431189"/>
            <a:ext cx="3962400" cy="630942"/>
          </a:xfrm>
          <a:prstGeom prst="rect">
            <a:avLst/>
          </a:prstGeom>
          <a:noFill/>
        </p:spPr>
        <p:txBody>
          <a:bodyPr wrap="square" rtlCol="0">
            <a:spAutoFit/>
          </a:bodyPr>
          <a:lstStyle/>
          <a:p>
            <a:pPr algn="ctr"/>
            <a:r>
              <a:rPr lang="en-IN" sz="3500" dirty="0" smtClean="0">
                <a:solidFill>
                  <a:srgbClr val="FFFF00"/>
                </a:solidFill>
              </a:rPr>
              <a:t>ABSTRACT: </a:t>
            </a:r>
            <a:endParaRPr lang="en-IN" sz="3500" dirty="0">
              <a:solidFill>
                <a:srgbClr val="FFFF00"/>
              </a:solidFill>
            </a:endParaRPr>
          </a:p>
        </p:txBody>
      </p:sp>
      <p:sp>
        <p:nvSpPr>
          <p:cNvPr id="6" name="TextBox 5"/>
          <p:cNvSpPr txBox="1"/>
          <p:nvPr/>
        </p:nvSpPr>
        <p:spPr>
          <a:xfrm>
            <a:off x="1027288" y="2556764"/>
            <a:ext cx="10927644" cy="2985433"/>
          </a:xfrm>
          <a:prstGeom prst="rect">
            <a:avLst/>
          </a:prstGeom>
          <a:noFill/>
        </p:spPr>
        <p:txBody>
          <a:bodyPr wrap="square" rtlCol="0">
            <a:spAutoFit/>
          </a:bodyPr>
          <a:lstStyle/>
          <a:p>
            <a:endParaRPr lang="en-US" sz="2000" dirty="0" smtClean="0"/>
          </a:p>
          <a:p>
            <a:r>
              <a:rPr lang="en-US" sz="2800" dirty="0" smtClean="0"/>
              <a:t>Every year millions of deaths are happening due to car accidents. So, this is an issue of serious concern. Deaths/serious injuries in car accidents effects the families of the individuals completely for their life time. As per the observations, the primary causes of these accidents are cellphone usage while driving, over speed, violation of traffic rules, alcoholic consumptions, bad weather conditions etc.,</a:t>
            </a:r>
            <a:endParaRPr lang="en-IN" sz="2800" dirty="0"/>
          </a:p>
        </p:txBody>
      </p:sp>
      <p:sp>
        <p:nvSpPr>
          <p:cNvPr id="7" name="TextBox 6"/>
          <p:cNvSpPr txBox="1"/>
          <p:nvPr/>
        </p:nvSpPr>
        <p:spPr>
          <a:xfrm>
            <a:off x="1027288" y="2117929"/>
            <a:ext cx="2506134" cy="584775"/>
          </a:xfrm>
          <a:prstGeom prst="rect">
            <a:avLst/>
          </a:prstGeom>
          <a:noFill/>
        </p:spPr>
        <p:txBody>
          <a:bodyPr wrap="square" rtlCol="0">
            <a:spAutoFit/>
          </a:bodyPr>
          <a:lstStyle/>
          <a:p>
            <a:r>
              <a:rPr lang="en-IN" sz="3200" dirty="0" smtClean="0">
                <a:solidFill>
                  <a:srgbClr val="FFFF00"/>
                </a:solidFill>
              </a:rPr>
              <a:t>PROBLEM:</a:t>
            </a:r>
            <a:endParaRPr lang="en-IN" sz="3200" dirty="0">
              <a:solidFill>
                <a:srgbClr val="FFFF00"/>
              </a:solidFill>
            </a:endParaRPr>
          </a:p>
        </p:txBody>
      </p:sp>
    </p:spTree>
    <p:extLst>
      <p:ext uri="{BB962C8B-B14F-4D97-AF65-F5344CB8AC3E}">
        <p14:creationId xmlns:p14="http://schemas.microsoft.com/office/powerpoint/2010/main" val="3795393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0223" y="334536"/>
            <a:ext cx="9723864" cy="461665"/>
          </a:xfrm>
          <a:prstGeom prst="rect">
            <a:avLst/>
          </a:prstGeom>
          <a:noFill/>
        </p:spPr>
        <p:txBody>
          <a:bodyPr wrap="square" rtlCol="0">
            <a:spAutoFit/>
          </a:bodyPr>
          <a:lstStyle/>
          <a:p>
            <a:pPr fontAlgn="base"/>
            <a:r>
              <a:rPr lang="en-IN" sz="2400" dirty="0" smtClean="0">
                <a:solidFill>
                  <a:srgbClr val="FFFF00"/>
                </a:solidFill>
              </a:rPr>
              <a:t>2.  </a:t>
            </a:r>
            <a:r>
              <a:rPr lang="en-IN" sz="2400" dirty="0">
                <a:solidFill>
                  <a:srgbClr val="FFFF00"/>
                </a:solidFill>
              </a:rPr>
              <a:t>TF MINI LIDAR</a:t>
            </a:r>
            <a:endParaRPr lang="en-IN" sz="2400" dirty="0">
              <a:solidFill>
                <a:srgbClr val="FFFF00"/>
              </a:solidFill>
            </a:endParaRPr>
          </a:p>
        </p:txBody>
      </p:sp>
      <p:sp>
        <p:nvSpPr>
          <p:cNvPr id="3" name="TextBox 2"/>
          <p:cNvSpPr txBox="1"/>
          <p:nvPr/>
        </p:nvSpPr>
        <p:spPr>
          <a:xfrm>
            <a:off x="680223" y="959005"/>
            <a:ext cx="11084313" cy="3724096"/>
          </a:xfrm>
          <a:prstGeom prst="rect">
            <a:avLst/>
          </a:prstGeom>
          <a:noFill/>
        </p:spPr>
        <p:txBody>
          <a:bodyPr wrap="square" rtlCol="0">
            <a:spAutoFit/>
          </a:bodyPr>
          <a:lstStyle/>
          <a:p>
            <a:pPr fontAlgn="base"/>
            <a:r>
              <a:rPr lang="en-US" sz="2000" dirty="0"/>
              <a:t>The LiDAR works on the principle of “Time of Flight”. It uses ultraviolet, visible or near-infrared sources to sense objects. The light energy emitted by the LiDAR is known as Pulse and the reflected light from the object is know as return. The LiDAR system sends pulse and waits for the pulse to return. It measures how long it takes for emitter pulse to return back to the sensor. In the end it gets the variable distance of the objects.</a:t>
            </a:r>
            <a:br>
              <a:rPr lang="en-US" sz="2000" dirty="0"/>
            </a:br>
            <a:r>
              <a:rPr lang="en-US" sz="2000" dirty="0"/>
              <a:t>The equation that used to show up at the exact distance of the object is as per the following:</a:t>
            </a:r>
            <a:br>
              <a:rPr lang="en-US" sz="2000" dirty="0"/>
            </a:br>
            <a:r>
              <a:rPr lang="en-US" sz="2000" dirty="0"/>
              <a:t>Distance = [(Speed of Light) x (Time of Flight)] ÷ </a:t>
            </a:r>
            <a:r>
              <a:rPr lang="en-US" sz="2000" dirty="0" smtClean="0"/>
              <a:t>2.</a:t>
            </a:r>
          </a:p>
          <a:p>
            <a:pPr fontAlgn="base"/>
            <a:r>
              <a:rPr lang="en-US" sz="2000" dirty="0" smtClean="0"/>
              <a:t>If LIDAR Detects an object(which is in front of the car) </a:t>
            </a:r>
            <a:r>
              <a:rPr lang="en-US" sz="2000" dirty="0"/>
              <a:t>with in a range of 150cm-300cm, Then it will adjust the path with respect to the detected object. In necessary condition car will stop and it will move with respect to the moment of the object.</a:t>
            </a:r>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20" y="4157711"/>
            <a:ext cx="6558246" cy="2443810"/>
          </a:xfrm>
          <a:prstGeom prst="rect">
            <a:avLst/>
          </a:prstGeom>
        </p:spPr>
      </p:pic>
    </p:spTree>
    <p:extLst>
      <p:ext uri="{BB962C8B-B14F-4D97-AF65-F5344CB8AC3E}">
        <p14:creationId xmlns:p14="http://schemas.microsoft.com/office/powerpoint/2010/main" val="1912286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7493" y="412595"/>
            <a:ext cx="3568390" cy="461665"/>
          </a:xfrm>
          <a:prstGeom prst="rect">
            <a:avLst/>
          </a:prstGeom>
          <a:noFill/>
        </p:spPr>
        <p:txBody>
          <a:bodyPr wrap="square" rtlCol="0">
            <a:spAutoFit/>
          </a:bodyPr>
          <a:lstStyle/>
          <a:p>
            <a:pPr fontAlgn="base"/>
            <a:r>
              <a:rPr lang="en-IN" sz="2400" dirty="0">
                <a:solidFill>
                  <a:srgbClr val="FFFF00"/>
                </a:solidFill>
              </a:rPr>
              <a:t>3</a:t>
            </a:r>
            <a:r>
              <a:rPr lang="en-IN" sz="2400" dirty="0" smtClean="0">
                <a:solidFill>
                  <a:srgbClr val="FFFF00"/>
                </a:solidFill>
              </a:rPr>
              <a:t>. Ultrasonic </a:t>
            </a:r>
            <a:r>
              <a:rPr lang="en-IN" sz="2400" dirty="0">
                <a:solidFill>
                  <a:srgbClr val="FFFF00"/>
                </a:solidFill>
              </a:rPr>
              <a:t>Sensor:</a:t>
            </a:r>
          </a:p>
        </p:txBody>
      </p:sp>
      <p:sp>
        <p:nvSpPr>
          <p:cNvPr id="4" name="TextBox 3"/>
          <p:cNvSpPr txBox="1"/>
          <p:nvPr/>
        </p:nvSpPr>
        <p:spPr>
          <a:xfrm>
            <a:off x="847493" y="1070518"/>
            <a:ext cx="10850136" cy="4339650"/>
          </a:xfrm>
          <a:prstGeom prst="rect">
            <a:avLst/>
          </a:prstGeom>
          <a:noFill/>
        </p:spPr>
        <p:txBody>
          <a:bodyPr wrap="square" rtlCol="0">
            <a:spAutoFit/>
          </a:bodyPr>
          <a:lstStyle/>
          <a:p>
            <a:pPr fontAlgn="base"/>
            <a:r>
              <a:rPr lang="en-US" sz="2000" dirty="0" smtClean="0"/>
              <a:t>An ultrasonic sensor is an instrument that measures the distance to an object using ultrasonic sound waves. An ultrasonic sensor uses a transducer to send and receive ultrasonic pulses that relay back information about an object’s proximity. The working principle of this module is simple.  It sends an ultrasonic pulse out at 40 kHz which travels through the air and if there is an obstacle or object, it will bounce back to the sensor.  By calculating the travel time and the speed of sound, the distance can be calculated. For presence detection, ultrasonic sensors detect objects regardless of the color, surface, or material.</a:t>
            </a:r>
          </a:p>
          <a:p>
            <a:pPr fontAlgn="base"/>
            <a:r>
              <a:rPr lang="en-US" sz="2000" dirty="0" smtClean="0"/>
              <a:t>We </a:t>
            </a:r>
            <a:r>
              <a:rPr lang="en-US" sz="2000" dirty="0"/>
              <a:t>will call the time to transmit and receive is known as Time of Flight. By this time of flight we can find distance by using below formula:</a:t>
            </a:r>
          </a:p>
          <a:p>
            <a:pPr fontAlgn="base"/>
            <a:r>
              <a:rPr lang="en-US" sz="2000" dirty="0"/>
              <a:t>        Speed of sound = 29us /cm (in room temp)</a:t>
            </a:r>
          </a:p>
          <a:p>
            <a:pPr fontAlgn="base"/>
            <a:r>
              <a:rPr lang="en-US" sz="2000" dirty="0"/>
              <a:t>        Time of Flight = T0</a:t>
            </a:r>
          </a:p>
          <a:p>
            <a:pPr fontAlgn="base"/>
            <a:r>
              <a:rPr lang="en-US" sz="2000" dirty="0"/>
              <a:t>        Range =Time of Flight / (2*Speed of </a:t>
            </a:r>
            <a:r>
              <a:rPr lang="en-US" sz="2000" dirty="0" smtClean="0"/>
              <a:t>Sound)</a:t>
            </a:r>
            <a:endParaRPr lang="en-US" sz="2000" dirty="0"/>
          </a:p>
          <a:p>
            <a:pPr fontAlgn="base"/>
            <a:endParaRPr lang="en-US" sz="2000"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416" y="3914079"/>
            <a:ext cx="4914213" cy="2566659"/>
          </a:xfrm>
          <a:prstGeom prst="rect">
            <a:avLst/>
          </a:prstGeom>
        </p:spPr>
      </p:pic>
      <p:sp>
        <p:nvSpPr>
          <p:cNvPr id="7" name="TextBox 6"/>
          <p:cNvSpPr txBox="1"/>
          <p:nvPr/>
        </p:nvSpPr>
        <p:spPr>
          <a:xfrm>
            <a:off x="585438" y="5012292"/>
            <a:ext cx="5687123" cy="1600438"/>
          </a:xfrm>
          <a:prstGeom prst="rect">
            <a:avLst/>
          </a:prstGeom>
          <a:noFill/>
        </p:spPr>
        <p:txBody>
          <a:bodyPr wrap="square" rtlCol="0">
            <a:spAutoFit/>
          </a:bodyPr>
          <a:lstStyle/>
          <a:p>
            <a:r>
              <a:rPr lang="en-US" sz="2000" dirty="0" smtClean="0"/>
              <a:t>Collison </a:t>
            </a:r>
            <a:r>
              <a:rPr lang="en-US" sz="2000" dirty="0"/>
              <a:t>may occur at the sides and back of the car due to the movement of objects from different directions. so our model will be able to avoid that type of collisons too, with in a range of 50cm-100cm.</a:t>
            </a:r>
          </a:p>
          <a:p>
            <a:endParaRPr lang="en-IN" dirty="0"/>
          </a:p>
        </p:txBody>
      </p:sp>
    </p:spTree>
    <p:extLst>
      <p:ext uri="{BB962C8B-B14F-4D97-AF65-F5344CB8AC3E}">
        <p14:creationId xmlns:p14="http://schemas.microsoft.com/office/powerpoint/2010/main" val="1527941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9366" y="490653"/>
            <a:ext cx="4304370" cy="461665"/>
          </a:xfrm>
          <a:prstGeom prst="rect">
            <a:avLst/>
          </a:prstGeom>
          <a:noFill/>
        </p:spPr>
        <p:txBody>
          <a:bodyPr wrap="square" rtlCol="0">
            <a:spAutoFit/>
          </a:bodyPr>
          <a:lstStyle/>
          <a:p>
            <a:r>
              <a:rPr lang="en-IN" sz="2400" dirty="0">
                <a:solidFill>
                  <a:srgbClr val="FFFF00"/>
                </a:solidFill>
              </a:rPr>
              <a:t>4</a:t>
            </a:r>
            <a:r>
              <a:rPr lang="en-IN" sz="2400" dirty="0" smtClean="0">
                <a:solidFill>
                  <a:srgbClr val="FFFF00"/>
                </a:solidFill>
              </a:rPr>
              <a:t>. </a:t>
            </a:r>
            <a:r>
              <a:rPr lang="en-IN" sz="2400" dirty="0">
                <a:solidFill>
                  <a:srgbClr val="FFFF00"/>
                </a:solidFill>
              </a:rPr>
              <a:t>GPS MODULE: </a:t>
            </a:r>
            <a:endParaRPr lang="en-IN" sz="2400" dirty="0">
              <a:solidFill>
                <a:srgbClr val="FFFF00"/>
              </a:solidFill>
            </a:endParaRPr>
          </a:p>
        </p:txBody>
      </p:sp>
      <p:sp>
        <p:nvSpPr>
          <p:cNvPr id="3" name="TextBox 2"/>
          <p:cNvSpPr txBox="1"/>
          <p:nvPr/>
        </p:nvSpPr>
        <p:spPr>
          <a:xfrm>
            <a:off x="914400" y="1360449"/>
            <a:ext cx="10169912" cy="4093428"/>
          </a:xfrm>
          <a:prstGeom prst="rect">
            <a:avLst/>
          </a:prstGeom>
          <a:noFill/>
        </p:spPr>
        <p:txBody>
          <a:bodyPr wrap="square" rtlCol="0">
            <a:spAutoFit/>
          </a:bodyPr>
          <a:lstStyle/>
          <a:p>
            <a:pPr fontAlgn="base"/>
            <a:r>
              <a:rPr lang="en-US" sz="2000" dirty="0"/>
              <a:t>In our project GPS routing also plays a crucial role where the car needed to follow a specified path given by user. </a:t>
            </a:r>
            <a:br>
              <a:rPr lang="en-US" sz="2000" dirty="0"/>
            </a:br>
            <a:r>
              <a:rPr lang="en-US" sz="2000" dirty="0"/>
              <a:t>    For GPS routing we are using azure map services and current GPS location of the car. </a:t>
            </a:r>
            <a:r>
              <a:rPr lang="en-US" sz="2000" dirty="0"/>
              <a:t>Azure map services is one the features in azure IOT edge. </a:t>
            </a:r>
            <a:r>
              <a:rPr lang="en-US" sz="2000" dirty="0" smtClean="0"/>
              <a:t>I am </a:t>
            </a:r>
            <a:r>
              <a:rPr lang="en-US" sz="2000" dirty="0"/>
              <a:t>using an API which consider two coordinates that are starting and the end point of the required location. </a:t>
            </a:r>
            <a:r>
              <a:rPr lang="en-US" sz="2000" dirty="0"/>
              <a:t>By using the get request we can obtain GPS points in between the given two previous coordinates. The get request will also gives the total count of the coordinates in between starting and the ending positions, and it points the exact location. From Azure maps we get the coordinates from current to destination location, these set of coordinates will be sent to the FPGA Board there the board checks and gives the instruction to the car to moves from current coordinate to the nearest coordinate from the set of coordinates given by the Azure map this process continues until the car reaches the destination. The set of coordinates given by the azure maps is our checkpoints, after reaching each checkpoint, the map will be updated in Website.</a:t>
            </a:r>
            <a:endParaRPr lang="en-IN" sz="2000" dirty="0"/>
          </a:p>
        </p:txBody>
      </p:sp>
    </p:spTree>
    <p:extLst>
      <p:ext uri="{BB962C8B-B14F-4D97-AF65-F5344CB8AC3E}">
        <p14:creationId xmlns:p14="http://schemas.microsoft.com/office/powerpoint/2010/main" val="1229168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191" y="423745"/>
            <a:ext cx="4304370" cy="461665"/>
          </a:xfrm>
          <a:prstGeom prst="rect">
            <a:avLst/>
          </a:prstGeom>
          <a:noFill/>
        </p:spPr>
        <p:txBody>
          <a:bodyPr wrap="square" rtlCol="0">
            <a:spAutoFit/>
          </a:bodyPr>
          <a:lstStyle/>
          <a:p>
            <a:r>
              <a:rPr lang="en-IN" sz="2400" dirty="0" smtClean="0">
                <a:solidFill>
                  <a:srgbClr val="FFFF00"/>
                </a:solidFill>
              </a:rPr>
              <a:t>5. DE10 NANO FPGA BOARD: </a:t>
            </a:r>
            <a:endParaRPr lang="en-IN" sz="2400" dirty="0">
              <a:solidFill>
                <a:srgbClr val="FFFF00"/>
              </a:solidFill>
            </a:endParaRPr>
          </a:p>
        </p:txBody>
      </p:sp>
      <p:sp>
        <p:nvSpPr>
          <p:cNvPr id="3" name="TextBox 2"/>
          <p:cNvSpPr txBox="1"/>
          <p:nvPr/>
        </p:nvSpPr>
        <p:spPr>
          <a:xfrm>
            <a:off x="1137424" y="1282390"/>
            <a:ext cx="10404087" cy="3139321"/>
          </a:xfrm>
          <a:prstGeom prst="rect">
            <a:avLst/>
          </a:prstGeom>
          <a:noFill/>
        </p:spPr>
        <p:txBody>
          <a:bodyPr wrap="square" rtlCol="0">
            <a:spAutoFit/>
          </a:bodyPr>
          <a:lstStyle/>
          <a:p>
            <a:pPr fontAlgn="base"/>
            <a:r>
              <a:rPr lang="en-US" sz="2000" dirty="0"/>
              <a:t>DE10 NANO board is the main processing and controlling unit of the system. To work all processes and parallel works we have ARM cortex Processer and DDR3 memory. For car position and sensor details values comes from RFS module. Board 2 </a:t>
            </a:r>
            <a:r>
              <a:rPr lang="en-US" sz="2000" dirty="0" err="1"/>
              <a:t>gpio</a:t>
            </a:r>
            <a:r>
              <a:rPr lang="en-US" sz="2000" dirty="0"/>
              <a:t> header , so in that 1 header will goes to RFS and for one header we will send control signals to motor drivers , send signals and receive data from our sensors. Based on the Lane detection and collision detection the steering of the vehicle is changed. From </a:t>
            </a:r>
            <a:r>
              <a:rPr lang="en-US" sz="2000" dirty="0" err="1"/>
              <a:t>gps</a:t>
            </a:r>
            <a:r>
              <a:rPr lang="en-US" sz="2000" dirty="0"/>
              <a:t> module the current coordinates of the car taking into board.</a:t>
            </a:r>
          </a:p>
          <a:p>
            <a:pPr fontAlgn="base"/>
            <a:r>
              <a:rPr lang="en-US" sz="2000" dirty="0"/>
              <a:t>The detections and data coming from the board will be sent to cloud by the FPGA board, from there the data will be transmitted to the website where it displaying the RFS data, Detections and location of the car.</a:t>
            </a:r>
          </a:p>
          <a:p>
            <a:endParaRPr lang="en-IN" dirty="0"/>
          </a:p>
        </p:txBody>
      </p:sp>
    </p:spTree>
    <p:extLst>
      <p:ext uri="{BB962C8B-B14F-4D97-AF65-F5344CB8AC3E}">
        <p14:creationId xmlns:p14="http://schemas.microsoft.com/office/powerpoint/2010/main" val="743766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2271" y="286585"/>
            <a:ext cx="4304370" cy="461665"/>
          </a:xfrm>
          <a:prstGeom prst="rect">
            <a:avLst/>
          </a:prstGeom>
          <a:noFill/>
        </p:spPr>
        <p:txBody>
          <a:bodyPr wrap="square" rtlCol="0">
            <a:spAutoFit/>
          </a:bodyPr>
          <a:lstStyle/>
          <a:p>
            <a:r>
              <a:rPr lang="en-IN" sz="2400" dirty="0" smtClean="0">
                <a:solidFill>
                  <a:srgbClr val="FFFF00"/>
                </a:solidFill>
              </a:rPr>
              <a:t>6. RFS Module: </a:t>
            </a:r>
            <a:endParaRPr lang="en-IN" sz="2400" dirty="0">
              <a:solidFill>
                <a:srgbClr val="FFFF00"/>
              </a:solidFill>
            </a:endParaRPr>
          </a:p>
        </p:txBody>
      </p:sp>
      <p:sp>
        <p:nvSpPr>
          <p:cNvPr id="4" name="TextBox 3"/>
          <p:cNvSpPr txBox="1"/>
          <p:nvPr/>
        </p:nvSpPr>
        <p:spPr>
          <a:xfrm>
            <a:off x="322271" y="948690"/>
            <a:ext cx="11731082" cy="5909310"/>
          </a:xfrm>
          <a:prstGeom prst="rect">
            <a:avLst/>
          </a:prstGeom>
          <a:noFill/>
        </p:spPr>
        <p:txBody>
          <a:bodyPr wrap="square" rtlCol="0">
            <a:spAutoFit/>
          </a:bodyPr>
          <a:lstStyle/>
          <a:p>
            <a:pPr fontAlgn="base"/>
            <a:r>
              <a:rPr lang="en-US" dirty="0">
                <a:solidFill>
                  <a:srgbClr val="FFFF00"/>
                </a:solidFill>
              </a:rPr>
              <a:t>Cloud computing:</a:t>
            </a:r>
            <a:r>
              <a:rPr lang="en-US" dirty="0"/>
              <a:t/>
            </a:r>
            <a:br>
              <a:rPr lang="en-US" dirty="0"/>
            </a:br>
            <a:r>
              <a:rPr lang="en-US" dirty="0"/>
              <a:t>Cloud computing is a platform that provides access to the computing resources over the internet.</a:t>
            </a:r>
            <a:br>
              <a:rPr lang="en-US" dirty="0"/>
            </a:br>
            <a:r>
              <a:rPr lang="en-US" dirty="0"/>
              <a:t>Cloud providers own massive datacenters which have hundreds of servers, storage systems and components critical to the organization’s working.</a:t>
            </a:r>
            <a:br>
              <a:rPr lang="en-US" dirty="0"/>
            </a:br>
            <a:r>
              <a:rPr lang="en-US" dirty="0"/>
              <a:t>Cloud computing is used for the following types of services:</a:t>
            </a:r>
            <a:br>
              <a:rPr lang="en-US" dirty="0"/>
            </a:br>
            <a:r>
              <a:rPr lang="en-US" dirty="0"/>
              <a:t>1.Creating and testing applications</a:t>
            </a:r>
            <a:br>
              <a:rPr lang="en-US" dirty="0"/>
            </a:br>
            <a:r>
              <a:rPr lang="en-US" dirty="0"/>
              <a:t>2.Hosting blogs and applications</a:t>
            </a:r>
            <a:br>
              <a:rPr lang="en-US" dirty="0"/>
            </a:br>
            <a:r>
              <a:rPr lang="en-US" dirty="0"/>
              <a:t>3.Machine learning and data analysis</a:t>
            </a:r>
            <a:br>
              <a:rPr lang="en-US" dirty="0"/>
            </a:br>
            <a:r>
              <a:rPr lang="en-US" dirty="0"/>
              <a:t>4.Data storage and backup</a:t>
            </a:r>
            <a:br>
              <a:rPr lang="en-US" dirty="0"/>
            </a:br>
            <a:r>
              <a:rPr lang="en-US" dirty="0"/>
              <a:t>5.Streaming media content</a:t>
            </a:r>
            <a:br>
              <a:rPr lang="en-US" dirty="0"/>
            </a:br>
            <a:r>
              <a:rPr lang="en-US" dirty="0"/>
              <a:t>6.Automating software delivery etc.</a:t>
            </a:r>
          </a:p>
          <a:p>
            <a:pPr fontAlgn="base"/>
            <a:r>
              <a:rPr lang="en-US" dirty="0"/>
              <a:t>Microsoft Azure is a cloud computing service provided by Microsoft.</a:t>
            </a:r>
            <a:br>
              <a:rPr lang="en-US" dirty="0"/>
            </a:br>
            <a:r>
              <a:rPr lang="en-US" dirty="0"/>
              <a:t>It is actually an online portal through which we can access and manage resources and services.</a:t>
            </a:r>
            <a:br>
              <a:rPr lang="en-US" dirty="0"/>
            </a:br>
            <a:r>
              <a:rPr lang="en-US" dirty="0"/>
              <a:t>It supports wide variety of languages like C++, Java, Python etc. </a:t>
            </a:r>
            <a:br>
              <a:rPr lang="en-US" dirty="0"/>
            </a:br>
            <a:r>
              <a:rPr lang="en-US" dirty="0"/>
              <a:t>We can handle events easily through internet and Azure IOT hub is reliable for </a:t>
            </a:r>
            <a:r>
              <a:rPr lang="en-US" dirty="0" err="1"/>
              <a:t>IoT</a:t>
            </a:r>
            <a:r>
              <a:rPr lang="en-US" dirty="0"/>
              <a:t> integrated technologies. </a:t>
            </a:r>
          </a:p>
          <a:p>
            <a:pPr fontAlgn="base"/>
            <a:r>
              <a:rPr lang="en-US" dirty="0">
                <a:solidFill>
                  <a:srgbClr val="FFFF00"/>
                </a:solidFill>
              </a:rPr>
              <a:t>How </a:t>
            </a:r>
            <a:r>
              <a:rPr lang="en-US" dirty="0" smtClean="0">
                <a:solidFill>
                  <a:srgbClr val="FFFF00"/>
                </a:solidFill>
              </a:rPr>
              <a:t>I am </a:t>
            </a:r>
            <a:r>
              <a:rPr lang="en-US" dirty="0">
                <a:solidFill>
                  <a:srgbClr val="FFFF00"/>
                </a:solidFill>
              </a:rPr>
              <a:t>using Azure cloud for our project?</a:t>
            </a:r>
            <a:r>
              <a:rPr lang="en-US" dirty="0"/>
              <a:t/>
            </a:r>
            <a:br>
              <a:rPr lang="en-US" dirty="0"/>
            </a:br>
            <a:r>
              <a:rPr lang="en-US" dirty="0"/>
              <a:t>1.In </a:t>
            </a:r>
            <a:r>
              <a:rPr lang="en-US" dirty="0" smtClean="0"/>
              <a:t>my </a:t>
            </a:r>
            <a:r>
              <a:rPr lang="en-US" dirty="0"/>
              <a:t>project, </a:t>
            </a:r>
            <a:r>
              <a:rPr lang="en-US" dirty="0"/>
              <a:t>I</a:t>
            </a:r>
            <a:r>
              <a:rPr lang="en-US" dirty="0" smtClean="0"/>
              <a:t> used </a:t>
            </a:r>
            <a:r>
              <a:rPr lang="en-US" dirty="0"/>
              <a:t>Azure cloud for monitoring sensor and Radar data, situation of the car premises, and GPS locations.</a:t>
            </a:r>
            <a:br>
              <a:rPr lang="en-US" dirty="0"/>
            </a:br>
            <a:r>
              <a:rPr lang="en-US" dirty="0"/>
              <a:t>2.Azure services plays crucial role in </a:t>
            </a:r>
            <a:r>
              <a:rPr lang="en-US" dirty="0" smtClean="0"/>
              <a:t>my </a:t>
            </a:r>
            <a:r>
              <a:rPr lang="en-US" dirty="0"/>
              <a:t>project, without azure VM services we are unable to host our website. </a:t>
            </a:r>
            <a:br>
              <a:rPr lang="en-US" dirty="0"/>
            </a:br>
            <a:r>
              <a:rPr lang="en-US" dirty="0"/>
              <a:t>3.Azure </a:t>
            </a:r>
            <a:r>
              <a:rPr lang="en-US" dirty="0" err="1"/>
              <a:t>IoT</a:t>
            </a:r>
            <a:r>
              <a:rPr lang="en-US" dirty="0"/>
              <a:t> Hub also used for </a:t>
            </a:r>
            <a:r>
              <a:rPr lang="en-US" dirty="0" smtClean="0"/>
              <a:t>me </a:t>
            </a:r>
            <a:r>
              <a:rPr lang="en-US" dirty="0"/>
              <a:t>to store RFS details which is used in determination of vehicle status and the motion condition and for estimating the angle of curve rotating.</a:t>
            </a:r>
          </a:p>
          <a:p>
            <a:endParaRPr lang="en-IN" dirty="0"/>
          </a:p>
        </p:txBody>
      </p:sp>
    </p:spTree>
    <p:extLst>
      <p:ext uri="{BB962C8B-B14F-4D97-AF65-F5344CB8AC3E}">
        <p14:creationId xmlns:p14="http://schemas.microsoft.com/office/powerpoint/2010/main" val="2666444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861" y="435175"/>
            <a:ext cx="4304370" cy="461665"/>
          </a:xfrm>
          <a:prstGeom prst="rect">
            <a:avLst/>
          </a:prstGeom>
          <a:noFill/>
        </p:spPr>
        <p:txBody>
          <a:bodyPr wrap="square" rtlCol="0">
            <a:spAutoFit/>
          </a:bodyPr>
          <a:lstStyle/>
          <a:p>
            <a:r>
              <a:rPr lang="en-IN" sz="2400" dirty="0" smtClean="0">
                <a:solidFill>
                  <a:srgbClr val="FFFF00"/>
                </a:solidFill>
              </a:rPr>
              <a:t>7.Motor driver: </a:t>
            </a:r>
            <a:endParaRPr lang="en-IN" sz="2400" dirty="0">
              <a:solidFill>
                <a:srgbClr val="FFFF00"/>
              </a:solidFill>
            </a:endParaRPr>
          </a:p>
        </p:txBody>
      </p:sp>
      <p:sp>
        <p:nvSpPr>
          <p:cNvPr id="3" name="TextBox 2"/>
          <p:cNvSpPr txBox="1"/>
          <p:nvPr/>
        </p:nvSpPr>
        <p:spPr>
          <a:xfrm>
            <a:off x="560070" y="1028700"/>
            <a:ext cx="11418570" cy="3724096"/>
          </a:xfrm>
          <a:prstGeom prst="rect">
            <a:avLst/>
          </a:prstGeom>
          <a:noFill/>
        </p:spPr>
        <p:txBody>
          <a:bodyPr wrap="square" rtlCol="0">
            <a:spAutoFit/>
          </a:bodyPr>
          <a:lstStyle/>
          <a:p>
            <a:pPr fontAlgn="base"/>
            <a:r>
              <a:rPr lang="en-US" sz="2000" dirty="0" smtClean="0"/>
              <a:t>1. I used </a:t>
            </a:r>
            <a:r>
              <a:rPr lang="en-US" sz="2000" dirty="0"/>
              <a:t>MD20A motor drivers for vehicle movement , The MD20A takes 6-30 V DC power supply and by control signals the motors will run.</a:t>
            </a:r>
          </a:p>
          <a:p>
            <a:pPr fontAlgn="base"/>
            <a:r>
              <a:rPr lang="en-US" sz="2000" dirty="0"/>
              <a:t>2. Motor Driver has 3 control pins which acts as a micro controller and those are </a:t>
            </a:r>
            <a:r>
              <a:rPr lang="en-US" sz="2000" dirty="0" smtClean="0"/>
              <a:t>PWM(pulse </a:t>
            </a:r>
            <a:r>
              <a:rPr lang="en-US" sz="2000" dirty="0"/>
              <a:t>width Modulation), Ground  and Direction pin.</a:t>
            </a:r>
          </a:p>
          <a:p>
            <a:pPr fontAlgn="base"/>
            <a:r>
              <a:rPr lang="en-US" sz="2000" dirty="0"/>
              <a:t>3. By giving control signals as 0 or 1 we can run our motors in forward direction or reverse direction or full speed or stopping all </a:t>
            </a:r>
            <a:r>
              <a:rPr lang="en-US" sz="2000" dirty="0" smtClean="0"/>
              <a:t>these </a:t>
            </a:r>
            <a:r>
              <a:rPr lang="en-US" sz="2000" dirty="0"/>
              <a:t>can be done by this driver.</a:t>
            </a:r>
          </a:p>
          <a:p>
            <a:pPr fontAlgn="base"/>
            <a:r>
              <a:rPr lang="en-US" sz="2000" dirty="0"/>
              <a:t>4. For supply </a:t>
            </a:r>
            <a:r>
              <a:rPr lang="en-US" sz="2000" dirty="0"/>
              <a:t>I</a:t>
            </a:r>
            <a:r>
              <a:rPr lang="en-US" sz="2000" dirty="0" smtClean="0"/>
              <a:t> </a:t>
            </a:r>
            <a:r>
              <a:rPr lang="en-US" sz="2000" dirty="0"/>
              <a:t>gave external power supply to motor driver and as for control signals the input came DE10 NANO FPGA board.</a:t>
            </a:r>
          </a:p>
          <a:p>
            <a:pPr fontAlgn="base"/>
            <a:r>
              <a:rPr lang="en-US" sz="2000" dirty="0"/>
              <a:t>5. When there is no objects in collison range the board will give 1 as PWM and direction 0 , So the car moves forward, If it is in collison range the PWM becomes 0 and car stops.</a:t>
            </a:r>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58" y="4543217"/>
            <a:ext cx="4429743" cy="1714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888" y="4752796"/>
            <a:ext cx="4820323" cy="1295581"/>
          </a:xfrm>
          <a:prstGeom prst="rect">
            <a:avLst/>
          </a:prstGeom>
        </p:spPr>
      </p:pic>
    </p:spTree>
    <p:extLst>
      <p:ext uri="{BB962C8B-B14F-4D97-AF65-F5344CB8AC3E}">
        <p14:creationId xmlns:p14="http://schemas.microsoft.com/office/powerpoint/2010/main" val="295048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751" y="412315"/>
            <a:ext cx="4304370" cy="461665"/>
          </a:xfrm>
          <a:prstGeom prst="rect">
            <a:avLst/>
          </a:prstGeom>
          <a:noFill/>
        </p:spPr>
        <p:txBody>
          <a:bodyPr wrap="square" rtlCol="0">
            <a:spAutoFit/>
          </a:bodyPr>
          <a:lstStyle/>
          <a:p>
            <a:r>
              <a:rPr lang="en-IN" sz="2400" dirty="0">
                <a:solidFill>
                  <a:srgbClr val="FFFF00"/>
                </a:solidFill>
              </a:rPr>
              <a:t>8</a:t>
            </a:r>
            <a:r>
              <a:rPr lang="en-IN" sz="2400" dirty="0" smtClean="0">
                <a:solidFill>
                  <a:srgbClr val="FFFF00"/>
                </a:solidFill>
              </a:rPr>
              <a:t>. Servo Motor: </a:t>
            </a:r>
            <a:endParaRPr lang="en-IN" sz="2400" dirty="0">
              <a:solidFill>
                <a:srgbClr val="FFFF00"/>
              </a:solidFill>
            </a:endParaRPr>
          </a:p>
        </p:txBody>
      </p:sp>
      <p:sp>
        <p:nvSpPr>
          <p:cNvPr id="3" name="TextBox 2"/>
          <p:cNvSpPr txBox="1"/>
          <p:nvPr/>
        </p:nvSpPr>
        <p:spPr>
          <a:xfrm>
            <a:off x="733751" y="982980"/>
            <a:ext cx="11062009" cy="2831544"/>
          </a:xfrm>
          <a:prstGeom prst="rect">
            <a:avLst/>
          </a:prstGeom>
          <a:noFill/>
        </p:spPr>
        <p:txBody>
          <a:bodyPr wrap="square" rtlCol="0">
            <a:spAutoFit/>
          </a:bodyPr>
          <a:lstStyle/>
          <a:p>
            <a:pPr fontAlgn="base"/>
            <a:r>
              <a:rPr lang="en-US" sz="2000" dirty="0"/>
              <a:t>Servo </a:t>
            </a:r>
            <a:r>
              <a:rPr lang="en-US" sz="2000" dirty="0" smtClean="0"/>
              <a:t>motor is a </a:t>
            </a:r>
            <a:r>
              <a:rPr lang="en-US" sz="2000" dirty="0"/>
              <a:t>high precision </a:t>
            </a:r>
            <a:r>
              <a:rPr lang="en-US" sz="2000" dirty="0" smtClean="0"/>
              <a:t>motor </a:t>
            </a:r>
            <a:r>
              <a:rPr lang="en-US" sz="2000" dirty="0"/>
              <a:t>which have a high accuracy over angles and feedback system.</a:t>
            </a:r>
          </a:p>
          <a:p>
            <a:pPr fontAlgn="base"/>
            <a:r>
              <a:rPr lang="en-US" sz="2000" dirty="0"/>
              <a:t>The function of the servo motor is to convert the control signals into rotational angular displacement of the motor shaft.</a:t>
            </a:r>
          </a:p>
          <a:p>
            <a:pPr fontAlgn="base"/>
            <a:r>
              <a:rPr lang="en-US" sz="2000" dirty="0"/>
              <a:t>In our project we need a high precision angles for steering control so we used servo. The servo has 3 pins , VCC,Ground,PWM. By the width of the PWM we can control the angle of the servo.</a:t>
            </a:r>
          </a:p>
          <a:p>
            <a:pPr fontAlgn="base"/>
            <a:r>
              <a:rPr lang="en-US" sz="2000" dirty="0"/>
              <a:t>For the purpose of high precision width of PWM we gave PWM from </a:t>
            </a:r>
            <a:r>
              <a:rPr lang="en-US" sz="2000" dirty="0" smtClean="0"/>
              <a:t>Arduino. </a:t>
            </a:r>
            <a:r>
              <a:rPr lang="en-US" sz="2000" dirty="0"/>
              <a:t>By giving control signals to </a:t>
            </a:r>
            <a:r>
              <a:rPr lang="en-US" sz="2000" dirty="0" smtClean="0"/>
              <a:t>Arduino </a:t>
            </a:r>
            <a:r>
              <a:rPr lang="en-US" sz="2000" dirty="0"/>
              <a:t>we can control the servo whenever it  need to turn.</a:t>
            </a:r>
          </a:p>
          <a:p>
            <a:pPr fontAlgn="base"/>
            <a:r>
              <a:rPr lang="en-US" sz="2000" dirty="0"/>
              <a:t>By this servo </a:t>
            </a:r>
            <a:r>
              <a:rPr lang="en-US" sz="2000" dirty="0"/>
              <a:t>I</a:t>
            </a:r>
            <a:r>
              <a:rPr lang="en-US" sz="2000" dirty="0" smtClean="0"/>
              <a:t> </a:t>
            </a:r>
            <a:r>
              <a:rPr lang="en-US" sz="2000" dirty="0"/>
              <a:t>steer </a:t>
            </a:r>
            <a:r>
              <a:rPr lang="en-US" sz="2000" dirty="0" smtClean="0"/>
              <a:t>our </a:t>
            </a:r>
            <a:r>
              <a:rPr lang="en-US" sz="2000" dirty="0"/>
              <a:t>vehicle left or right with high </a:t>
            </a:r>
            <a:r>
              <a:rPr lang="en-US" sz="2000" dirty="0" smtClean="0"/>
              <a:t>precision</a:t>
            </a:r>
            <a:r>
              <a:rPr lang="en-US" dirty="0" smtClean="0"/>
              <a:t>.</a:t>
            </a:r>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380" y="3699748"/>
            <a:ext cx="5269230" cy="2963942"/>
          </a:xfrm>
          <a:prstGeom prst="rect">
            <a:avLst/>
          </a:prstGeom>
        </p:spPr>
      </p:pic>
    </p:spTree>
    <p:extLst>
      <p:ext uri="{BB962C8B-B14F-4D97-AF65-F5344CB8AC3E}">
        <p14:creationId xmlns:p14="http://schemas.microsoft.com/office/powerpoint/2010/main" val="2077744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6019" y="602166"/>
            <a:ext cx="4772722" cy="584775"/>
          </a:xfrm>
          <a:prstGeom prst="rect">
            <a:avLst/>
          </a:prstGeom>
          <a:noFill/>
        </p:spPr>
        <p:txBody>
          <a:bodyPr wrap="square" rtlCol="0">
            <a:spAutoFit/>
          </a:bodyPr>
          <a:lstStyle/>
          <a:p>
            <a:r>
              <a:rPr lang="en-IN" sz="3200" dirty="0">
                <a:solidFill>
                  <a:srgbClr val="FFFF00"/>
                </a:solidFill>
              </a:rPr>
              <a:t>SYSTEM DESIGN SCHEME</a:t>
            </a:r>
            <a:endParaRPr lang="en-IN" sz="3200"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993" y="1677828"/>
            <a:ext cx="3067478" cy="4505954"/>
          </a:xfrm>
          <a:prstGeom prst="rect">
            <a:avLst/>
          </a:prstGeom>
        </p:spPr>
      </p:pic>
    </p:spTree>
    <p:extLst>
      <p:ext uri="{BB962C8B-B14F-4D97-AF65-F5344CB8AC3E}">
        <p14:creationId xmlns:p14="http://schemas.microsoft.com/office/powerpoint/2010/main" val="668840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594" y="0"/>
            <a:ext cx="11128918" cy="6986528"/>
          </a:xfrm>
          <a:prstGeom prst="rect">
            <a:avLst/>
          </a:prstGeom>
          <a:noFill/>
        </p:spPr>
        <p:txBody>
          <a:bodyPr wrap="square" rtlCol="0">
            <a:spAutoFit/>
          </a:bodyPr>
          <a:lstStyle/>
          <a:p>
            <a:pPr fontAlgn="base"/>
            <a:r>
              <a:rPr lang="en-IN" sz="2800" dirty="0">
                <a:solidFill>
                  <a:srgbClr val="FFFF00"/>
                </a:solidFill>
              </a:rPr>
              <a:t>SUSTAINABILITY RESULTS</a:t>
            </a:r>
            <a:r>
              <a:rPr lang="en-IN" sz="2800" dirty="0" smtClean="0">
                <a:solidFill>
                  <a:srgbClr val="FFFF00"/>
                </a:solidFill>
              </a:rPr>
              <a:t>:</a:t>
            </a:r>
          </a:p>
          <a:p>
            <a:pPr fontAlgn="base"/>
            <a:endParaRPr lang="en-IN" sz="2800" dirty="0" smtClean="0">
              <a:solidFill>
                <a:srgbClr val="FFFF00"/>
              </a:solidFill>
            </a:endParaRPr>
          </a:p>
          <a:p>
            <a:pPr fontAlgn="base"/>
            <a:r>
              <a:rPr lang="en-US" dirty="0"/>
              <a:t>For obstacle detection our car is abled to detect Objects/ </a:t>
            </a:r>
            <a:r>
              <a:rPr lang="en-US" dirty="0" smtClean="0"/>
              <a:t>Obstacles. Generally </a:t>
            </a:r>
            <a:r>
              <a:rPr lang="en-US" dirty="0"/>
              <a:t>there are many objects present or moving on the road. Our model detected both moving and non moving objects and it takes the decisions for steer moving with respect to the distance and stability of objects.</a:t>
            </a:r>
          </a:p>
          <a:p>
            <a:pPr fontAlgn="base"/>
            <a:r>
              <a:rPr lang="en-US" dirty="0"/>
              <a:t>For Lane detection our car is abled to follow the lanes. For lane detection we used Hough Transform Principle, support vector machine (</a:t>
            </a:r>
            <a:r>
              <a:rPr lang="en-US" dirty="0" err="1"/>
              <a:t>svm</a:t>
            </a:r>
            <a:r>
              <a:rPr lang="en-US" dirty="0"/>
              <a:t>) and Gaussian blur technique. Our model is predicting all types of lanes and it follows edge detection for the roads that did not contain lanes too.</a:t>
            </a:r>
          </a:p>
          <a:p>
            <a:pPr fontAlgn="base"/>
            <a:r>
              <a:rPr lang="en-US" dirty="0"/>
              <a:t>For collision avoidance we are mainly using </a:t>
            </a:r>
            <a:r>
              <a:rPr lang="en-US" dirty="0" err="1"/>
              <a:t>lidar</a:t>
            </a:r>
            <a:r>
              <a:rPr lang="en-US" dirty="0"/>
              <a:t> and </a:t>
            </a:r>
            <a:r>
              <a:rPr lang="en-US" dirty="0" smtClean="0"/>
              <a:t>ultrasonic sensor. I fixed </a:t>
            </a:r>
            <a:r>
              <a:rPr lang="en-US" dirty="0"/>
              <a:t>a specific range for the collision detection and trigger the ultrasonic sensor. If the left ultrasonic have less distance than threshold and right have more distance then the car will steer to right. If right have less distance and right have  more than  threshold distance  then it will move to left. If there is no persons in threshold  range then it will depend on lane controls. If no distance </a:t>
            </a:r>
            <a:r>
              <a:rPr lang="en-US" dirty="0" smtClean="0"/>
              <a:t>available </a:t>
            </a:r>
            <a:r>
              <a:rPr lang="en-US" dirty="0"/>
              <a:t>for avoidance then car will stop.</a:t>
            </a:r>
          </a:p>
          <a:p>
            <a:pPr fontAlgn="base"/>
            <a:r>
              <a:rPr lang="en-US" dirty="0"/>
              <a:t>In our project GPS routing also plays a crucial role where the car needed to follow a specified path given by user. </a:t>
            </a:r>
            <a:br>
              <a:rPr lang="en-US" dirty="0"/>
            </a:br>
            <a:r>
              <a:rPr lang="en-US" dirty="0"/>
              <a:t>For GPS routing </a:t>
            </a:r>
            <a:r>
              <a:rPr lang="en-US" dirty="0" smtClean="0"/>
              <a:t>I am </a:t>
            </a:r>
            <a:r>
              <a:rPr lang="en-US" dirty="0"/>
              <a:t>using azure map services and current GPS location of the car. Azure map services is one the features in azure IOT edge. </a:t>
            </a:r>
            <a:r>
              <a:rPr lang="en-US" dirty="0"/>
              <a:t>I</a:t>
            </a:r>
            <a:r>
              <a:rPr lang="en-US" dirty="0" smtClean="0"/>
              <a:t> am </a:t>
            </a:r>
            <a:r>
              <a:rPr lang="en-US" dirty="0"/>
              <a:t>using an API which consider two coordinates that are starting and the end point of the required location. By using the get request we can obtain GPS points in between the given two previous coordinates. The get request will also gives the total count of the coordinates in between starting and the ending positions, and it points the exact location. From Azure maps we get the coordinates from current to destination location, these set of coordinates will be sent to the FPGA Board there the board checks and gives the instruction to the car to moves from current coordinate to the nearest coordinate from the set of coordinates given by the Azure map this process continues until the car reaches the destination. The set of coordinates given by the azure maps is our checkpoints, after reaching each checkpoint, the map will be updated in Website. </a:t>
            </a:r>
          </a:p>
          <a:p>
            <a:pPr fontAlgn="base"/>
            <a:endParaRPr lang="en-IN" sz="1400" dirty="0">
              <a:solidFill>
                <a:srgbClr val="FFFF00"/>
              </a:solidFill>
            </a:endParaRPr>
          </a:p>
        </p:txBody>
      </p:sp>
    </p:spTree>
    <p:extLst>
      <p:ext uri="{BB962C8B-B14F-4D97-AF65-F5344CB8AC3E}">
        <p14:creationId xmlns:p14="http://schemas.microsoft.com/office/powerpoint/2010/main" val="3078314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955" y="604938"/>
            <a:ext cx="7755467" cy="584775"/>
          </a:xfrm>
          <a:prstGeom prst="rect">
            <a:avLst/>
          </a:prstGeom>
          <a:noFill/>
        </p:spPr>
        <p:txBody>
          <a:bodyPr wrap="square" rtlCol="0">
            <a:spAutoFit/>
          </a:bodyPr>
          <a:lstStyle/>
          <a:p>
            <a:r>
              <a:rPr lang="en-IN" sz="3200" dirty="0">
                <a:solidFill>
                  <a:srgbClr val="FFFF00"/>
                </a:solidFill>
              </a:rPr>
              <a:t>CONCLUSION:</a:t>
            </a:r>
            <a:endParaRPr lang="en-IN" sz="3200" dirty="0">
              <a:solidFill>
                <a:srgbClr val="FFFF00"/>
              </a:solidFill>
            </a:endParaRPr>
          </a:p>
        </p:txBody>
      </p:sp>
      <p:sp>
        <p:nvSpPr>
          <p:cNvPr id="3" name="TextBox 2"/>
          <p:cNvSpPr txBox="1"/>
          <p:nvPr/>
        </p:nvSpPr>
        <p:spPr>
          <a:xfrm>
            <a:off x="857955" y="1487184"/>
            <a:ext cx="10363200" cy="1631216"/>
          </a:xfrm>
          <a:prstGeom prst="rect">
            <a:avLst/>
          </a:prstGeom>
          <a:noFill/>
        </p:spPr>
        <p:txBody>
          <a:bodyPr wrap="square" rtlCol="0">
            <a:spAutoFit/>
          </a:bodyPr>
          <a:lstStyle/>
          <a:p>
            <a:pPr fontAlgn="base"/>
            <a:r>
              <a:rPr lang="en-US" sz="2000" dirty="0"/>
              <a:t>I have </a:t>
            </a:r>
            <a:r>
              <a:rPr lang="en-US" sz="2000" dirty="0"/>
              <a:t>I</a:t>
            </a:r>
            <a:r>
              <a:rPr lang="en-US" sz="2000" dirty="0"/>
              <a:t>mplemented </a:t>
            </a:r>
            <a:r>
              <a:rPr lang="en-US" sz="2000" dirty="0"/>
              <a:t>an efficient and reliable real-time prototype of autonomous car with features of lane detection, object detection, distance measurement, GPS Tracking and Collision Avoidance System. This system accurately takes quick decisions in accordance with the surroundings. We have also implemented Detections monitoring system and car control monitoring system using Microsoft Azure Cloud.</a:t>
            </a:r>
            <a:endParaRPr lang="en-IN" sz="2000" dirty="0"/>
          </a:p>
        </p:txBody>
      </p:sp>
      <p:sp>
        <p:nvSpPr>
          <p:cNvPr id="4" name="TextBox 3"/>
          <p:cNvSpPr txBox="1"/>
          <p:nvPr/>
        </p:nvSpPr>
        <p:spPr>
          <a:xfrm>
            <a:off x="857955" y="3567289"/>
            <a:ext cx="5249333" cy="584775"/>
          </a:xfrm>
          <a:prstGeom prst="rect">
            <a:avLst/>
          </a:prstGeom>
          <a:noFill/>
        </p:spPr>
        <p:txBody>
          <a:bodyPr wrap="square" rtlCol="0">
            <a:spAutoFit/>
          </a:bodyPr>
          <a:lstStyle/>
          <a:p>
            <a:r>
              <a:rPr lang="en-IN" sz="3200" dirty="0">
                <a:solidFill>
                  <a:srgbClr val="FFFF00"/>
                </a:solidFill>
              </a:rPr>
              <a:t>RESOURCE SAVINGS:</a:t>
            </a:r>
            <a:endParaRPr lang="en-IN" sz="3200" dirty="0">
              <a:solidFill>
                <a:srgbClr val="FFFF00"/>
              </a:solidFill>
            </a:endParaRPr>
          </a:p>
        </p:txBody>
      </p:sp>
      <p:sp>
        <p:nvSpPr>
          <p:cNvPr id="5" name="TextBox 4"/>
          <p:cNvSpPr txBox="1"/>
          <p:nvPr/>
        </p:nvSpPr>
        <p:spPr>
          <a:xfrm>
            <a:off x="857955" y="4252963"/>
            <a:ext cx="10995378" cy="2523768"/>
          </a:xfrm>
          <a:prstGeom prst="rect">
            <a:avLst/>
          </a:prstGeom>
          <a:noFill/>
        </p:spPr>
        <p:txBody>
          <a:bodyPr wrap="square" rtlCol="0">
            <a:spAutoFit/>
          </a:bodyPr>
          <a:lstStyle/>
          <a:p>
            <a:pPr fontAlgn="base"/>
            <a:r>
              <a:rPr lang="en-US" sz="2000" dirty="0"/>
              <a:t>1. As DE10 Nano FPGA Board is Dual core, So it is difficult to run multiple tasks. And primary problem is that our model have to detect both lanes and objects at a time and it has to take decisions based on those detections. And Image processing requires faster computation. </a:t>
            </a:r>
            <a:r>
              <a:rPr lang="en-US" sz="2000" dirty="0"/>
              <a:t>So </a:t>
            </a:r>
            <a:r>
              <a:rPr lang="en-US" sz="2000" dirty="0" smtClean="0"/>
              <a:t>I kept </a:t>
            </a:r>
            <a:r>
              <a:rPr lang="en-US" sz="2000" dirty="0"/>
              <a:t>both object detection and lane detection together using Multi threading. So </a:t>
            </a:r>
            <a:r>
              <a:rPr lang="en-US" sz="2000" dirty="0"/>
              <a:t>I</a:t>
            </a:r>
            <a:r>
              <a:rPr lang="en-US" sz="2000" dirty="0" smtClean="0"/>
              <a:t> </a:t>
            </a:r>
            <a:r>
              <a:rPr lang="en-US" sz="2000" dirty="0"/>
              <a:t>need not integrate another micro processor or micro controller to our model.</a:t>
            </a:r>
          </a:p>
          <a:p>
            <a:pPr fontAlgn="base"/>
            <a:r>
              <a:rPr lang="en-US" sz="2000" dirty="0"/>
              <a:t> 2. </a:t>
            </a:r>
            <a:r>
              <a:rPr lang="en-US" sz="2000" dirty="0"/>
              <a:t>For Collison Avoidance System </a:t>
            </a:r>
            <a:r>
              <a:rPr lang="en-US" sz="2000" dirty="0"/>
              <a:t>I</a:t>
            </a:r>
            <a:r>
              <a:rPr lang="en-US" sz="2000" dirty="0" smtClean="0"/>
              <a:t> </a:t>
            </a:r>
            <a:r>
              <a:rPr lang="en-US" sz="2000" dirty="0"/>
              <a:t>interfaced both LIDAR (Light Detection and Ranging) and Ultrasonic sensor together. </a:t>
            </a:r>
            <a:r>
              <a:rPr lang="en-US" sz="2000" dirty="0"/>
              <a:t>So it is easy to avoid collisons even in critical situations and circuit becomes simple.</a:t>
            </a:r>
          </a:p>
          <a:p>
            <a:endParaRPr lang="en-IN" dirty="0"/>
          </a:p>
        </p:txBody>
      </p:sp>
    </p:spTree>
    <p:extLst>
      <p:ext uri="{BB962C8B-B14F-4D97-AF65-F5344CB8AC3E}">
        <p14:creationId xmlns:p14="http://schemas.microsoft.com/office/powerpoint/2010/main" val="65000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8268" y="1241777"/>
            <a:ext cx="4075289" cy="584775"/>
          </a:xfrm>
          <a:prstGeom prst="rect">
            <a:avLst/>
          </a:prstGeom>
          <a:noFill/>
        </p:spPr>
        <p:txBody>
          <a:bodyPr wrap="square" rtlCol="0">
            <a:spAutoFit/>
          </a:bodyPr>
          <a:lstStyle/>
          <a:p>
            <a:r>
              <a:rPr lang="en-IN" sz="3200" dirty="0">
                <a:solidFill>
                  <a:srgbClr val="FFFF00"/>
                </a:solidFill>
              </a:rPr>
              <a:t>SOLUTION:</a:t>
            </a:r>
            <a:endParaRPr lang="en-IN" sz="3200" dirty="0">
              <a:solidFill>
                <a:srgbClr val="FFFF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0477" y="67940"/>
            <a:ext cx="3400053" cy="293244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0478" y="3115733"/>
            <a:ext cx="3400053" cy="3742267"/>
          </a:xfrm>
          <a:prstGeom prst="rect">
            <a:avLst/>
          </a:prstGeom>
        </p:spPr>
      </p:pic>
      <p:sp>
        <p:nvSpPr>
          <p:cNvPr id="5" name="TextBox 4"/>
          <p:cNvSpPr txBox="1"/>
          <p:nvPr/>
        </p:nvSpPr>
        <p:spPr>
          <a:xfrm>
            <a:off x="857955" y="2306728"/>
            <a:ext cx="6028267" cy="1815882"/>
          </a:xfrm>
          <a:prstGeom prst="rect">
            <a:avLst/>
          </a:prstGeom>
          <a:noFill/>
        </p:spPr>
        <p:txBody>
          <a:bodyPr wrap="square" rtlCol="0">
            <a:spAutoFit/>
          </a:bodyPr>
          <a:lstStyle/>
          <a:p>
            <a:r>
              <a:rPr lang="en-IN" sz="2800" dirty="0"/>
              <a:t>To overcome these serious issue </a:t>
            </a:r>
            <a:r>
              <a:rPr lang="en-IN" sz="2800" dirty="0"/>
              <a:t>I</a:t>
            </a:r>
            <a:r>
              <a:rPr lang="en-IN" sz="2800" dirty="0" smtClean="0"/>
              <a:t> </a:t>
            </a:r>
            <a:r>
              <a:rPr lang="en-IN" sz="2800" dirty="0"/>
              <a:t>come up with a solution to design an autonomous car by using DE10 Nano FPGA board</a:t>
            </a:r>
          </a:p>
        </p:txBody>
      </p:sp>
    </p:spTree>
    <p:extLst>
      <p:ext uri="{BB962C8B-B14F-4D97-AF65-F5344CB8AC3E}">
        <p14:creationId xmlns:p14="http://schemas.microsoft.com/office/powerpoint/2010/main" val="1840688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3066" y="587023"/>
            <a:ext cx="9019823" cy="584775"/>
          </a:xfrm>
          <a:prstGeom prst="rect">
            <a:avLst/>
          </a:prstGeom>
          <a:noFill/>
        </p:spPr>
        <p:txBody>
          <a:bodyPr wrap="square" rtlCol="0">
            <a:spAutoFit/>
          </a:bodyPr>
          <a:lstStyle/>
          <a:p>
            <a:r>
              <a:rPr lang="en-IN" sz="3200" dirty="0">
                <a:solidFill>
                  <a:srgbClr val="FFFF00"/>
                </a:solidFill>
              </a:rPr>
              <a:t>REFERENCES:</a:t>
            </a:r>
            <a:endParaRPr lang="en-IN" sz="3200" dirty="0">
              <a:solidFill>
                <a:srgbClr val="FFFF00"/>
              </a:solidFill>
            </a:endParaRPr>
          </a:p>
        </p:txBody>
      </p:sp>
      <p:sp>
        <p:nvSpPr>
          <p:cNvPr id="3" name="TextBox 2"/>
          <p:cNvSpPr txBox="1"/>
          <p:nvPr/>
        </p:nvSpPr>
        <p:spPr>
          <a:xfrm>
            <a:off x="1151466" y="1648179"/>
            <a:ext cx="10780890" cy="4201150"/>
          </a:xfrm>
          <a:prstGeom prst="rect">
            <a:avLst/>
          </a:prstGeom>
          <a:noFill/>
        </p:spPr>
        <p:txBody>
          <a:bodyPr wrap="square" rtlCol="0">
            <a:spAutoFit/>
          </a:bodyPr>
          <a:lstStyle/>
          <a:p>
            <a:pPr fontAlgn="base">
              <a:lnSpc>
                <a:spcPct val="150000"/>
              </a:lnSpc>
            </a:pPr>
            <a:r>
              <a:rPr lang="en-IN" sz="2000" dirty="0"/>
              <a:t>1.</a:t>
            </a:r>
            <a:r>
              <a:rPr lang="en-IN" sz="2000" dirty="0"/>
              <a:t>  https://</a:t>
            </a:r>
            <a:r>
              <a:rPr lang="en-IN" sz="2000" dirty="0"/>
              <a:t>docs.python.org</a:t>
            </a:r>
          </a:p>
          <a:p>
            <a:pPr fontAlgn="base">
              <a:lnSpc>
                <a:spcPct val="150000"/>
              </a:lnSpc>
            </a:pPr>
            <a:r>
              <a:rPr lang="en-IN" sz="2000" dirty="0"/>
              <a:t>2.</a:t>
            </a:r>
            <a:r>
              <a:rPr lang="en-IN" sz="2000" dirty="0"/>
              <a:t>  https://</a:t>
            </a:r>
            <a:r>
              <a:rPr lang="en-IN" sz="2000" dirty="0"/>
              <a:t>docs.opencv.org</a:t>
            </a:r>
          </a:p>
          <a:p>
            <a:pPr fontAlgn="base">
              <a:lnSpc>
                <a:spcPct val="150000"/>
              </a:lnSpc>
            </a:pPr>
            <a:r>
              <a:rPr lang="en-IN" sz="2000" dirty="0"/>
              <a:t>3. https</a:t>
            </a:r>
            <a:r>
              <a:rPr lang="en-IN" sz="2000" dirty="0"/>
              <a:t>://scikit-learn.org/stable/modules/svm.html</a:t>
            </a:r>
          </a:p>
          <a:p>
            <a:pPr fontAlgn="base">
              <a:lnSpc>
                <a:spcPct val="150000"/>
              </a:lnSpc>
            </a:pPr>
            <a:r>
              <a:rPr lang="en-IN" sz="2000" dirty="0"/>
              <a:t>4.</a:t>
            </a:r>
            <a:r>
              <a:rPr lang="en-IN" sz="2000" dirty="0"/>
              <a:t> https://</a:t>
            </a:r>
            <a:r>
              <a:rPr lang="en-IN" sz="2000" dirty="0"/>
              <a:t>www.terasic.com.tw/cgibin/page/archive.pl?Language=English&amp;CategoryNo=167&amp;No=1046</a:t>
            </a:r>
            <a:endParaRPr lang="en-IN" sz="2000" dirty="0"/>
          </a:p>
          <a:p>
            <a:pPr fontAlgn="base">
              <a:lnSpc>
                <a:spcPct val="150000"/>
              </a:lnSpc>
            </a:pPr>
            <a:r>
              <a:rPr lang="en-IN" sz="2000" dirty="0"/>
              <a:t>5</a:t>
            </a:r>
            <a:r>
              <a:rPr lang="en-IN" sz="2000" dirty="0"/>
              <a:t>. </a:t>
            </a:r>
            <a:r>
              <a:rPr lang="en-IN" sz="2000" dirty="0"/>
              <a:t>https://rocketboards.org/foswiki/Documentation/DE10NanoDevelopmentBoard</a:t>
            </a:r>
          </a:p>
          <a:p>
            <a:pPr fontAlgn="base">
              <a:lnSpc>
                <a:spcPct val="150000"/>
              </a:lnSpc>
            </a:pPr>
            <a:r>
              <a:rPr lang="en-IN" sz="2000" dirty="0"/>
              <a:t>6</a:t>
            </a:r>
            <a:r>
              <a:rPr lang="en-IN" sz="2000" dirty="0"/>
              <a:t>.</a:t>
            </a:r>
            <a:r>
              <a:rPr lang="en-IN" sz="2000" dirty="0"/>
              <a:t> https://www.elecrow.com/download/TF-MINI-LIDAR-USER-MANUAL.pdf 5.</a:t>
            </a:r>
          </a:p>
          <a:p>
            <a:pPr fontAlgn="base">
              <a:lnSpc>
                <a:spcPct val="150000"/>
              </a:lnSpc>
            </a:pPr>
            <a:r>
              <a:rPr lang="en-IN" sz="2000" dirty="0"/>
              <a:t>7</a:t>
            </a:r>
            <a:r>
              <a:rPr lang="en-IN" sz="2000" dirty="0"/>
              <a:t>. </a:t>
            </a:r>
            <a:r>
              <a:rPr lang="en-IN" sz="2000" dirty="0"/>
              <a:t>https://www.pantechsolutions.net/uart-communication-with-spartan3an-fpga-project-kit 6.</a:t>
            </a:r>
          </a:p>
          <a:p>
            <a:pPr fontAlgn="base">
              <a:lnSpc>
                <a:spcPct val="150000"/>
              </a:lnSpc>
            </a:pPr>
            <a:r>
              <a:rPr lang="en-IN" sz="2000" dirty="0"/>
              <a:t>8</a:t>
            </a:r>
            <a:r>
              <a:rPr lang="en-IN" sz="2000" dirty="0"/>
              <a:t>. </a:t>
            </a:r>
            <a:r>
              <a:rPr lang="en-IN" sz="2000" dirty="0"/>
              <a:t>https://www.electronoobs.com/eng_circuitos_tut26.php</a:t>
            </a:r>
          </a:p>
          <a:p>
            <a:pPr>
              <a:lnSpc>
                <a:spcPct val="150000"/>
              </a:lnSpc>
            </a:pPr>
            <a:endParaRPr lang="en-IN" dirty="0"/>
          </a:p>
        </p:txBody>
      </p:sp>
    </p:spTree>
    <p:extLst>
      <p:ext uri="{BB962C8B-B14F-4D97-AF65-F5344CB8AC3E}">
        <p14:creationId xmlns:p14="http://schemas.microsoft.com/office/powerpoint/2010/main" val="50779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5244" y="903110"/>
            <a:ext cx="3544711" cy="707886"/>
          </a:xfrm>
          <a:prstGeom prst="rect">
            <a:avLst/>
          </a:prstGeom>
          <a:noFill/>
        </p:spPr>
        <p:txBody>
          <a:bodyPr wrap="square" rtlCol="0">
            <a:spAutoFit/>
          </a:bodyPr>
          <a:lstStyle/>
          <a:p>
            <a:r>
              <a:rPr lang="en-IN" sz="4000" dirty="0">
                <a:solidFill>
                  <a:srgbClr val="FFFF00"/>
                </a:solidFill>
              </a:rPr>
              <a:t>FEATURES</a:t>
            </a:r>
          </a:p>
        </p:txBody>
      </p:sp>
      <p:sp>
        <p:nvSpPr>
          <p:cNvPr id="3" name="TextBox 2"/>
          <p:cNvSpPr txBox="1"/>
          <p:nvPr/>
        </p:nvSpPr>
        <p:spPr>
          <a:xfrm>
            <a:off x="3160889" y="1952978"/>
            <a:ext cx="8161866" cy="2970685"/>
          </a:xfrm>
          <a:prstGeom prst="rect">
            <a:avLst/>
          </a:prstGeom>
          <a:noFill/>
        </p:spPr>
        <p:txBody>
          <a:bodyPr wrap="square" rtlCol="0">
            <a:spAutoFit/>
          </a:bodyPr>
          <a:lstStyle/>
          <a:p>
            <a:pPr>
              <a:lnSpc>
                <a:spcPct val="150000"/>
              </a:lnSpc>
            </a:pPr>
            <a:r>
              <a:rPr lang="en-IN" sz="3200" dirty="0"/>
              <a:t>1.   Collision Avoidance System </a:t>
            </a:r>
            <a:br>
              <a:rPr lang="en-IN" sz="3200" dirty="0"/>
            </a:br>
            <a:r>
              <a:rPr lang="en-IN" sz="3200" dirty="0"/>
              <a:t>2.   GPS based routing of vehicle </a:t>
            </a:r>
            <a:br>
              <a:rPr lang="en-IN" sz="3200" dirty="0"/>
            </a:br>
            <a:r>
              <a:rPr lang="en-IN" sz="3200" dirty="0"/>
              <a:t>3.   Lane Detection </a:t>
            </a:r>
            <a:br>
              <a:rPr lang="en-IN" sz="3200" dirty="0"/>
            </a:br>
            <a:r>
              <a:rPr lang="en-IN" sz="3200" dirty="0"/>
              <a:t>4.   Object/ Obstacle Detection </a:t>
            </a:r>
          </a:p>
        </p:txBody>
      </p:sp>
    </p:spTree>
    <p:extLst>
      <p:ext uri="{BB962C8B-B14F-4D97-AF65-F5344CB8AC3E}">
        <p14:creationId xmlns:p14="http://schemas.microsoft.com/office/powerpoint/2010/main" val="1185395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3332" y="428979"/>
            <a:ext cx="3714045" cy="707886"/>
          </a:xfrm>
          <a:prstGeom prst="rect">
            <a:avLst/>
          </a:prstGeom>
          <a:noFill/>
        </p:spPr>
        <p:txBody>
          <a:bodyPr wrap="square" rtlCol="0">
            <a:spAutoFit/>
          </a:bodyPr>
          <a:lstStyle/>
          <a:p>
            <a:r>
              <a:rPr lang="en-IN" sz="4000" dirty="0" smtClean="0">
                <a:solidFill>
                  <a:srgbClr val="FFFF00"/>
                </a:solidFill>
              </a:rPr>
              <a:t>BLOCK DIAGRAM</a:t>
            </a:r>
            <a:endParaRPr lang="en-IN" sz="4000"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69" y="1382371"/>
            <a:ext cx="6868484" cy="4906060"/>
          </a:xfrm>
          <a:prstGeom prst="rect">
            <a:avLst/>
          </a:prstGeom>
        </p:spPr>
      </p:pic>
    </p:spTree>
    <p:extLst>
      <p:ext uri="{BB962C8B-B14F-4D97-AF65-F5344CB8AC3E}">
        <p14:creationId xmlns:p14="http://schemas.microsoft.com/office/powerpoint/2010/main" val="27429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7110" y="349955"/>
            <a:ext cx="3454400" cy="707886"/>
          </a:xfrm>
          <a:prstGeom prst="rect">
            <a:avLst/>
          </a:prstGeom>
          <a:noFill/>
        </p:spPr>
        <p:txBody>
          <a:bodyPr wrap="square" rtlCol="0">
            <a:spAutoFit/>
          </a:bodyPr>
          <a:lstStyle/>
          <a:p>
            <a:r>
              <a:rPr lang="en-IN" sz="4000" dirty="0" smtClean="0">
                <a:solidFill>
                  <a:srgbClr val="FFFF00"/>
                </a:solidFill>
              </a:rPr>
              <a:t>DESIGN</a:t>
            </a:r>
            <a:endParaRPr lang="en-IN" sz="4000"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093" y="1603707"/>
            <a:ext cx="5687929" cy="4785353"/>
          </a:xfrm>
          <a:prstGeom prst="rect">
            <a:avLst/>
          </a:prstGeom>
        </p:spPr>
      </p:pic>
    </p:spTree>
    <p:extLst>
      <p:ext uri="{BB962C8B-B14F-4D97-AF65-F5344CB8AC3E}">
        <p14:creationId xmlns:p14="http://schemas.microsoft.com/office/powerpoint/2010/main" val="2303291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3422" y="632177"/>
            <a:ext cx="10882489" cy="954107"/>
          </a:xfrm>
          <a:prstGeom prst="rect">
            <a:avLst/>
          </a:prstGeom>
          <a:noFill/>
        </p:spPr>
        <p:txBody>
          <a:bodyPr wrap="square" rtlCol="0">
            <a:spAutoFit/>
          </a:bodyPr>
          <a:lstStyle/>
          <a:p>
            <a:r>
              <a:rPr lang="en-IN" sz="2800" dirty="0">
                <a:solidFill>
                  <a:srgbClr val="FFFF00"/>
                </a:solidFill>
              </a:rPr>
              <a:t>INPUT DEVICES: </a:t>
            </a:r>
            <a:r>
              <a:rPr lang="en-IN" sz="2800" dirty="0"/>
              <a:t>CAMERA, LIDAR, ULTRASONIC SENSOR, TF MINI LIDAR, GPS MODULE</a:t>
            </a:r>
            <a:endParaRPr lang="en-IN" sz="2800" dirty="0"/>
          </a:p>
        </p:txBody>
      </p:sp>
      <p:sp>
        <p:nvSpPr>
          <p:cNvPr id="3" name="TextBox 2"/>
          <p:cNvSpPr txBox="1"/>
          <p:nvPr/>
        </p:nvSpPr>
        <p:spPr>
          <a:xfrm>
            <a:off x="993422" y="1682045"/>
            <a:ext cx="10882489" cy="523220"/>
          </a:xfrm>
          <a:prstGeom prst="rect">
            <a:avLst/>
          </a:prstGeom>
          <a:noFill/>
        </p:spPr>
        <p:txBody>
          <a:bodyPr wrap="square" rtlCol="0">
            <a:spAutoFit/>
          </a:bodyPr>
          <a:lstStyle/>
          <a:p>
            <a:r>
              <a:rPr lang="en-IN" sz="2800" dirty="0">
                <a:solidFill>
                  <a:srgbClr val="FFFF00"/>
                </a:solidFill>
              </a:rPr>
              <a:t>OUTPUT DEVICES: </a:t>
            </a:r>
            <a:r>
              <a:rPr lang="en-IN" sz="2800" dirty="0"/>
              <a:t>ARDUINO, MOTOR DRIVER, SERVO MOTOR</a:t>
            </a:r>
            <a:endParaRPr lang="en-IN" sz="2800" dirty="0"/>
          </a:p>
        </p:txBody>
      </p:sp>
      <p:sp>
        <p:nvSpPr>
          <p:cNvPr id="4" name="TextBox 3"/>
          <p:cNvSpPr txBox="1"/>
          <p:nvPr/>
        </p:nvSpPr>
        <p:spPr>
          <a:xfrm>
            <a:off x="733777" y="2675467"/>
            <a:ext cx="10780889" cy="3539430"/>
          </a:xfrm>
          <a:prstGeom prst="rect">
            <a:avLst/>
          </a:prstGeom>
          <a:noFill/>
        </p:spPr>
        <p:txBody>
          <a:bodyPr wrap="square" rtlCol="0">
            <a:spAutoFit/>
          </a:bodyPr>
          <a:lstStyle/>
          <a:p>
            <a:pPr fontAlgn="base"/>
            <a:r>
              <a:rPr lang="en-US" sz="2800" dirty="0" smtClean="0"/>
              <a:t>I am </a:t>
            </a:r>
            <a:r>
              <a:rPr lang="en-US" sz="2800" dirty="0"/>
              <a:t>using DE-10 Nano FPGA board for lane detection as </a:t>
            </a:r>
            <a:r>
              <a:rPr lang="en-US" sz="2800" dirty="0"/>
              <a:t>I</a:t>
            </a:r>
            <a:r>
              <a:rPr lang="en-US" sz="2800" dirty="0" smtClean="0"/>
              <a:t> am using </a:t>
            </a:r>
            <a:r>
              <a:rPr lang="en-US" sz="2800" dirty="0"/>
              <a:t>FPGA vision Sobel filter/edge detection algorithm on concept basis of Hough transform and SVM. </a:t>
            </a:r>
            <a:r>
              <a:rPr lang="en-US" sz="2800" dirty="0"/>
              <a:t>I</a:t>
            </a:r>
            <a:r>
              <a:rPr lang="en-US" sz="2800" dirty="0" smtClean="0"/>
              <a:t> </a:t>
            </a:r>
            <a:r>
              <a:rPr lang="en-US" sz="2800" dirty="0"/>
              <a:t>used FPGA  for obstacle detection using </a:t>
            </a:r>
            <a:r>
              <a:rPr lang="en-US" sz="2800" dirty="0" err="1"/>
              <a:t>Haar</a:t>
            </a:r>
            <a:r>
              <a:rPr lang="en-US" sz="2800" dirty="0"/>
              <a:t> cascade algorithm. </a:t>
            </a:r>
            <a:r>
              <a:rPr lang="en-US" sz="2800" dirty="0"/>
              <a:t>And </a:t>
            </a:r>
            <a:r>
              <a:rPr lang="en-US" sz="2800" dirty="0"/>
              <a:t>I</a:t>
            </a:r>
            <a:r>
              <a:rPr lang="en-US" sz="2800" dirty="0" smtClean="0"/>
              <a:t> </a:t>
            </a:r>
            <a:r>
              <a:rPr lang="en-US" sz="2800" dirty="0"/>
              <a:t>used FPGA  for Global positioning system (GPS). FPGA analyses and process the input data that is </a:t>
            </a:r>
            <a:r>
              <a:rPr lang="en-US" sz="2800" dirty="0" smtClean="0"/>
              <a:t>received </a:t>
            </a:r>
            <a:r>
              <a:rPr lang="en-US" sz="2800" dirty="0"/>
              <a:t>from sensors and camera and pass the control signals to Arduino. </a:t>
            </a:r>
            <a:r>
              <a:rPr lang="en-US" sz="2800" dirty="0"/>
              <a:t>And Arduino controls the car with the help of Motor driver.</a:t>
            </a:r>
          </a:p>
          <a:p>
            <a:endParaRPr lang="en-IN" sz="2800" dirty="0"/>
          </a:p>
        </p:txBody>
      </p:sp>
    </p:spTree>
    <p:extLst>
      <p:ext uri="{BB962C8B-B14F-4D97-AF65-F5344CB8AC3E}">
        <p14:creationId xmlns:p14="http://schemas.microsoft.com/office/powerpoint/2010/main" val="2193229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4090" y="564443"/>
            <a:ext cx="10566400" cy="5816977"/>
          </a:xfrm>
          <a:prstGeom prst="rect">
            <a:avLst/>
          </a:prstGeom>
          <a:noFill/>
        </p:spPr>
        <p:txBody>
          <a:bodyPr wrap="square" rtlCol="0">
            <a:spAutoFit/>
          </a:bodyPr>
          <a:lstStyle/>
          <a:p>
            <a:pPr fontAlgn="base"/>
            <a:r>
              <a:rPr lang="en-US" sz="3200" dirty="0">
                <a:solidFill>
                  <a:srgbClr val="FFFF00"/>
                </a:solidFill>
              </a:rPr>
              <a:t>Purpose of the Design</a:t>
            </a:r>
            <a:r>
              <a:rPr lang="en-US" sz="3200" dirty="0" smtClean="0">
                <a:solidFill>
                  <a:srgbClr val="FFFF00"/>
                </a:solidFill>
              </a:rPr>
              <a:t>:</a:t>
            </a:r>
          </a:p>
          <a:p>
            <a:pPr fontAlgn="base"/>
            <a:endParaRPr lang="en-US" sz="3200" dirty="0">
              <a:solidFill>
                <a:srgbClr val="FFFF00"/>
              </a:solidFill>
            </a:endParaRPr>
          </a:p>
          <a:p>
            <a:pPr fontAlgn="base"/>
            <a:r>
              <a:rPr lang="en-US" sz="2800" dirty="0"/>
              <a:t>This plan spins around the idea of self-driving vehicles with the most recent innovation of FPGA. </a:t>
            </a:r>
            <a:r>
              <a:rPr lang="en-US" sz="2800" dirty="0"/>
              <a:t>The focal thought behind this plan is to </a:t>
            </a:r>
            <a:r>
              <a:rPr lang="en-US" sz="2800" dirty="0" smtClean="0"/>
              <a:t>avoid the accidents due to human negligence, with maximum possible extent.</a:t>
            </a:r>
            <a:r>
              <a:rPr lang="en-US" sz="2800" dirty="0"/>
              <a:t> </a:t>
            </a:r>
            <a:r>
              <a:rPr lang="en-US" sz="2800" dirty="0"/>
              <a:t>We might stay away from the wild fender benders, thoughtless driving, crummy choice taken by drivers, infringement of traffic rules and over speeding, and so forth Then again, in the forthcoming years, it is going to assume a pivotal part in the car business. This plan has the ability and usefulness with a wide scope of utilizations for any vehicle. Plan of our task can be utilized in various regions primarily on-street vehicles (i.e., car, truck, bus, and any other transportation vehicles).</a:t>
            </a:r>
          </a:p>
          <a:p>
            <a:endParaRPr lang="en-IN" sz="2800" dirty="0"/>
          </a:p>
        </p:txBody>
      </p:sp>
    </p:spTree>
    <p:extLst>
      <p:ext uri="{BB962C8B-B14F-4D97-AF65-F5344CB8AC3E}">
        <p14:creationId xmlns:p14="http://schemas.microsoft.com/office/powerpoint/2010/main" val="2540748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088" y="316089"/>
            <a:ext cx="11198577" cy="6863417"/>
          </a:xfrm>
          <a:prstGeom prst="rect">
            <a:avLst/>
          </a:prstGeom>
          <a:noFill/>
        </p:spPr>
        <p:txBody>
          <a:bodyPr wrap="square" rtlCol="0">
            <a:spAutoFit/>
          </a:bodyPr>
          <a:lstStyle/>
          <a:p>
            <a:pPr fontAlgn="base"/>
            <a:r>
              <a:rPr lang="en-US" sz="2800" dirty="0">
                <a:solidFill>
                  <a:srgbClr val="FFFF00"/>
                </a:solidFill>
              </a:rPr>
              <a:t>Application Scope</a:t>
            </a:r>
            <a:r>
              <a:rPr lang="en-US" sz="2800" dirty="0" smtClean="0">
                <a:solidFill>
                  <a:srgbClr val="FFFF00"/>
                </a:solidFill>
              </a:rPr>
              <a:t>:</a:t>
            </a:r>
          </a:p>
          <a:p>
            <a:pPr fontAlgn="base"/>
            <a:endParaRPr lang="en-US" sz="2400" dirty="0">
              <a:solidFill>
                <a:srgbClr val="FFFF00"/>
              </a:solidFill>
            </a:endParaRPr>
          </a:p>
          <a:p>
            <a:pPr fontAlgn="base"/>
            <a:r>
              <a:rPr lang="en-US" sz="2400" dirty="0"/>
              <a:t>This thought has immense applications in different fields.</a:t>
            </a:r>
          </a:p>
          <a:p>
            <a:pPr fontAlgn="base"/>
            <a:r>
              <a:rPr lang="en-US" sz="2400" dirty="0"/>
              <a:t>1. Modern transportation and products transportation turns out to be more available and more secure.</a:t>
            </a:r>
          </a:p>
          <a:p>
            <a:pPr fontAlgn="base"/>
            <a:r>
              <a:rPr lang="en-US" sz="2400" dirty="0"/>
              <a:t>2. </a:t>
            </a:r>
            <a:r>
              <a:rPr lang="en-US" sz="2400" dirty="0"/>
              <a:t>Automation can be utilized in different fields like cultivating and agri business, development and mining.</a:t>
            </a:r>
          </a:p>
          <a:p>
            <a:pPr fontAlgn="base"/>
            <a:r>
              <a:rPr lang="en-US" sz="2400" dirty="0"/>
              <a:t>3. </a:t>
            </a:r>
            <a:r>
              <a:rPr lang="en-US" sz="2400" dirty="0"/>
              <a:t>Physically handicapped people are free to access this car</a:t>
            </a:r>
            <a:r>
              <a:rPr lang="en-US" sz="2400" dirty="0" smtClean="0"/>
              <a:t>.</a:t>
            </a:r>
          </a:p>
          <a:p>
            <a:pPr fontAlgn="base"/>
            <a:endParaRPr lang="en-US" sz="2400" dirty="0"/>
          </a:p>
          <a:p>
            <a:pPr fontAlgn="base"/>
            <a:r>
              <a:rPr lang="en-US" sz="2800" dirty="0">
                <a:solidFill>
                  <a:srgbClr val="FFFF00"/>
                </a:solidFill>
              </a:rPr>
              <a:t>Targeted Users</a:t>
            </a:r>
            <a:r>
              <a:rPr lang="en-US" sz="2800" dirty="0" smtClean="0">
                <a:solidFill>
                  <a:srgbClr val="FFFF00"/>
                </a:solidFill>
              </a:rPr>
              <a:t>:</a:t>
            </a:r>
          </a:p>
          <a:p>
            <a:pPr fontAlgn="base"/>
            <a:endParaRPr lang="en-US" sz="2400" dirty="0">
              <a:solidFill>
                <a:srgbClr val="FFFF00"/>
              </a:solidFill>
            </a:endParaRPr>
          </a:p>
          <a:p>
            <a:pPr fontAlgn="base"/>
            <a:r>
              <a:rPr lang="en-US" sz="2400" dirty="0"/>
              <a:t>Now a days, Autonomous vehicles are having a great demand at Automobile industries. </a:t>
            </a:r>
            <a:r>
              <a:rPr lang="en-US" sz="2400" dirty="0"/>
              <a:t>In our </a:t>
            </a:r>
            <a:r>
              <a:rPr lang="en-US" sz="2400" dirty="0" smtClean="0"/>
              <a:t>project, I </a:t>
            </a:r>
            <a:r>
              <a:rPr lang="en-US" sz="2400" dirty="0"/>
              <a:t>mainly </a:t>
            </a:r>
            <a:r>
              <a:rPr lang="en-US" sz="2400" dirty="0" smtClean="0"/>
              <a:t>focused </a:t>
            </a:r>
            <a:r>
              <a:rPr lang="en-US" sz="2400" dirty="0"/>
              <a:t>on real time specifications and </a:t>
            </a:r>
            <a:r>
              <a:rPr lang="en-US" sz="2400" dirty="0"/>
              <a:t>I</a:t>
            </a:r>
            <a:r>
              <a:rPr lang="en-US" sz="2400" dirty="0" smtClean="0"/>
              <a:t> </a:t>
            </a:r>
            <a:r>
              <a:rPr lang="en-US" sz="2400" dirty="0"/>
              <a:t>integrated Machine learning with FPGA into the field of Autonomous vehicles. </a:t>
            </a:r>
            <a:r>
              <a:rPr lang="en-US" sz="2400" dirty="0"/>
              <a:t>Physically challenged people can access this car. It has a vast range of uses in Modern transportation and product transportation.  </a:t>
            </a:r>
            <a:r>
              <a:rPr lang="en-US" sz="2400" dirty="0"/>
              <a:t>And by integrating some detections it can be useful for Agriculture and </a:t>
            </a:r>
            <a:r>
              <a:rPr lang="en-US" sz="2400" dirty="0" smtClean="0"/>
              <a:t>Military </a:t>
            </a:r>
            <a:r>
              <a:rPr lang="en-US" sz="2400" dirty="0"/>
              <a:t>applications also.</a:t>
            </a:r>
          </a:p>
          <a:p>
            <a:endParaRPr lang="en-IN" sz="2400" dirty="0"/>
          </a:p>
        </p:txBody>
      </p:sp>
    </p:spTree>
    <p:extLst>
      <p:ext uri="{BB962C8B-B14F-4D97-AF65-F5344CB8AC3E}">
        <p14:creationId xmlns:p14="http://schemas.microsoft.com/office/powerpoint/2010/main" val="2930617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177</TotalTime>
  <Words>1042</Words>
  <Application>Microsoft Office PowerPoint</Application>
  <PresentationFormat>Widescreen</PresentationFormat>
  <Paragraphs>118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dc:creator>
  <cp:lastModifiedBy>VINAY</cp:lastModifiedBy>
  <cp:revision>27</cp:revision>
  <dcterms:created xsi:type="dcterms:W3CDTF">2022-05-04T17:27:36Z</dcterms:created>
  <dcterms:modified xsi:type="dcterms:W3CDTF">2022-05-04T20:25:27Z</dcterms:modified>
</cp:coreProperties>
</file>