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8" r:id="rId10"/>
    <p:sldId id="269"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023"/>
            <a:ext cx="9144000" cy="2885876"/>
          </a:xfrm>
        </p:spPr>
        <p:txBody>
          <a:bodyPr/>
          <a:lstStyle/>
          <a:p>
            <a:pPr>
              <a:lnSpc>
                <a:spcPct val="106000"/>
              </a:lnSpc>
              <a:spcAft>
                <a:spcPts val="800"/>
              </a:spcAft>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Web Application Project</a:t>
            </a:r>
            <a:br>
              <a:rPr lang="en-PH" sz="1800" dirty="0">
                <a:effectLst/>
                <a:latin typeface="Calibri" panose="020F0502020204030204" pitchFamily="34" charset="0"/>
                <a:ea typeface="Times New Roman" panose="02020603050405020304" pitchFamily="18" charset="0"/>
                <a:cs typeface="Times New Roman" panose="02020603050405020304" pitchFamily="18" charset="0"/>
              </a:rPr>
            </a:b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CREATING A WEB APPLICATION OF SALES FOR JOVERTECH</a:t>
            </a:r>
            <a:br>
              <a:rPr lang="en-PH" sz="1800" dirty="0">
                <a:effectLst/>
                <a:latin typeface="Calibri" panose="020F0502020204030204" pitchFamily="34" charset="0"/>
                <a:ea typeface="Times New Roman" panose="02020603050405020304" pitchFamily="18" charset="0"/>
                <a:cs typeface="Times New Roman" panose="02020603050405020304" pitchFamily="18" charset="0"/>
              </a:rPr>
            </a:b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PH" sz="1800" dirty="0">
                <a:effectLst/>
                <a:latin typeface="Calibri" panose="020F0502020204030204" pitchFamily="34" charset="0"/>
                <a:ea typeface="Times New Roman" panose="02020603050405020304" pitchFamily="18" charset="0"/>
                <a:cs typeface="Times New Roman" panose="02020603050405020304" pitchFamily="18" charset="0"/>
              </a:rPr>
            </a:br>
            <a:br>
              <a:rPr lang="en-PH" sz="1800" dirty="0">
                <a:effectLst/>
                <a:latin typeface="Calibri" panose="020F0502020204030204" pitchFamily="34" charset="0"/>
                <a:ea typeface="Times New Roman" panose="02020603050405020304" pitchFamily="18" charset="0"/>
                <a:cs typeface="Times New Roman" panose="02020603050405020304" pitchFamily="18" charset="0"/>
              </a:rPr>
            </a:b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In Partial Fulfillment of the Requirements for the Course</a:t>
            </a:r>
            <a:br>
              <a:rPr lang="en-PH" sz="1800" dirty="0">
                <a:effectLst/>
                <a:latin typeface="Calibri" panose="020F0502020204030204" pitchFamily="34" charset="0"/>
                <a:ea typeface="Times New Roman" panose="02020603050405020304" pitchFamily="18" charset="0"/>
                <a:cs typeface="Times New Roman" panose="02020603050405020304" pitchFamily="18" charset="0"/>
              </a:rPr>
            </a:br>
            <a:r>
              <a:rPr lang="en-PH" sz="1800" dirty="0">
                <a:effectLst/>
                <a:latin typeface="Times New Roman" panose="02020603050405020304" pitchFamily="18" charset="0"/>
                <a:ea typeface="Calibri" panose="020F0502020204030204" pitchFamily="34" charset="0"/>
              </a:rPr>
              <a:t>BSIT-2C</a:t>
            </a:r>
            <a:endParaRPr lang="en-US" dirty="0"/>
          </a:p>
        </p:txBody>
      </p:sp>
      <p:sp>
        <p:nvSpPr>
          <p:cNvPr id="3" name="Subtitle 2"/>
          <p:cNvSpPr>
            <a:spLocks noGrp="1"/>
          </p:cNvSpPr>
          <p:nvPr>
            <p:ph type="subTitle" idx="1"/>
          </p:nvPr>
        </p:nvSpPr>
        <p:spPr>
          <a:xfrm>
            <a:off x="1524000" y="3475653"/>
            <a:ext cx="9144000" cy="1655762"/>
          </a:xfrm>
        </p:spPr>
        <p:txBody>
          <a:bodyPr/>
          <a:lstStyle/>
          <a:p>
            <a:pPr algn="ctr">
              <a:lnSpc>
                <a:spcPct val="106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Submitted by</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6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JOHN VINCENT M. MENDOZA</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PH" sz="1800" dirty="0">
                <a:effectLst/>
                <a:latin typeface="Times New Roman" panose="02020603050405020304" pitchFamily="18" charset="0"/>
                <a:ea typeface="Calibri" panose="020F0502020204030204" pitchFamily="34" charset="0"/>
              </a:rPr>
              <a:t>KURT JOHNZEL L. BLASURCA</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59146" y="31832"/>
            <a:ext cx="2057400" cy="11506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normAutofit/>
          </a:bodyPr>
          <a:lstStyle/>
          <a:p>
            <a:pPr marL="0" lvl="0"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IV. Design and development</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i="1" dirty="0">
                <a:effectLst/>
                <a:latin typeface="Times New Roman" panose="02020603050405020304" pitchFamily="18" charset="0"/>
                <a:ea typeface="Calibri" panose="020F0502020204030204" pitchFamily="34" charset="0"/>
                <a:cs typeface="Times New Roman" panose="02020603050405020304" pitchFamily="18" charset="0"/>
              </a:rPr>
              <a:t> Discuss what type of Web Application layout is appropriate, what forms of multimedia is helpful to the user.</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V. Testing</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6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PH" sz="1800" i="1" dirty="0">
                <a:effectLst/>
                <a:latin typeface="Times New Roman" panose="02020603050405020304" pitchFamily="18" charset="0"/>
                <a:ea typeface="Calibri" panose="020F0502020204030204" pitchFamily="34" charset="0"/>
                <a:cs typeface="Times New Roman" panose="02020603050405020304" pitchFamily="18" charset="0"/>
              </a:rPr>
              <a:t>Present and discuss functionality testing results.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6000"/>
              </a:lnSpc>
              <a:spcBef>
                <a:spcPts val="500"/>
              </a:spcBef>
              <a:buNone/>
            </a:pPr>
            <a:r>
              <a:rPr lang="en-PH"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VI. Implementation and Maintenance</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PH"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PH" sz="1800" i="1" dirty="0">
                <a:solidFill>
                  <a:srgbClr val="000000"/>
                </a:solidFill>
                <a:effectLst/>
                <a:latin typeface="Times New Roman" panose="02020603050405020304" pitchFamily="18" charset="0"/>
                <a:ea typeface="Times New Roman" panose="02020603050405020304" pitchFamily="18" charset="0"/>
              </a:rPr>
              <a:t>Discuss how is the Web Application published, how is the Web Application is updated, who is responsible for content updates and will the Web Application be monitored.</a:t>
            </a:r>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normAutofit/>
          </a:bodyPr>
          <a:lstStyle/>
          <a:p>
            <a:pPr marL="0" lvl="0"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VII. Conclusion and Recommendation</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i="1" dirty="0">
                <a:effectLst/>
                <a:latin typeface="Times New Roman" panose="02020603050405020304" pitchFamily="18" charset="0"/>
                <a:ea typeface="Calibri" panose="020F0502020204030204" pitchFamily="34" charset="0"/>
                <a:cs typeface="Times New Roman" panose="02020603050405020304" pitchFamily="18" charset="0"/>
              </a:rPr>
              <a:t>What are your thoughts and takeaways on the case assigned to you? Do you agree on how the solution were implemented given their problems/challenges? You may also share your experiences and knowledge on the case to provide recommendations on how the organization can improve systems to achieve their vision.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3000"/>
              </a:lnSpc>
              <a:spcBef>
                <a:spcPts val="500"/>
              </a:spcBef>
              <a:spcAft>
                <a:spcPts val="800"/>
              </a:spcAft>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VIII. References</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3000"/>
              </a:lnSpc>
              <a:spcBef>
                <a:spcPts val="500"/>
              </a:spcBef>
              <a:spcAft>
                <a:spcPts val="800"/>
              </a:spcAft>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Use APA format. Make sure that your references came from academic journals, conference proceedings, books, and reputable websites.</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06000"/>
              </a:lnSpc>
              <a:spcAft>
                <a:spcPts val="800"/>
              </a:spcAft>
              <a:buNone/>
            </a:pPr>
            <a:r>
              <a:rPr lang="en-PH" sz="1800" dirty="0">
                <a:latin typeface="Times New Roman" panose="02020603050405020304" pitchFamily="18" charset="0"/>
                <a:ea typeface="Calibri" panose="020F0502020204030204" pitchFamily="34" charset="0"/>
                <a:cs typeface="Times New Roman" panose="02020603050405020304" pitchFamily="18" charset="0"/>
              </a:rPr>
              <a:t> </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Submitted to</a:t>
            </a:r>
            <a:r>
              <a:rPr lang="en-PH" sz="1800" dirty="0">
                <a:latin typeface="Calibri" panose="020F0502020204030204" pitchFamily="34" charset="0"/>
                <a:ea typeface="Calibri" panose="020F0502020204030204" pitchFamily="34" charset="0"/>
                <a:cs typeface="Times New Roman" panose="02020603050405020304" pitchFamily="18" charset="0"/>
              </a:rPr>
              <a:t> </a:t>
            </a:r>
            <a:endParaRPr lang="en-PH"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6000"/>
              </a:lnSpc>
              <a:spcAft>
                <a:spcPts val="800"/>
              </a:spcAft>
              <a:buNone/>
            </a:pPr>
            <a:r>
              <a:rPr lang="en-PH" sz="1800" dirty="0" err="1">
                <a:effectLst/>
                <a:latin typeface="Times New Roman" panose="02020603050405020304" pitchFamily="18" charset="0"/>
                <a:ea typeface="Calibri" panose="020F0502020204030204" pitchFamily="34" charset="0"/>
                <a:cs typeface="Times New Roman" panose="02020603050405020304" pitchFamily="18" charset="0"/>
              </a:rPr>
              <a:t>Rics</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Rojas, MIT</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06000"/>
              </a:lnSpc>
              <a:spcAft>
                <a:spcPts val="800"/>
              </a:spcAft>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Asst. Professor</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06000"/>
              </a:lnSpc>
              <a:spcAft>
                <a:spcPts val="800"/>
              </a:spcAft>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06000"/>
              </a:lnSpc>
              <a:spcAft>
                <a:spcPts val="800"/>
              </a:spcAft>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Submitted on</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PH" sz="1800" dirty="0">
                <a:effectLst/>
                <a:latin typeface="Times New Roman" panose="02020603050405020304" pitchFamily="18" charset="0"/>
                <a:ea typeface="Calibri" panose="020F0502020204030204" pitchFamily="34" charset="0"/>
              </a:rPr>
              <a:t>                                                                             8-MARCH-2023</a:t>
            </a:r>
            <a:endParaRPr lang="en-PH" sz="1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
        <p:nvSpPr>
          <p:cNvPr id="5" name="Title 4"/>
          <p:cNvSpPr/>
          <p:nvPr>
            <p:ph type="title"/>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pPr marL="342900" lvl="0" indent="-342900">
              <a:lnSpc>
                <a:spcPct val="113000"/>
              </a:lnSpc>
              <a:spcBef>
                <a:spcPts val="500"/>
              </a:spcBef>
              <a:buFont typeface="Times New Roman" panose="02020603050405020304" pitchFamily="18" charset="0"/>
              <a:buAutoNum type="romanUcPeriod"/>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PH"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3000"/>
              </a:lnSpc>
              <a:spcBef>
                <a:spcPts val="500"/>
              </a:spcBef>
              <a:buFont typeface="Times New Roman" panose="02020603050405020304" pitchFamily="18" charset="0"/>
              <a:buAutoNum type="romanUcPeriod"/>
            </a:pPr>
            <a:endParaRPr lang="en-PH"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3000"/>
              </a:lnSpc>
              <a:spcBef>
                <a:spcPts val="500"/>
              </a:spcBef>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The JoverTech provides free checkup of devices. It offers different kinds of repair like LCDs replacements, charging port, water damage, unlock passwords and many more. </a:t>
            </a:r>
            <a:r>
              <a:rPr lang="en-PH" sz="1800">
                <a:effectLst/>
                <a:latin typeface="Times New Roman" panose="02020603050405020304" pitchFamily="18" charset="0"/>
                <a:ea typeface="Calibri" panose="020F0502020204030204" pitchFamily="34" charset="0"/>
                <a:cs typeface="Times New Roman" panose="02020603050405020304" pitchFamily="18" charset="0"/>
              </a:rPr>
              <a:t>Because of the significant increase in customers, the shop requires an additional level when it comes to recording every client who has a history of transactions in the shop. </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3000"/>
              </a:lnSpc>
              <a:spcBef>
                <a:spcPts val="500"/>
              </a:spcBef>
              <a:buNone/>
            </a:pPr>
            <a:r>
              <a:rPr lang="en-PH" sz="1800">
                <a:effectLst/>
                <a:latin typeface="Times New Roman" panose="02020603050405020304" pitchFamily="18" charset="0"/>
                <a:ea typeface="Calibri" panose="020F0502020204030204" pitchFamily="34" charset="0"/>
                <a:cs typeface="Times New Roman" panose="02020603050405020304" pitchFamily="18" charset="0"/>
              </a:rPr>
              <a:t> Implementing an online sales recording system is one solution to this problem, an online recording of sales can provide businesses with real-time updates on the record of every transaction and let them know what services have been offered to the customers, which can save valuable time and resources that would otherwise be required to carry out these tasks manually.	</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pPr marL="0" lvl="0"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II. Planning</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13000"/>
              </a:lnSpc>
              <a:spcBef>
                <a:spcPts val="500"/>
              </a:spcBef>
              <a:buNone/>
            </a:pPr>
            <a:r>
              <a:rPr lang="en-PH"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3000"/>
              </a:lnSpc>
              <a:spcBef>
                <a:spcPts val="500"/>
              </a:spcBef>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The Group 1 decided to make a website application of sales for the </a:t>
            </a:r>
            <a:r>
              <a:rPr lang="en-PH" sz="1800" dirty="0" err="1">
                <a:effectLst/>
                <a:latin typeface="Times New Roman" panose="02020603050405020304" pitchFamily="18" charset="0"/>
                <a:ea typeface="Calibri" panose="020F0502020204030204" pitchFamily="34" charset="0"/>
                <a:cs typeface="Times New Roman" panose="02020603050405020304" pitchFamily="18" charset="0"/>
              </a:rPr>
              <a:t>JoverTech</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to have an easy and less hassle to input data and </a:t>
            </a:r>
            <a:r>
              <a:rPr lang="en-PH" sz="1800" dirty="0" err="1">
                <a:effectLst/>
                <a:latin typeface="Times New Roman" panose="02020603050405020304" pitchFamily="18" charset="0"/>
                <a:ea typeface="Calibri" panose="020F0502020204030204" pitchFamily="34" charset="0"/>
                <a:cs typeface="Times New Roman" panose="02020603050405020304" pitchFamily="18" charset="0"/>
              </a:rPr>
              <a:t>sales.It</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is also one of the essential needs of the business. It contains the history of purchases, Services offered, Technicians and prices. The owner of the </a:t>
            </a:r>
            <a:r>
              <a:rPr lang="en-PH" sz="1800" dirty="0" err="1">
                <a:effectLst/>
                <a:latin typeface="Times New Roman" panose="02020603050405020304" pitchFamily="18" charset="0"/>
                <a:ea typeface="Calibri" panose="020F0502020204030204" pitchFamily="34" charset="0"/>
                <a:cs typeface="Times New Roman" panose="02020603050405020304" pitchFamily="18" charset="0"/>
              </a:rPr>
              <a:t>JoverTech</a:t>
            </a: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will make use of this web application to record every transactions that have been contacted. </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3000"/>
              </a:lnSpc>
              <a:spcBef>
                <a:spcPts val="500"/>
              </a:spcBef>
              <a:buNone/>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13000"/>
              </a:lnSpc>
              <a:spcBef>
                <a:spcPts val="500"/>
              </a:spcBef>
              <a:buNone/>
            </a:pPr>
            <a:r>
              <a:rPr lang="en-PH" sz="1800" dirty="0">
                <a:effectLst/>
                <a:latin typeface="Times New Roman" panose="02020603050405020304" pitchFamily="18" charset="0"/>
                <a:ea typeface="SimSun" panose="02010600030101010101" pitchFamily="2" charset="-122"/>
                <a:cs typeface="Times New Roman" panose="02020603050405020304" pitchFamily="18" charset="0"/>
              </a:rPr>
              <a:t>During an entire week of making, Group 1 decided to split the tasks and assign who would be in charge of the front end and back end. The GANTT chart in the next slide shows what specific day the code was made and who is in charge of the work</a:t>
            </a:r>
            <a:r>
              <a:rPr lang="en-PH" sz="1800" dirty="0">
                <a:effectLst/>
                <a:latin typeface="SimSun" panose="02010600030101010101" pitchFamily="2" charset="-122"/>
                <a:ea typeface="Times New Roman" panose="02020603050405020304" pitchFamily="18" charset="0"/>
                <a:cs typeface="Times New Roman" panose="02020603050405020304" pitchFamily="18" charset="0"/>
              </a:rPr>
              <a:t>.</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pic>
        <p:nvPicPr>
          <p:cNvPr id="100" name="Content Placeholder 99"/>
          <p:cNvPicPr/>
          <p:nvPr>
            <p:ph idx="1"/>
          </p:nvPr>
        </p:nvPicPr>
        <p:blipFill>
          <a:blip r:embed="rId2"/>
          <a:stretch>
            <a:fillRect/>
          </a:stretch>
        </p:blipFill>
        <p:spPr>
          <a:xfrm>
            <a:off x="838200" y="1825625"/>
            <a:ext cx="10515600" cy="43516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normAutofit/>
          </a:bodyPr>
          <a:lstStyle/>
          <a:p>
            <a:pPr marL="0" lvl="0" indent="0">
              <a:lnSpc>
                <a:spcPct val="106000"/>
              </a:lnSpc>
              <a:spcBef>
                <a:spcPts val="500"/>
              </a:spcBef>
              <a:buNone/>
            </a:pPr>
            <a:r>
              <a:rPr lang="en-PH"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III. Analysis</a:t>
            </a: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6000"/>
              </a:lnSpc>
              <a:spcBef>
                <a:spcPts val="500"/>
              </a:spcBef>
              <a:buNone/>
            </a:pPr>
            <a:r>
              <a:rPr lang="en-PH" sz="1800" dirty="0">
                <a:effectLst/>
                <a:latin typeface="Times New Roman" panose="02020603050405020304" pitchFamily="18" charset="0"/>
                <a:ea typeface="SimSun" panose="02010600030101010101" pitchFamily="2" charset="-122"/>
                <a:cs typeface="Times New Roman" panose="02020603050405020304" pitchFamily="18" charset="0"/>
              </a:rPr>
              <a:t>One of the necessary objectives of the business is to track the transactions in order to record the sales of the business. Since the shop needs records of the transactions, Group 1 decided to create one for them. The group created a website application that contains job orders, finished transactions, and a list of technicians. The job order section consists of the job order list. This section is where the history of transactions is recorded, which contains the client’s name, contact information, total cost, service, and the date added.</a:t>
            </a:r>
            <a:endParaRPr lang="en-PH" sz="1800" dirty="0">
              <a:effectLst/>
              <a:latin typeface="Times New Roman" panose="02020603050405020304" pitchFamily="18" charset="0"/>
              <a:ea typeface="SimSun" panose="02010600030101010101" pitchFamily="2" charset="-122"/>
              <a:cs typeface="Times New Roman" panose="02020603050405020304" pitchFamily="18" charset="0"/>
            </a:endParaRPr>
          </a:p>
          <a:p>
            <a:pPr indent="0">
              <a:lnSpc>
                <a:spcPct val="106000"/>
              </a:lnSpc>
              <a:spcBef>
                <a:spcPts val="500"/>
              </a:spcBef>
              <a:buNone/>
            </a:pPr>
            <a:endParaRPr lang="en-PH" sz="1800" dirty="0">
              <a:latin typeface="Times New Roman" panose="02020603050405020304" pitchFamily="18" charset="0"/>
              <a:ea typeface="SimSun" panose="02010600030101010101" pitchFamily="2" charset="-122"/>
              <a:cs typeface="Times New Roman" panose="02020603050405020304" pitchFamily="18" charset="0"/>
            </a:endParaRPr>
          </a:p>
          <a:p>
            <a:pPr indent="0">
              <a:lnSpc>
                <a:spcPct val="106000"/>
              </a:lnSpc>
              <a:spcBef>
                <a:spcPts val="500"/>
              </a:spcBef>
              <a:buNone/>
            </a:pPr>
            <a:r>
              <a:rPr lang="en-PH" sz="1800" dirty="0">
                <a:effectLst/>
                <a:latin typeface="Times New Roman" panose="02020603050405020304" pitchFamily="18" charset="0"/>
                <a:ea typeface="SimSun" panose="02010600030101010101" pitchFamily="2" charset="-122"/>
                <a:cs typeface="Times New Roman" panose="02020603050405020304" pitchFamily="18" charset="0"/>
              </a:rPr>
              <a:t> The Job Order section also contains the services offered by the business. The second one on the list is the Finished Transactions" section; it is where the finished transactions are added; it consists of Date Finished, Transaction ID, Technician’s Name, and Payment. Lastly, the settings section is where the technician’s information is placed. </a:t>
            </a:r>
            <a:endParaRPr lang="en-PH" sz="1800" dirty="0">
              <a:effectLst/>
              <a:latin typeface="Times New Roman" panose="02020603050405020304" pitchFamily="18" charset="0"/>
              <a:ea typeface="SimSun" panose="02010600030101010101" pitchFamily="2" charset="-122"/>
              <a:cs typeface="Times New Roman" panose="02020603050405020304" pitchFamily="18" charset="0"/>
            </a:endParaRPr>
          </a:p>
          <a:p>
            <a:pPr indent="0">
              <a:lnSpc>
                <a:spcPct val="106000"/>
              </a:lnSpc>
              <a:spcBef>
                <a:spcPts val="500"/>
              </a:spcBef>
              <a:buNone/>
            </a:pPr>
            <a:endParaRPr lang="en-PH"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PH" sz="1800" dirty="0">
                <a:effectLst/>
                <a:latin typeface="Times New Roman" panose="02020603050405020304" pitchFamily="18" charset="0"/>
                <a:ea typeface="SimSun" panose="02010600030101010101" pitchFamily="2" charset="-122"/>
              </a:rPr>
              <a:t>    The </a:t>
            </a:r>
            <a:r>
              <a:rPr lang="en-PH" sz="1800" dirty="0">
                <a:solidFill>
                  <a:srgbClr val="040C28"/>
                </a:solidFill>
                <a:effectLst/>
                <a:latin typeface="Times New Roman" panose="02020603050405020304" pitchFamily="18" charset="0"/>
                <a:ea typeface="Arial" panose="020B0604020202020204" pitchFamily="34" charset="0"/>
              </a:rPr>
              <a:t>entity relationship diagram (ERD) represents the relationship of the table in the next slide.</a:t>
            </a:r>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105727"/>
            <a:ext cx="2057400" cy="11506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42227"/>
            <a:ext cx="2057400" cy="1150620"/>
          </a:xfrm>
          <a:prstGeom prst="rect">
            <a:avLst/>
          </a:prstGeom>
          <a:noFill/>
          <a:ln>
            <a:noFill/>
          </a:ln>
        </p:spPr>
      </p:pic>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477" y="1192776"/>
            <a:ext cx="8731045" cy="553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81355"/>
            <a:ext cx="10515600" cy="1325563"/>
          </a:xfrm>
        </p:spPr>
        <p:txBody>
          <a:bodyPr/>
          <a:p>
            <a:r>
              <a:rPr lang="en-PH" altLang="en-US"/>
              <a:t>WEB MAPPING</a:t>
            </a:r>
            <a:endParaRPr lang="en-PH"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42227"/>
            <a:ext cx="2057400" cy="1150620"/>
          </a:xfrm>
          <a:prstGeom prst="rect">
            <a:avLst/>
          </a:prstGeom>
          <a:noFill/>
          <a:ln>
            <a:noFill/>
          </a:ln>
        </p:spPr>
      </p:pic>
      <p:pic>
        <p:nvPicPr>
          <p:cNvPr id="100" name="Content Placeholder 99"/>
          <p:cNvPicPr/>
          <p:nvPr>
            <p:ph idx="1"/>
          </p:nvPr>
        </p:nvPicPr>
        <p:blipFill>
          <a:blip r:embed="rId2"/>
          <a:stretch>
            <a:fillRect/>
          </a:stretch>
        </p:blipFill>
        <p:spPr>
          <a:xfrm>
            <a:off x="1863725" y="1840230"/>
            <a:ext cx="8463915" cy="43516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67300" y="42227"/>
            <a:ext cx="2057400" cy="1150620"/>
          </a:xfrm>
          <a:prstGeom prst="rect">
            <a:avLst/>
          </a:prstGeom>
          <a:noFill/>
          <a:ln>
            <a:noFill/>
          </a:ln>
        </p:spPr>
      </p:pic>
      <p:pic>
        <p:nvPicPr>
          <p:cNvPr id="101" name="Content Placeholder 100"/>
          <p:cNvPicPr/>
          <p:nvPr>
            <p:ph idx="1"/>
          </p:nvPr>
        </p:nvPicPr>
        <p:blipFill>
          <a:blip r:embed="rId2"/>
          <a:stretch>
            <a:fillRect/>
          </a:stretch>
        </p:blipFill>
        <p:spPr>
          <a:xfrm>
            <a:off x="838200" y="1047750"/>
            <a:ext cx="10515600" cy="560514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3619</Words>
  <Application>WPS Presentation</Application>
  <PresentationFormat>Widescreen</PresentationFormat>
  <Paragraphs>52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Calibri</vt:lpstr>
      <vt:lpstr>Calibri Light</vt:lpstr>
      <vt:lpstr>Microsoft YaHei</vt:lpstr>
      <vt:lpstr>Arial Unicode MS</vt:lpstr>
      <vt:lpstr>Office Theme</vt:lpstr>
      <vt:lpstr>Web Application Project CREATING A WEB APPLICATION OF SALES FOR JOVERTECH    In Partial Fulfillment of the Requirements for the Course BSIT-2C</vt:lpstr>
      <vt:lpstr>PowerPoint 演示文稿</vt:lpstr>
      <vt:lpstr>PowerPoint 演示文稿</vt:lpstr>
      <vt:lpstr>PowerPoint 演示文稿</vt:lpstr>
      <vt:lpstr>PowerPoint 演示文稿</vt:lpstr>
      <vt:lpstr>PowerPoint 演示文稿</vt:lpstr>
      <vt:lpstr>PowerPoint 演示文稿</vt:lpstr>
      <vt:lpstr>WEB MAPPING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Kurt J</cp:lastModifiedBy>
  <cp:revision>6</cp:revision>
  <dcterms:created xsi:type="dcterms:W3CDTF">2023-03-08T01:46:00Z</dcterms:created>
  <dcterms:modified xsi:type="dcterms:W3CDTF">2023-04-01T15:09:21Z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C956E66C46C24BF0AAA149068411BE06</vt:lpwstr>
  </property>
  <property fmtid="{D5CDD505-2E9C-101B-9397-08002B2CF9AE}" pid="3" name="KSOProductBuildVer">
    <vt:lpwstr>1033-11.2.0.11513</vt:lpwstr>
  </property>
</Properties>
</file>