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5" r:id="rId3"/>
    <p:sldId id="270" r:id="rId4"/>
    <p:sldId id="264" r:id="rId5"/>
    <p:sldId id="271" r:id="rId6"/>
    <p:sldId id="262" r:id="rId7"/>
    <p:sldId id="259" r:id="rId8"/>
    <p:sldId id="260" r:id="rId9"/>
    <p:sldId id="261" r:id="rId10"/>
    <p:sldId id="266" r:id="rId11"/>
    <p:sldId id="268" r:id="rId12"/>
    <p:sldId id="272"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AC59F-40F4-0000-C604-20CC0C9DAD0B}" v="942" dt="2021-05-06T21:31:19.740"/>
    <p1510:client id="{33199AF2-5F5D-4CAA-BBA1-70518DB31BDB}" v="6" dt="2021-05-06T17:47:26.576"/>
    <p1510:client id="{CF52D065-5F6D-4D99-8D8C-6AD009A8910F}" v="191" dt="2021-05-06T20:52:51.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870"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107A8-CEE4-48B5-B9AE-2F694FDD9782}"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582E-4041-455D-8B8D-EE5EA2490572}" type="slidenum">
              <a:rPr lang="en-US" smtClean="0"/>
              <a:t>‹#›</a:t>
            </a:fld>
            <a:endParaRPr lang="en-US"/>
          </a:p>
        </p:txBody>
      </p:sp>
    </p:spTree>
    <p:extLst>
      <p:ext uri="{BB962C8B-B14F-4D97-AF65-F5344CB8AC3E}">
        <p14:creationId xmlns:p14="http://schemas.microsoft.com/office/powerpoint/2010/main" val="113034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75582E-4041-455D-8B8D-EE5EA2490572}" type="slidenum">
              <a:rPr lang="en-US" smtClean="0"/>
              <a:t>2</a:t>
            </a:fld>
            <a:endParaRPr lang="en-US"/>
          </a:p>
        </p:txBody>
      </p:sp>
    </p:spTree>
    <p:extLst>
      <p:ext uri="{BB962C8B-B14F-4D97-AF65-F5344CB8AC3E}">
        <p14:creationId xmlns:p14="http://schemas.microsoft.com/office/powerpoint/2010/main" val="1663703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5775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84228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330397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8535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721622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3C617F-E8F2-4BB0-A74F-492BCE110D43}"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32441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3C617F-E8F2-4BB0-A74F-492BCE110D43}" type="datetimeFigureOut">
              <a:rPr lang="en-US" smtClean="0"/>
              <a:t>5/6/2021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79653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21269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49813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38912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1740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27115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C617F-E8F2-4BB0-A74F-492BCE110D43}"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3073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C617F-E8F2-4BB0-A74F-492BCE110D43}"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93026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617F-E8F2-4BB0-A74F-492BCE110D43}"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21002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29444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54468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3C617F-E8F2-4BB0-A74F-492BCE110D43}" type="datetimeFigureOut">
              <a:rPr lang="en-US" smtClean="0"/>
              <a:t>5/6/2021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8CE636C-669E-4BC5-B6FE-52393DC2744D}" type="slidenum">
              <a:rPr lang="en-US" smtClean="0"/>
              <a:t>‹#›</a:t>
            </a:fld>
            <a:endParaRPr lang="en-US"/>
          </a:p>
        </p:txBody>
      </p:sp>
    </p:spTree>
    <p:extLst>
      <p:ext uri="{BB962C8B-B14F-4D97-AF65-F5344CB8AC3E}">
        <p14:creationId xmlns:p14="http://schemas.microsoft.com/office/powerpoint/2010/main" val="1497999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motion-based-music-system.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F21F-B61F-4BF5-92F9-D218AB6C96B8}"/>
              </a:ext>
            </a:extLst>
          </p:cNvPr>
          <p:cNvSpPr>
            <a:spLocks noGrp="1"/>
          </p:cNvSpPr>
          <p:nvPr>
            <p:ph type="ctrTitle"/>
          </p:nvPr>
        </p:nvSpPr>
        <p:spPr/>
        <p:txBody>
          <a:bodyPr/>
          <a:lstStyle/>
          <a:p>
            <a:r>
              <a:rPr lang="en-US" dirty="0"/>
              <a:t>Facial Expression Recognition with music</a:t>
            </a:r>
          </a:p>
        </p:txBody>
      </p:sp>
      <p:sp>
        <p:nvSpPr>
          <p:cNvPr id="3" name="Subtitle 2">
            <a:extLst>
              <a:ext uri="{FF2B5EF4-FFF2-40B4-BE49-F238E27FC236}">
                <a16:creationId xmlns:a16="http://schemas.microsoft.com/office/drawing/2014/main" id="{9D08EE16-BF96-41D9-A5E8-CEA72861BA5F}"/>
              </a:ext>
            </a:extLst>
          </p:cNvPr>
          <p:cNvSpPr>
            <a:spLocks noGrp="1"/>
          </p:cNvSpPr>
          <p:nvPr>
            <p:ph type="subTitle" idx="1"/>
          </p:nvPr>
        </p:nvSpPr>
        <p:spPr/>
        <p:txBody>
          <a:bodyPr/>
          <a:lstStyle/>
          <a:p>
            <a:r>
              <a:rPr lang="en-US" dirty="0"/>
              <a:t>Omar Ismail, Vineeth Reddy Sheri AND PIYUSH </a:t>
            </a:r>
            <a:r>
              <a:rPr lang="en-US" dirty="0" err="1"/>
              <a:t>nARHIRE</a:t>
            </a:r>
            <a:endParaRPr lang="en-US" dirty="0"/>
          </a:p>
        </p:txBody>
      </p:sp>
    </p:spTree>
    <p:extLst>
      <p:ext uri="{BB962C8B-B14F-4D97-AF65-F5344CB8AC3E}">
        <p14:creationId xmlns:p14="http://schemas.microsoft.com/office/powerpoint/2010/main" val="88734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6">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6" name="Freeform: Shape 60">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1DEC3FE-7938-48A6-9A20-42BD6A34234C}"/>
              </a:ext>
            </a:extLst>
          </p:cNvPr>
          <p:cNvSpPr>
            <a:spLocks noGrp="1"/>
          </p:cNvSpPr>
          <p:nvPr>
            <p:ph type="title"/>
          </p:nvPr>
        </p:nvSpPr>
        <p:spPr>
          <a:xfrm>
            <a:off x="639098" y="629265"/>
            <a:ext cx="5132438" cy="1622322"/>
          </a:xfrm>
        </p:spPr>
        <p:txBody>
          <a:bodyPr>
            <a:normAutofit/>
          </a:bodyPr>
          <a:lstStyle/>
          <a:p>
            <a:r>
              <a:rPr lang="en-US">
                <a:solidFill>
                  <a:srgbClr val="EBEBEB"/>
                </a:solidFill>
              </a:rPr>
              <a:t>Web Application</a:t>
            </a:r>
          </a:p>
        </p:txBody>
      </p:sp>
      <p:pic>
        <p:nvPicPr>
          <p:cNvPr id="6" name="Picture 6">
            <a:extLst>
              <a:ext uri="{FF2B5EF4-FFF2-40B4-BE49-F238E27FC236}">
                <a16:creationId xmlns:a16="http://schemas.microsoft.com/office/drawing/2014/main" id="{60ABC250-E780-4AFB-80C0-3B7433706667}"/>
              </a:ext>
            </a:extLst>
          </p:cNvPr>
          <p:cNvPicPr>
            <a:picLocks noChangeAspect="1"/>
          </p:cNvPicPr>
          <p:nvPr/>
        </p:nvPicPr>
        <p:blipFill>
          <a:blip r:embed="rId2"/>
          <a:stretch>
            <a:fillRect/>
          </a:stretch>
        </p:blipFill>
        <p:spPr>
          <a:xfrm>
            <a:off x="6707579" y="1627025"/>
            <a:ext cx="5213335" cy="6161529"/>
          </a:xfrm>
          <a:prstGeom prst="rect">
            <a:avLst/>
          </a:prstGeom>
        </p:spPr>
      </p:pic>
      <p:sp>
        <p:nvSpPr>
          <p:cNvPr id="60" name="Rectangle 64">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48E9576-FFCE-4FD1-91E2-CFB9A1B63693}"/>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We utilized flask, Java script, HTML and CSS to create the web application</a:t>
            </a:r>
          </a:p>
          <a:p>
            <a:r>
              <a:rPr lang="en-US" dirty="0">
                <a:solidFill>
                  <a:srgbClr val="FFFFFF"/>
                </a:solidFill>
              </a:rPr>
              <a:t>Flask served as the backbone of the program</a:t>
            </a:r>
          </a:p>
          <a:p>
            <a:endParaRPr lang="en-US" dirty="0">
              <a:solidFill>
                <a:srgbClr val="FFFFFF"/>
              </a:solidFill>
            </a:endParaRPr>
          </a:p>
        </p:txBody>
      </p:sp>
    </p:spTree>
    <p:extLst>
      <p:ext uri="{BB962C8B-B14F-4D97-AF65-F5344CB8AC3E}">
        <p14:creationId xmlns:p14="http://schemas.microsoft.com/office/powerpoint/2010/main" val="196424678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6C469599-43DD-4203-A50B-E084D46CBE48}"/>
              </a:ext>
            </a:extLst>
          </p:cNvPr>
          <p:cNvSpPr>
            <a:spLocks noGrp="1"/>
          </p:cNvSpPr>
          <p:nvPr>
            <p:ph type="title"/>
          </p:nvPr>
        </p:nvSpPr>
        <p:spPr>
          <a:xfrm>
            <a:off x="639098" y="629265"/>
            <a:ext cx="6072776" cy="1622322"/>
          </a:xfrm>
        </p:spPr>
        <p:txBody>
          <a:bodyPr>
            <a:normAutofit/>
          </a:bodyPr>
          <a:lstStyle/>
          <a:p>
            <a:pPr algn="ctr"/>
            <a:r>
              <a:rPr lang="en-US" dirty="0">
                <a:solidFill>
                  <a:srgbClr val="FFFFFF"/>
                </a:solidFill>
              </a:rPr>
              <a:t>Web application</a:t>
            </a:r>
          </a:p>
        </p:txBody>
      </p:sp>
      <p:pic>
        <p:nvPicPr>
          <p:cNvPr id="5" name="Picture 4" descr="Text&#10;&#10;Description automatically generated">
            <a:extLst>
              <a:ext uri="{FF2B5EF4-FFF2-40B4-BE49-F238E27FC236}">
                <a16:creationId xmlns:a16="http://schemas.microsoft.com/office/drawing/2014/main" id="{37B55F70-0FA8-477B-94B8-92F1DEECE02B}"/>
              </a:ext>
            </a:extLst>
          </p:cNvPr>
          <p:cNvPicPr>
            <a:picLocks noChangeAspect="1"/>
          </p:cNvPicPr>
          <p:nvPr/>
        </p:nvPicPr>
        <p:blipFill rotWithShape="1">
          <a:blip r:embed="rId2">
            <a:extLst>
              <a:ext uri="{28A0092B-C50C-407E-A947-70E740481C1C}">
                <a14:useLocalDpi xmlns:a14="http://schemas.microsoft.com/office/drawing/2010/main" val="0"/>
              </a:ext>
            </a:extLst>
          </a:blip>
          <a:srcRect t="18329" r="-2" b="8914"/>
          <a:stretch/>
        </p:blipFill>
        <p:spPr>
          <a:xfrm>
            <a:off x="6879049" y="480060"/>
            <a:ext cx="4825273" cy="2948940"/>
          </a:xfrm>
          <a:custGeom>
            <a:avLst/>
            <a:gdLst/>
            <a:ahLst/>
            <a:cxnLst/>
            <a:rect l="l" t="t" r="r" b="b"/>
            <a:pathLst>
              <a:path w="4825273" h="2948940">
                <a:moveTo>
                  <a:pt x="0" y="0"/>
                </a:moveTo>
                <a:lnTo>
                  <a:pt x="2646616" y="0"/>
                </a:lnTo>
                <a:lnTo>
                  <a:pt x="4664497" y="0"/>
                </a:lnTo>
                <a:lnTo>
                  <a:pt x="4825273" y="0"/>
                </a:lnTo>
                <a:lnTo>
                  <a:pt x="4825273" y="2948940"/>
                </a:lnTo>
                <a:lnTo>
                  <a:pt x="221394" y="2948940"/>
                </a:lnTo>
                <a:lnTo>
                  <a:pt x="221394" y="2876858"/>
                </a:lnTo>
                <a:lnTo>
                  <a:pt x="222335" y="2750941"/>
                </a:lnTo>
                <a:lnTo>
                  <a:pt x="221394" y="2623814"/>
                </a:lnTo>
                <a:lnTo>
                  <a:pt x="219512" y="2494871"/>
                </a:lnTo>
                <a:lnTo>
                  <a:pt x="217787" y="2365928"/>
                </a:lnTo>
                <a:lnTo>
                  <a:pt x="214023" y="2235169"/>
                </a:lnTo>
                <a:lnTo>
                  <a:pt x="210103" y="2103199"/>
                </a:lnTo>
                <a:lnTo>
                  <a:pt x="205555" y="1971229"/>
                </a:lnTo>
                <a:lnTo>
                  <a:pt x="199125" y="1838048"/>
                </a:lnTo>
                <a:lnTo>
                  <a:pt x="191441" y="1703656"/>
                </a:lnTo>
                <a:lnTo>
                  <a:pt x="184071" y="1568660"/>
                </a:lnTo>
                <a:lnTo>
                  <a:pt x="174662" y="1433663"/>
                </a:lnTo>
                <a:lnTo>
                  <a:pt x="163371" y="1296850"/>
                </a:lnTo>
                <a:lnTo>
                  <a:pt x="152080" y="1161853"/>
                </a:lnTo>
                <a:lnTo>
                  <a:pt x="139063" y="1024435"/>
                </a:lnTo>
                <a:lnTo>
                  <a:pt x="124793" y="886411"/>
                </a:lnTo>
                <a:lnTo>
                  <a:pt x="109738" y="750203"/>
                </a:lnTo>
                <a:lnTo>
                  <a:pt x="92174" y="612180"/>
                </a:lnTo>
                <a:lnTo>
                  <a:pt x="73356" y="474761"/>
                </a:lnTo>
                <a:lnTo>
                  <a:pt x="54694" y="336738"/>
                </a:lnTo>
                <a:lnTo>
                  <a:pt x="32897" y="199320"/>
                </a:lnTo>
                <a:lnTo>
                  <a:pt x="10628" y="62507"/>
                </a:lnTo>
                <a:close/>
              </a:path>
            </a:pathLst>
          </a:custGeom>
        </p:spPr>
      </p:pic>
      <p:sp>
        <p:nvSpPr>
          <p:cNvPr id="18" name="Rectangle 17">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1350356-37A5-4D76-AED0-023C3A2CE97A}"/>
              </a:ext>
            </a:extLst>
          </p:cNvPr>
          <p:cNvSpPr>
            <a:spLocks noGrp="1"/>
          </p:cNvSpPr>
          <p:nvPr>
            <p:ph idx="1"/>
          </p:nvPr>
        </p:nvSpPr>
        <p:spPr>
          <a:xfrm>
            <a:off x="639098" y="2418735"/>
            <a:ext cx="6072776" cy="3811740"/>
          </a:xfrm>
        </p:spPr>
        <p:txBody>
          <a:bodyPr anchor="ctr">
            <a:normAutofit/>
          </a:bodyPr>
          <a:lstStyle/>
          <a:p>
            <a:r>
              <a:rPr lang="en-US" dirty="0"/>
              <a:t>The user will either take a photo through the webcam option or upload the image.</a:t>
            </a:r>
          </a:p>
          <a:p>
            <a:r>
              <a:rPr lang="en-US" dirty="0">
                <a:solidFill>
                  <a:srgbClr val="FFFFFF"/>
                </a:solidFill>
              </a:rPr>
              <a:t>The Home page on </a:t>
            </a:r>
            <a:r>
              <a:rPr lang="en-US" dirty="0"/>
              <a:t>top</a:t>
            </a:r>
            <a:r>
              <a:rPr lang="en-US" dirty="0">
                <a:solidFill>
                  <a:srgbClr val="FFFFFF"/>
                </a:solidFill>
              </a:rPr>
              <a:t>, Result page on the bottom</a:t>
            </a:r>
          </a:p>
        </p:txBody>
      </p:sp>
      <p:pic>
        <p:nvPicPr>
          <p:cNvPr id="7" name="Picture 6" descr="Graphical user interface, text, application, email&#10;&#10;Description automatically generated">
            <a:extLst>
              <a:ext uri="{FF2B5EF4-FFF2-40B4-BE49-F238E27FC236}">
                <a16:creationId xmlns:a16="http://schemas.microsoft.com/office/drawing/2014/main" id="{123D98F3-423C-436C-8361-8337A8693FA1}"/>
              </a:ext>
            </a:extLst>
          </p:cNvPr>
          <p:cNvPicPr>
            <a:picLocks noChangeAspect="1"/>
          </p:cNvPicPr>
          <p:nvPr/>
        </p:nvPicPr>
        <p:blipFill rotWithShape="1">
          <a:blip r:embed="rId3">
            <a:extLst>
              <a:ext uri="{28A0092B-C50C-407E-A947-70E740481C1C}">
                <a14:useLocalDpi xmlns:a14="http://schemas.microsoft.com/office/drawing/2010/main" val="0"/>
              </a:ext>
            </a:extLst>
          </a:blip>
          <a:srcRect l="2411" r="31139" b="1"/>
          <a:stretch/>
        </p:blipFill>
        <p:spPr>
          <a:xfrm>
            <a:off x="6774510" y="3429000"/>
            <a:ext cx="4929808" cy="2948940"/>
          </a:xfrm>
          <a:custGeom>
            <a:avLst/>
            <a:gdLst/>
            <a:ahLst/>
            <a:cxnLst/>
            <a:rect l="l" t="t" r="r" b="b"/>
            <a:pathLst>
              <a:path w="4929808" h="2948940">
                <a:moveTo>
                  <a:pt x="325929" y="0"/>
                </a:moveTo>
                <a:lnTo>
                  <a:pt x="4929808" y="0"/>
                </a:lnTo>
                <a:lnTo>
                  <a:pt x="4929808" y="2948940"/>
                </a:lnTo>
                <a:lnTo>
                  <a:pt x="4769032" y="2948940"/>
                </a:lnTo>
                <a:lnTo>
                  <a:pt x="2751151" y="2948940"/>
                </a:lnTo>
                <a:lnTo>
                  <a:pt x="0" y="2948940"/>
                </a:lnTo>
                <a:lnTo>
                  <a:pt x="0" y="2948045"/>
                </a:lnTo>
                <a:lnTo>
                  <a:pt x="103291" y="2948045"/>
                </a:lnTo>
                <a:lnTo>
                  <a:pt x="112340" y="2889373"/>
                </a:lnTo>
                <a:lnTo>
                  <a:pt x="123631" y="2813097"/>
                </a:lnTo>
                <a:lnTo>
                  <a:pt x="135550" y="2722292"/>
                </a:lnTo>
                <a:lnTo>
                  <a:pt x="149820" y="2614536"/>
                </a:lnTo>
                <a:lnTo>
                  <a:pt x="164875" y="2495279"/>
                </a:lnTo>
                <a:lnTo>
                  <a:pt x="180714" y="2360888"/>
                </a:lnTo>
                <a:lnTo>
                  <a:pt x="197494" y="2214389"/>
                </a:lnTo>
                <a:lnTo>
                  <a:pt x="214273" y="2055177"/>
                </a:lnTo>
                <a:lnTo>
                  <a:pt x="231367" y="1885675"/>
                </a:lnTo>
                <a:lnTo>
                  <a:pt x="247205" y="1702854"/>
                </a:lnTo>
                <a:lnTo>
                  <a:pt x="262417" y="1511558"/>
                </a:lnTo>
                <a:lnTo>
                  <a:pt x="276217" y="1309365"/>
                </a:lnTo>
                <a:lnTo>
                  <a:pt x="289390" y="1098697"/>
                </a:lnTo>
                <a:lnTo>
                  <a:pt x="301779" y="878949"/>
                </a:lnTo>
                <a:lnTo>
                  <a:pt x="306170" y="766351"/>
                </a:lnTo>
                <a:lnTo>
                  <a:pt x="311031" y="651331"/>
                </a:lnTo>
                <a:lnTo>
                  <a:pt x="315579" y="534495"/>
                </a:lnTo>
                <a:lnTo>
                  <a:pt x="318558" y="417054"/>
                </a:lnTo>
                <a:lnTo>
                  <a:pt x="321224" y="297191"/>
                </a:lnTo>
                <a:lnTo>
                  <a:pt x="324047" y="176118"/>
                </a:lnTo>
                <a:lnTo>
                  <a:pt x="325929" y="52623"/>
                </a:lnTo>
                <a:close/>
              </a:path>
            </a:pathLst>
          </a:custGeom>
        </p:spPr>
      </p:pic>
    </p:spTree>
    <p:extLst>
      <p:ext uri="{BB962C8B-B14F-4D97-AF65-F5344CB8AC3E}">
        <p14:creationId xmlns:p14="http://schemas.microsoft.com/office/powerpoint/2010/main" val="33522839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7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72" name="Freeform: Shape 7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4"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1DEC3FE-7938-48A6-9A20-42BD6A34234C}"/>
              </a:ext>
            </a:extLst>
          </p:cNvPr>
          <p:cNvSpPr>
            <a:spLocks noGrp="1"/>
          </p:cNvSpPr>
          <p:nvPr>
            <p:ph type="title"/>
          </p:nvPr>
        </p:nvSpPr>
        <p:spPr>
          <a:xfrm>
            <a:off x="639098" y="629265"/>
            <a:ext cx="5132438" cy="1622322"/>
          </a:xfrm>
        </p:spPr>
        <p:txBody>
          <a:bodyPr>
            <a:normAutofit/>
          </a:bodyPr>
          <a:lstStyle/>
          <a:p>
            <a:r>
              <a:rPr lang="en-US">
                <a:solidFill>
                  <a:srgbClr val="EBEBEB"/>
                </a:solidFill>
              </a:rPr>
              <a:t>Web Application</a:t>
            </a:r>
          </a:p>
        </p:txBody>
      </p:sp>
      <p:pic>
        <p:nvPicPr>
          <p:cNvPr id="5" name="Picture 4" descr="Table&#10;&#10;Description automatically generated with low confidence">
            <a:extLst>
              <a:ext uri="{FF2B5EF4-FFF2-40B4-BE49-F238E27FC236}">
                <a16:creationId xmlns:a16="http://schemas.microsoft.com/office/drawing/2014/main" id="{BAC0683C-3CCA-41A2-8C3A-EE31998ADE0B}"/>
              </a:ext>
            </a:extLst>
          </p:cNvPr>
          <p:cNvPicPr>
            <a:picLocks noChangeAspect="1"/>
          </p:cNvPicPr>
          <p:nvPr/>
        </p:nvPicPr>
        <p:blipFill rotWithShape="1">
          <a:blip r:embed="rId2">
            <a:extLst>
              <a:ext uri="{28A0092B-C50C-407E-A947-70E740481C1C}">
                <a14:useLocalDpi xmlns:a14="http://schemas.microsoft.com/office/drawing/2010/main" val="0"/>
              </a:ext>
            </a:extLst>
          </a:blip>
          <a:srcRect r="14927" b="2"/>
          <a:stretch/>
        </p:blipFill>
        <p:spPr>
          <a:xfrm>
            <a:off x="6519128" y="630592"/>
            <a:ext cx="5205608" cy="5701483"/>
          </a:xfrm>
          <a:prstGeom prst="rect">
            <a:avLst/>
          </a:prstGeom>
        </p:spPr>
      </p:pic>
      <p:sp>
        <p:nvSpPr>
          <p:cNvPr id="76" name="Rectangle 8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48E9576-FFCE-4FD1-91E2-CFB9A1B63693}"/>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ea typeface="+mn-lt"/>
                <a:cs typeface="+mn-lt"/>
              </a:rPr>
              <a:t>At the server-side, for the given image the facial emotion is identified.</a:t>
            </a:r>
          </a:p>
          <a:p>
            <a:r>
              <a:rPr lang="en-US" dirty="0">
                <a:solidFill>
                  <a:srgbClr val="FFFFFF"/>
                </a:solidFill>
                <a:ea typeface="+mn-lt"/>
                <a:cs typeface="+mn-lt"/>
              </a:rPr>
              <a:t> A boundary box is drawn around the person face along with emotion label and</a:t>
            </a:r>
            <a:r>
              <a:rPr lang="en-US" dirty="0">
                <a:solidFill>
                  <a:srgbClr val="FFFFFF"/>
                </a:solidFill>
              </a:rPr>
              <a:t> routed to the results page.</a:t>
            </a:r>
          </a:p>
        </p:txBody>
      </p:sp>
    </p:spTree>
    <p:extLst>
      <p:ext uri="{BB962C8B-B14F-4D97-AF65-F5344CB8AC3E}">
        <p14:creationId xmlns:p14="http://schemas.microsoft.com/office/powerpoint/2010/main" val="407415005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1745-77B9-480B-BFB6-5BF4CFEF2A32}"/>
              </a:ext>
            </a:extLst>
          </p:cNvPr>
          <p:cNvSpPr>
            <a:spLocks noGrp="1"/>
          </p:cNvSpPr>
          <p:nvPr>
            <p:ph type="title"/>
          </p:nvPr>
        </p:nvSpPr>
        <p:spPr/>
        <p:txBody>
          <a:bodyPr/>
          <a:lstStyle/>
          <a:p>
            <a:pPr algn="ctr"/>
            <a:r>
              <a:rPr lang="en-US" dirty="0"/>
              <a:t>Web Application</a:t>
            </a:r>
          </a:p>
        </p:txBody>
      </p:sp>
      <p:pic>
        <p:nvPicPr>
          <p:cNvPr id="5" name="Content Placeholder 4" descr="Graphical user interface, diagram&#10;&#10;Description automatically generated">
            <a:extLst>
              <a:ext uri="{FF2B5EF4-FFF2-40B4-BE49-F238E27FC236}">
                <a16:creationId xmlns:a16="http://schemas.microsoft.com/office/drawing/2014/main" id="{C7DDC70A-CFFB-4352-BC1C-0D2B4B78D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729" y="3019549"/>
            <a:ext cx="5479140" cy="3606798"/>
          </a:xfrm>
        </p:spPr>
      </p:pic>
      <p:pic>
        <p:nvPicPr>
          <p:cNvPr id="7" name="Picture 6" descr="Graphical user interface, website&#10;&#10;Description automatically generated">
            <a:extLst>
              <a:ext uri="{FF2B5EF4-FFF2-40B4-BE49-F238E27FC236}">
                <a16:creationId xmlns:a16="http://schemas.microsoft.com/office/drawing/2014/main" id="{1CEE13B1-585E-4FAC-B9D7-9FD8A186B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723" y="3016242"/>
            <a:ext cx="5471884" cy="3616482"/>
          </a:xfrm>
          <a:prstGeom prst="rect">
            <a:avLst/>
          </a:prstGeom>
        </p:spPr>
      </p:pic>
      <p:sp>
        <p:nvSpPr>
          <p:cNvPr id="21" name="Content Placeholder 10">
            <a:extLst>
              <a:ext uri="{FF2B5EF4-FFF2-40B4-BE49-F238E27FC236}">
                <a16:creationId xmlns:a16="http://schemas.microsoft.com/office/drawing/2014/main" id="{114A84C7-A4DD-464F-9424-E17F1A6F371F}"/>
              </a:ext>
            </a:extLst>
          </p:cNvPr>
          <p:cNvSpPr>
            <a:spLocks noGrp="1"/>
          </p:cNvSpPr>
          <p:nvPr/>
        </p:nvSpPr>
        <p:spPr>
          <a:xfrm>
            <a:off x="689898" y="2498564"/>
            <a:ext cx="5325290" cy="5169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rPr>
              <a:t>Home Page</a:t>
            </a:r>
          </a:p>
        </p:txBody>
      </p:sp>
      <p:sp>
        <p:nvSpPr>
          <p:cNvPr id="23" name="Content Placeholder 10">
            <a:extLst>
              <a:ext uri="{FF2B5EF4-FFF2-40B4-BE49-F238E27FC236}">
                <a16:creationId xmlns:a16="http://schemas.microsoft.com/office/drawing/2014/main" id="{4E621E24-D8C8-41A6-AA57-4C24D5980ACA}"/>
              </a:ext>
            </a:extLst>
          </p:cNvPr>
          <p:cNvSpPr>
            <a:spLocks noGrp="1"/>
          </p:cNvSpPr>
          <p:nvPr/>
        </p:nvSpPr>
        <p:spPr>
          <a:xfrm>
            <a:off x="6343211" y="2498563"/>
            <a:ext cx="5426890" cy="50974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rPr>
              <a:t>Result Page</a:t>
            </a:r>
          </a:p>
        </p:txBody>
      </p:sp>
    </p:spTree>
    <p:extLst>
      <p:ext uri="{BB962C8B-B14F-4D97-AF65-F5344CB8AC3E}">
        <p14:creationId xmlns:p14="http://schemas.microsoft.com/office/powerpoint/2010/main" val="277539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F414-5F63-4FA4-A892-053C8947B7AF}"/>
              </a:ext>
            </a:extLst>
          </p:cNvPr>
          <p:cNvSpPr>
            <a:spLocks noGrp="1"/>
          </p:cNvSpPr>
          <p:nvPr>
            <p:ph type="title"/>
          </p:nvPr>
        </p:nvSpPr>
        <p:spPr/>
        <p:txBody>
          <a:bodyPr/>
          <a:lstStyle/>
          <a:p>
            <a:pPr algn="ctr"/>
            <a:r>
              <a:rPr lang="en-US" dirty="0"/>
              <a:t>Deployment</a:t>
            </a:r>
          </a:p>
        </p:txBody>
      </p:sp>
      <p:sp>
        <p:nvSpPr>
          <p:cNvPr id="3" name="Content Placeholder 2">
            <a:extLst>
              <a:ext uri="{FF2B5EF4-FFF2-40B4-BE49-F238E27FC236}">
                <a16:creationId xmlns:a16="http://schemas.microsoft.com/office/drawing/2014/main" id="{4A76A8C4-03C0-4D18-9DAD-3465A4D27564}"/>
              </a:ext>
            </a:extLst>
          </p:cNvPr>
          <p:cNvSpPr>
            <a:spLocks noGrp="1"/>
          </p:cNvSpPr>
          <p:nvPr>
            <p:ph idx="1"/>
          </p:nvPr>
        </p:nvSpPr>
        <p:spPr/>
        <p:txBody>
          <a:bodyPr/>
          <a:lstStyle/>
          <a:p>
            <a:r>
              <a:rPr lang="en-US" dirty="0"/>
              <a:t>We deployed a project through Heroku</a:t>
            </a:r>
          </a:p>
          <a:p>
            <a:r>
              <a:rPr lang="en-US" dirty="0"/>
              <a:t>Heroku uses requirement.txt to install Dependencies  needed to run the web app and specify </a:t>
            </a:r>
            <a:r>
              <a:rPr lang="en-US" dirty="0" err="1"/>
              <a:t>gunicron</a:t>
            </a:r>
            <a:r>
              <a:rPr lang="en-US" dirty="0"/>
              <a:t> as the gateway interface.</a:t>
            </a:r>
          </a:p>
          <a:p>
            <a:r>
              <a:rPr lang="en-US" dirty="0"/>
              <a:t>Due to the size of the project the web app is slow but functional</a:t>
            </a:r>
          </a:p>
          <a:p>
            <a:r>
              <a:rPr lang="en-US" dirty="0"/>
              <a:t>url: </a:t>
            </a:r>
            <a:r>
              <a:rPr lang="en-US" dirty="0">
                <a:hlinkClick r:id="rId2"/>
              </a:rPr>
              <a:t>https://emotion-based-music-system.herokuapp.com</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84303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D65D-AB47-4A62-BFA0-E8D687E05008}"/>
              </a:ext>
            </a:extLst>
          </p:cNvPr>
          <p:cNvSpPr>
            <a:spLocks noGrp="1"/>
          </p:cNvSpPr>
          <p:nvPr>
            <p:ph type="title"/>
          </p:nvPr>
        </p:nvSpPr>
        <p:spPr/>
        <p:txBody>
          <a:bodyPr/>
          <a:lstStyle/>
          <a:p>
            <a:pPr algn="ctr"/>
            <a:r>
              <a:rPr lang="en-US" dirty="0"/>
              <a:t>Goals</a:t>
            </a:r>
          </a:p>
        </p:txBody>
      </p:sp>
      <p:sp>
        <p:nvSpPr>
          <p:cNvPr id="3" name="Content Placeholder 2">
            <a:extLst>
              <a:ext uri="{FF2B5EF4-FFF2-40B4-BE49-F238E27FC236}">
                <a16:creationId xmlns:a16="http://schemas.microsoft.com/office/drawing/2014/main" id="{9816DCFA-C870-408E-90CA-545F0244841E}"/>
              </a:ext>
            </a:extLst>
          </p:cNvPr>
          <p:cNvSpPr>
            <a:spLocks noGrp="1"/>
          </p:cNvSpPr>
          <p:nvPr>
            <p:ph idx="1"/>
          </p:nvPr>
        </p:nvSpPr>
        <p:spPr/>
        <p:txBody>
          <a:bodyPr/>
          <a:lstStyle/>
          <a:p>
            <a:r>
              <a:rPr lang="en-US" dirty="0"/>
              <a:t>To classify the expression a user makes</a:t>
            </a:r>
          </a:p>
          <a:p>
            <a:r>
              <a:rPr lang="en-US" dirty="0"/>
              <a:t>Play a music with respect to the expression made by the user</a:t>
            </a:r>
          </a:p>
          <a:p>
            <a:r>
              <a:rPr lang="en-US" dirty="0"/>
              <a:t>Create a web application </a:t>
            </a:r>
          </a:p>
          <a:p>
            <a:r>
              <a:rPr lang="en-US" dirty="0"/>
              <a:t>Deploy the model so anyone can use the web application</a:t>
            </a:r>
          </a:p>
          <a:p>
            <a:endParaRPr lang="en-US" dirty="0"/>
          </a:p>
        </p:txBody>
      </p:sp>
    </p:spTree>
    <p:extLst>
      <p:ext uri="{BB962C8B-B14F-4D97-AF65-F5344CB8AC3E}">
        <p14:creationId xmlns:p14="http://schemas.microsoft.com/office/powerpoint/2010/main" val="176838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2401-4EC9-4E2E-BA47-273DC23676FA}"/>
              </a:ext>
            </a:extLst>
          </p:cNvPr>
          <p:cNvSpPr>
            <a:spLocks noGrp="1"/>
          </p:cNvSpPr>
          <p:nvPr>
            <p:ph type="title"/>
          </p:nvPr>
        </p:nvSpPr>
        <p:spPr/>
        <p:txBody>
          <a:bodyPr/>
          <a:lstStyle/>
          <a:p>
            <a:pPr algn="ctr"/>
            <a:r>
              <a:rPr lang="en-US" dirty="0"/>
              <a:t>Work Flow Diagram</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A5ED7DD7-C254-41F3-8B9E-83FDF83D38AB}"/>
              </a:ext>
            </a:extLst>
          </p:cNvPr>
          <p:cNvPicPr>
            <a:picLocks noGrp="1" noChangeAspect="1"/>
          </p:cNvPicPr>
          <p:nvPr>
            <p:ph idx="1"/>
          </p:nvPr>
        </p:nvPicPr>
        <p:blipFill>
          <a:blip r:embed="rId2"/>
          <a:stretch>
            <a:fillRect/>
          </a:stretch>
        </p:blipFill>
        <p:spPr>
          <a:xfrm>
            <a:off x="1403393" y="2603500"/>
            <a:ext cx="8648095" cy="6652983"/>
          </a:xfrm>
        </p:spPr>
      </p:pic>
    </p:spTree>
    <p:extLst>
      <p:ext uri="{BB962C8B-B14F-4D97-AF65-F5344CB8AC3E}">
        <p14:creationId xmlns:p14="http://schemas.microsoft.com/office/powerpoint/2010/main" val="228501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BFCE-6BA8-47D1-8791-6069ABCFA7CD}"/>
              </a:ext>
            </a:extLst>
          </p:cNvPr>
          <p:cNvSpPr>
            <a:spLocks noGrp="1"/>
          </p:cNvSpPr>
          <p:nvPr>
            <p:ph type="title"/>
          </p:nvPr>
        </p:nvSpPr>
        <p:spPr/>
        <p:txBody>
          <a:bodyPr/>
          <a:lstStyle/>
          <a:p>
            <a:pPr algn="ctr"/>
            <a:r>
              <a:rPr lang="en-US" dirty="0"/>
              <a:t>Face Detection</a:t>
            </a:r>
          </a:p>
        </p:txBody>
      </p:sp>
      <p:sp>
        <p:nvSpPr>
          <p:cNvPr id="3" name="Content Placeholder 2">
            <a:extLst>
              <a:ext uri="{FF2B5EF4-FFF2-40B4-BE49-F238E27FC236}">
                <a16:creationId xmlns:a16="http://schemas.microsoft.com/office/drawing/2014/main" id="{8DE19CF2-2D8F-4ED2-85BF-EC90DE2DC248}"/>
              </a:ext>
            </a:extLst>
          </p:cNvPr>
          <p:cNvSpPr>
            <a:spLocks noGrp="1"/>
          </p:cNvSpPr>
          <p:nvPr>
            <p:ph idx="1"/>
          </p:nvPr>
        </p:nvSpPr>
        <p:spPr/>
        <p:txBody>
          <a:bodyPr vert="horz" lIns="91440" tIns="45720" rIns="91440" bIns="45720" rtlCol="0" anchor="t">
            <a:normAutofit/>
          </a:bodyPr>
          <a:lstStyle/>
          <a:p>
            <a:r>
              <a:rPr lang="en-US" dirty="0"/>
              <a:t>We used MTCNN(Multi-task Cascaded Convolutional Neural Networks) to detect the human faces in the image.</a:t>
            </a:r>
          </a:p>
          <a:p>
            <a:r>
              <a:rPr lang="en-US" dirty="0"/>
              <a:t>Passing the identified face to the emotion detection module for detecting the emotion. </a:t>
            </a:r>
          </a:p>
          <a:p>
            <a:r>
              <a:rPr lang="en-US" dirty="0"/>
              <a:t>Drawing a box around the face of a person and displaying the person's emotion.</a:t>
            </a:r>
            <a:endParaRPr lang="en-US"/>
          </a:p>
        </p:txBody>
      </p:sp>
    </p:spTree>
    <p:extLst>
      <p:ext uri="{BB962C8B-B14F-4D97-AF65-F5344CB8AC3E}">
        <p14:creationId xmlns:p14="http://schemas.microsoft.com/office/powerpoint/2010/main" val="322389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8AC3-2C04-4D00-9F32-FEE4B821F8E8}"/>
              </a:ext>
            </a:extLst>
          </p:cNvPr>
          <p:cNvSpPr>
            <a:spLocks noGrp="1"/>
          </p:cNvSpPr>
          <p:nvPr>
            <p:ph type="title"/>
          </p:nvPr>
        </p:nvSpPr>
        <p:spPr/>
        <p:txBody>
          <a:bodyPr/>
          <a:lstStyle/>
          <a:p>
            <a:pPr algn="ctr"/>
            <a:r>
              <a:rPr lang="en-US" dirty="0"/>
              <a:t>Emotion Detection</a:t>
            </a:r>
          </a:p>
        </p:txBody>
      </p:sp>
      <p:sp>
        <p:nvSpPr>
          <p:cNvPr id="3" name="Content Placeholder 2">
            <a:extLst>
              <a:ext uri="{FF2B5EF4-FFF2-40B4-BE49-F238E27FC236}">
                <a16:creationId xmlns:a16="http://schemas.microsoft.com/office/drawing/2014/main" id="{FB9D89A4-E95C-494A-9474-A285B804FE7C}"/>
              </a:ext>
            </a:extLst>
          </p:cNvPr>
          <p:cNvSpPr>
            <a:spLocks noGrp="1"/>
          </p:cNvSpPr>
          <p:nvPr>
            <p:ph idx="1"/>
          </p:nvPr>
        </p:nvSpPr>
        <p:spPr/>
        <p:txBody>
          <a:bodyPr vert="horz" lIns="91440" tIns="45720" rIns="91440" bIns="45720" rtlCol="0" anchor="t">
            <a:normAutofit/>
          </a:bodyPr>
          <a:lstStyle/>
          <a:p>
            <a:r>
              <a:rPr lang="en-US" dirty="0">
                <a:ea typeface="+mn-lt"/>
                <a:cs typeface="+mn-lt"/>
              </a:rPr>
              <a:t>For the emotion model, we came up with two different approaches. </a:t>
            </a:r>
          </a:p>
          <a:p>
            <a:r>
              <a:rPr lang="en-US" dirty="0">
                <a:ea typeface="+mn-lt"/>
                <a:cs typeface="+mn-lt"/>
              </a:rPr>
              <a:t>One approach is building our own custom  model</a:t>
            </a:r>
          </a:p>
          <a:p>
            <a:r>
              <a:rPr lang="en-US" dirty="0">
                <a:ea typeface="+mn-lt"/>
                <a:cs typeface="+mn-lt"/>
              </a:rPr>
              <a:t>Another approach is by transfer learning on a pre-trained MobileNetV2 model.</a:t>
            </a:r>
            <a:endParaRPr lang="en-US"/>
          </a:p>
        </p:txBody>
      </p:sp>
    </p:spTree>
    <p:extLst>
      <p:ext uri="{BB962C8B-B14F-4D97-AF65-F5344CB8AC3E}">
        <p14:creationId xmlns:p14="http://schemas.microsoft.com/office/powerpoint/2010/main" val="9059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8"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0" name="Freeform: Shape 29">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8E7F90C-823D-405B-8211-193E3AF5618B}"/>
              </a:ext>
            </a:extLst>
          </p:cNvPr>
          <p:cNvSpPr>
            <a:spLocks noGrp="1"/>
          </p:cNvSpPr>
          <p:nvPr>
            <p:ph type="title"/>
          </p:nvPr>
        </p:nvSpPr>
        <p:spPr>
          <a:xfrm>
            <a:off x="639098" y="629265"/>
            <a:ext cx="5132438" cy="1622322"/>
          </a:xfrm>
        </p:spPr>
        <p:txBody>
          <a:bodyPr>
            <a:normAutofit/>
          </a:bodyPr>
          <a:lstStyle/>
          <a:p>
            <a:r>
              <a:rPr lang="en-US" dirty="0">
                <a:solidFill>
                  <a:srgbClr val="EBEBEB"/>
                </a:solidFill>
              </a:rPr>
              <a:t>Transfer Learning</a:t>
            </a:r>
          </a:p>
        </p:txBody>
      </p:sp>
      <p:pic>
        <p:nvPicPr>
          <p:cNvPr id="4" name="Picture 4" descr="Graphical user interface, text, application, email&#10;&#10;Description automatically generated">
            <a:extLst>
              <a:ext uri="{FF2B5EF4-FFF2-40B4-BE49-F238E27FC236}">
                <a16:creationId xmlns:a16="http://schemas.microsoft.com/office/drawing/2014/main" id="{4E412636-FBA0-47CF-A1DA-32E01BAB9CD5}"/>
              </a:ext>
            </a:extLst>
          </p:cNvPr>
          <p:cNvPicPr>
            <a:picLocks noChangeAspect="1"/>
          </p:cNvPicPr>
          <p:nvPr/>
        </p:nvPicPr>
        <p:blipFill>
          <a:blip r:embed="rId2"/>
          <a:stretch>
            <a:fillRect/>
          </a:stretch>
        </p:blipFill>
        <p:spPr>
          <a:xfrm>
            <a:off x="6431808" y="1254564"/>
            <a:ext cx="5547163" cy="5106681"/>
          </a:xfrm>
          <a:prstGeom prst="rect">
            <a:avLst/>
          </a:prstGeom>
        </p:spPr>
      </p:pic>
      <p:sp>
        <p:nvSpPr>
          <p:cNvPr id="34" name="Rectangle 33">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90949C-A19F-4031-A5FE-54CA18656B61}"/>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Using a pre-trained MobileNetV2 model for transfer learning with FER2013. </a:t>
            </a:r>
          </a:p>
          <a:p>
            <a:r>
              <a:rPr lang="en-US">
                <a:solidFill>
                  <a:srgbClr val="FFFFFF"/>
                </a:solidFill>
              </a:rPr>
              <a:t>The model contains 3,538,984 parameters out of which 3,504,872 trainable parameters. Trained the model for 50 epochs with learning rate as 0.001, Adam optimizer and loss function as categorical cross entropy</a:t>
            </a:r>
          </a:p>
          <a:p>
            <a:r>
              <a:rPr lang="en-US">
                <a:solidFill>
                  <a:srgbClr val="FFFFFF"/>
                </a:solidFill>
              </a:rPr>
              <a:t>the training accuracy of the model is 95%, validation accuracy is 90.2% and testing accuracy is 66.4%. </a:t>
            </a:r>
          </a:p>
        </p:txBody>
      </p:sp>
    </p:spTree>
    <p:extLst>
      <p:ext uri="{BB962C8B-B14F-4D97-AF65-F5344CB8AC3E}">
        <p14:creationId xmlns:p14="http://schemas.microsoft.com/office/powerpoint/2010/main" val="28364478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B03ADFB-F620-4AD7-AFCD-771D9B46DF9B}"/>
              </a:ext>
            </a:extLst>
          </p:cNvPr>
          <p:cNvSpPr>
            <a:spLocks noGrp="1"/>
          </p:cNvSpPr>
          <p:nvPr>
            <p:ph type="title"/>
          </p:nvPr>
        </p:nvSpPr>
        <p:spPr>
          <a:xfrm>
            <a:off x="639098" y="803436"/>
            <a:ext cx="5132438" cy="1622322"/>
          </a:xfrm>
        </p:spPr>
        <p:txBody>
          <a:bodyPr>
            <a:normAutofit/>
          </a:bodyPr>
          <a:lstStyle/>
          <a:p>
            <a:pPr algn="ctr"/>
            <a:r>
              <a:rPr lang="en-US" dirty="0">
                <a:solidFill>
                  <a:srgbClr val="EBEBEB"/>
                </a:solidFill>
              </a:rPr>
              <a:t>Custom Model</a:t>
            </a:r>
            <a:br>
              <a:rPr lang="en-US" dirty="0">
                <a:solidFill>
                  <a:srgbClr val="EBEBEB"/>
                </a:solidFill>
              </a:rPr>
            </a:br>
            <a:r>
              <a:rPr lang="en-US" dirty="0">
                <a:solidFill>
                  <a:srgbClr val="EBEBEB"/>
                </a:solidFill>
              </a:rPr>
              <a:t>Implementation</a:t>
            </a:r>
            <a:endParaRPr lang="en-US" dirty="0"/>
          </a:p>
        </p:txBody>
      </p:sp>
      <p:pic>
        <p:nvPicPr>
          <p:cNvPr id="5" name="Picture 4" descr="Graphical user interface, table&#10;&#10;Description automatically generated with medium confidence">
            <a:extLst>
              <a:ext uri="{FF2B5EF4-FFF2-40B4-BE49-F238E27FC236}">
                <a16:creationId xmlns:a16="http://schemas.microsoft.com/office/drawing/2014/main" id="{63FA569C-AD8D-4E62-8F27-E2A6A64C9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837" y="1195754"/>
            <a:ext cx="5256877" cy="5137216"/>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71178F8-DCF6-49DD-BB0E-EC2C622840E6}"/>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Performing preprocessing tasks on the dataset like normalizing the data and splitting the train dataset in 4:1 ratio for training and validation phase</a:t>
            </a:r>
          </a:p>
          <a:p>
            <a:r>
              <a:rPr lang="en-US">
                <a:solidFill>
                  <a:srgbClr val="FFFFFF"/>
                </a:solidFill>
              </a:rPr>
              <a:t>Defined the custom model which contains 11 convolutional layers and 5 fully connected layers.</a:t>
            </a:r>
          </a:p>
        </p:txBody>
      </p:sp>
    </p:spTree>
    <p:extLst>
      <p:ext uri="{BB962C8B-B14F-4D97-AF65-F5344CB8AC3E}">
        <p14:creationId xmlns:p14="http://schemas.microsoft.com/office/powerpoint/2010/main" val="3075500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8EA6-D49C-465D-8165-3FB0E38D211F}"/>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96C5FF4A-A2BE-4DFE-8A50-98748070B246}"/>
              </a:ext>
            </a:extLst>
          </p:cNvPr>
          <p:cNvSpPr>
            <a:spLocks noGrp="1"/>
          </p:cNvSpPr>
          <p:nvPr>
            <p:ph idx="1"/>
          </p:nvPr>
        </p:nvSpPr>
        <p:spPr/>
        <p:txBody>
          <a:bodyPr/>
          <a:lstStyle/>
          <a:p>
            <a:r>
              <a:rPr lang="en-US" dirty="0"/>
              <a:t>Introduced Batch Normalization layer to deal with covariate shift and dropout layer to avoid overfitting of data</a:t>
            </a:r>
          </a:p>
          <a:p>
            <a:r>
              <a:rPr lang="en-US" dirty="0"/>
              <a:t>Trained the model for 100 epochs with learning rate as 0.001, Adam optimizer and loss function as categorical cross entropy</a:t>
            </a:r>
          </a:p>
        </p:txBody>
      </p:sp>
      <p:pic>
        <p:nvPicPr>
          <p:cNvPr id="5" name="Picture 4" descr="Text&#10;&#10;Description automatically generated">
            <a:extLst>
              <a:ext uri="{FF2B5EF4-FFF2-40B4-BE49-F238E27FC236}">
                <a16:creationId xmlns:a16="http://schemas.microsoft.com/office/drawing/2014/main" id="{F472E43A-79A5-48CD-B0F9-16A994A38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44" y="4225293"/>
            <a:ext cx="10976311" cy="1951670"/>
          </a:xfrm>
          <a:prstGeom prst="rect">
            <a:avLst/>
          </a:prstGeom>
        </p:spPr>
      </p:pic>
    </p:spTree>
    <p:extLst>
      <p:ext uri="{BB962C8B-B14F-4D97-AF65-F5344CB8AC3E}">
        <p14:creationId xmlns:p14="http://schemas.microsoft.com/office/powerpoint/2010/main" val="17942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AF59-E15A-4D1B-9998-4A0AEA17050C}"/>
              </a:ext>
            </a:extLst>
          </p:cNvPr>
          <p:cNvSpPr>
            <a:spLocks noGrp="1"/>
          </p:cNvSpPr>
          <p:nvPr>
            <p:ph type="title"/>
          </p:nvPr>
        </p:nvSpPr>
        <p:spPr/>
        <p:txBody>
          <a:bodyPr/>
          <a:lstStyle/>
          <a:p>
            <a:pPr algn="ctr"/>
            <a:r>
              <a:rPr lang="en-US" dirty="0"/>
              <a:t> Implementation</a:t>
            </a:r>
          </a:p>
        </p:txBody>
      </p:sp>
      <p:sp>
        <p:nvSpPr>
          <p:cNvPr id="3" name="Content Placeholder 2">
            <a:extLst>
              <a:ext uri="{FF2B5EF4-FFF2-40B4-BE49-F238E27FC236}">
                <a16:creationId xmlns:a16="http://schemas.microsoft.com/office/drawing/2014/main" id="{4D6DBF0C-8372-4859-B564-9EAC024EAA9A}"/>
              </a:ext>
            </a:extLst>
          </p:cNvPr>
          <p:cNvSpPr>
            <a:spLocks noGrp="1"/>
          </p:cNvSpPr>
          <p:nvPr>
            <p:ph idx="1"/>
          </p:nvPr>
        </p:nvSpPr>
        <p:spPr/>
        <p:txBody>
          <a:bodyPr/>
          <a:lstStyle/>
          <a:p>
            <a:r>
              <a:rPr lang="en-US" dirty="0"/>
              <a:t>After training for 100 epochs, the training accuracy of the model is 71%, validation accuracy is 0.77% and testing accuracy is 67.5%</a:t>
            </a:r>
          </a:p>
        </p:txBody>
      </p:sp>
      <p:pic>
        <p:nvPicPr>
          <p:cNvPr id="5" name="Picture 4" descr="Text&#10;&#10;Description automatically generated with low confidence">
            <a:extLst>
              <a:ext uri="{FF2B5EF4-FFF2-40B4-BE49-F238E27FC236}">
                <a16:creationId xmlns:a16="http://schemas.microsoft.com/office/drawing/2014/main" id="{F0F536C0-1097-442B-826F-F0733EB1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33432"/>
            <a:ext cx="10306050" cy="1363446"/>
          </a:xfrm>
          <a:prstGeom prst="rect">
            <a:avLst/>
          </a:prstGeom>
        </p:spPr>
      </p:pic>
    </p:spTree>
    <p:extLst>
      <p:ext uri="{BB962C8B-B14F-4D97-AF65-F5344CB8AC3E}">
        <p14:creationId xmlns:p14="http://schemas.microsoft.com/office/powerpoint/2010/main" val="3931975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445</TotalTime>
  <Words>396</Words>
  <Application>Microsoft Office PowerPoint</Application>
  <PresentationFormat>Widescreen</PresentationFormat>
  <Paragraphs>36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Facial Expression Recognition with music</vt:lpstr>
      <vt:lpstr>Goals</vt:lpstr>
      <vt:lpstr>Work Flow Diagram</vt:lpstr>
      <vt:lpstr>Face Detection</vt:lpstr>
      <vt:lpstr>Emotion Detection</vt:lpstr>
      <vt:lpstr>Transfer Learning</vt:lpstr>
      <vt:lpstr>Custom Model Implementation</vt:lpstr>
      <vt:lpstr>Implementation</vt:lpstr>
      <vt:lpstr> Implementation</vt:lpstr>
      <vt:lpstr>Web Application</vt:lpstr>
      <vt:lpstr>Web application</vt:lpstr>
      <vt:lpstr>Web Application</vt:lpstr>
      <vt:lpstr>Web Application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dc:title>
  <dc:creator>Ismail, Omar (UMKC-Student)</dc:creator>
  <cp:lastModifiedBy>Ismail, Omar (UMKC-Student)</cp:lastModifiedBy>
  <cp:revision>191</cp:revision>
  <dcterms:created xsi:type="dcterms:W3CDTF">2021-03-26T02:01:42Z</dcterms:created>
  <dcterms:modified xsi:type="dcterms:W3CDTF">2021-05-06T21:31:43Z</dcterms:modified>
</cp:coreProperties>
</file>