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310" r:id="rId4"/>
    <p:sldId id="258" r:id="rId5"/>
    <p:sldId id="311" r:id="rId6"/>
    <p:sldId id="268" r:id="rId7"/>
    <p:sldId id="312" r:id="rId8"/>
    <p:sldId id="315" r:id="rId9"/>
    <p:sldId id="316" r:id="rId10"/>
    <p:sldId id="317" r:id="rId11"/>
    <p:sldId id="318" r:id="rId12"/>
    <p:sldId id="313" r:id="rId13"/>
    <p:sldId id="319" r:id="rId14"/>
    <p:sldId id="314" r:id="rId15"/>
    <p:sldId id="289" r:id="rId16"/>
    <p:sldId id="290" r:id="rId17"/>
  </p:sldIdLst>
  <p:sldSz cx="9144000" cy="5143500" type="screen16x9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5" autoAdjust="0"/>
    <p:restoredTop sz="96271" autoAdjust="0"/>
  </p:normalViewPr>
  <p:slideViewPr>
    <p:cSldViewPr>
      <p:cViewPr varScale="1">
        <p:scale>
          <a:sx n="86" d="100"/>
          <a:sy n="86" d="100"/>
        </p:scale>
        <p:origin x="628" y="5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A8ADFD5B-A66C-449C-B6E8-FB716D07777D}" type="datetimeFigureOut">
              <a:rPr lang="en-US" smtClean="0"/>
              <a:pPr/>
              <a:t>5/20/2017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CA5D3BF3-D352-46FC-8343-31F56E6730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086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4255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6398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9778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0333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2736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8102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4215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388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066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047E157E-8DCB-4F70-A0AF-5EB586A91DD4}" type="datetime1">
              <a:rPr lang="en-US" smtClean="0">
                <a:solidFill>
                  <a:srgbClr val="FFFFFF"/>
                </a:solidFill>
              </a:rPr>
              <a:pPr algn="ctr"/>
              <a:t>5/20/2017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>
              <a:defRPr cap="all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heel spokes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en-US" smtClean="0"/>
              <a:pPr/>
              <a:t>5/20/2017</a:t>
            </a:fld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slow">
    <p:wheel spokes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F9F07-3BC7-4570-B054-79111B0A380C}" type="datetime1">
              <a:rPr lang="en-US" smtClean="0"/>
              <a:pPr/>
              <a:t>5/20/2017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2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heel spokes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4606EA6-EFEA-4C30-9264-4F9291A5780D}" type="datetime1">
              <a:rPr lang="en-US" smtClean="0"/>
              <a:pPr/>
              <a:t>5/20/2017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  <p:transition spd="slow">
    <p:wheel spokes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4606EA6-EFEA-4C30-9264-4F9291A5780D}" type="datetime1">
              <a:rPr lang="en-US" smtClean="0"/>
              <a:pPr/>
              <a:t>5/20/2017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slow">
    <p:wheel spokes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ADB5D-B7A0-47E3-AD2D-B1A6F8614213}" type="datetime1">
              <a:rPr lang="en-US" smtClean="0"/>
              <a:pPr/>
              <a:t>5/20/2017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>
    <p:wheel spokes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68126-03FC-49C0-B9B8-2B561CCC3D90}" type="datetime1">
              <a:rPr lang="en-US" smtClean="0"/>
              <a:pPr/>
              <a:t>5/20/2017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slow">
    <p:wheel spokes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>
              <a:buNone/>
              <a:defRPr sz="42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8198-4617-485E-9585-4840B69DBBA6}" type="datetime1">
              <a:rPr lang="en-US" smtClean="0"/>
              <a:pPr/>
              <a:t>5/20/2017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spd="slow">
    <p:wheel spokes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>
              <a:buNone/>
              <a:defRPr sz="3200"/>
            </a:lvl1pPr>
            <a:extLst/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/>
          <a:p>
            <a:fld id="{E4606EA6-EFEA-4C30-9264-4F9291A5780D}" type="datetime1">
              <a:rPr lang="en-US" smtClean="0"/>
              <a:pPr/>
              <a:t>5/20/2017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>
              <a:defRPr sz="2800"/>
            </a:lvl1pPr>
            <a:extLst/>
          </a:lstStyle>
          <a:p>
            <a:pPr algn="ctr"/>
            <a:fld id="{8F82E0A0-C266-4798-8C8F-B9F91E9DA37E}" type="slidenum">
              <a:rPr lang="en-US" sz="28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/>
          <a:p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heel spokes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352550"/>
            <a:ext cx="8153400" cy="324231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  <a:extLst/>
          </a:lstStyle>
          <a:p>
            <a:fld id="{E4606EA6-EFEA-4C30-9264-4F9291A5780D}" type="datetime1">
              <a:rPr lang="en-US" smtClean="0"/>
              <a:pPr/>
              <a:t>5/20/2017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09517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12946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12946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123507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slow">
    <p:wheel spokes="1"/>
  </p:transition>
  <p:txStyles>
    <p:titleStyle>
      <a:lvl1pPr algn="l" rtl="0" eaLnBrk="1" latinLnBrk="0" hangingPunct="1">
        <a:spcBef>
          <a:spcPct val="0"/>
        </a:spcBef>
        <a:buNone/>
        <a:defRPr sz="42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jpg"/><Relationship Id="rId5" Type="http://schemas.openxmlformats.org/officeDocument/2006/relationships/image" Target="../media/image4.jpeg"/><Relationship Id="rId4" Type="http://schemas.openxmlformats.org/officeDocument/2006/relationships/image" Target="../media/image3.gi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>
          <a:xfrm>
            <a:off x="292720" y="1075587"/>
            <a:ext cx="8458200" cy="990599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 smtClean="0">
                <a:solidFill>
                  <a:srgbClr val="00B050"/>
                </a:solidFill>
                <a:latin typeface="Algerian" pitchFamily="82" charset="0"/>
              </a:rPr>
              <a:t>IBM Watson</a:t>
            </a:r>
            <a:endParaRPr lang="en-US" sz="5400" dirty="0">
              <a:solidFill>
                <a:srgbClr val="00B050"/>
              </a:solidFill>
            </a:endParaRPr>
          </a:p>
        </p:txBody>
      </p:sp>
      <p:sp>
        <p:nvSpPr>
          <p:cNvPr id="5" name="Rectangle 4"/>
          <p:cNvSpPr>
            <a:spLocks noGrp="1"/>
          </p:cNvSpPr>
          <p:nvPr>
            <p:ph type="subTitle" idx="1"/>
          </p:nvPr>
        </p:nvSpPr>
        <p:spPr>
          <a:xfrm>
            <a:off x="2514600" y="4537528"/>
            <a:ext cx="6934200" cy="51435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Spartan777		Lead : Vinit Ganorkar</a:t>
            </a:r>
            <a:endParaRPr lang="en-US" sz="2000" dirty="0" smtClean="0"/>
          </a:p>
        </p:txBody>
      </p:sp>
      <p:sp>
        <p:nvSpPr>
          <p:cNvPr id="8" name="Text Box 28"/>
          <p:cNvSpPr txBox="1">
            <a:spLocks noChangeArrowheads="1"/>
          </p:cNvSpPr>
          <p:nvPr/>
        </p:nvSpPr>
        <p:spPr bwMode="auto">
          <a:xfrm>
            <a:off x="1524000" y="483300"/>
            <a:ext cx="5943600" cy="362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3950" tIns="26975" rIns="53950" bIns="26975">
            <a:spAutoFit/>
          </a:bodyPr>
          <a:lstStyle/>
          <a:p>
            <a:pPr algn="ctr" eaLnBrk="1" hangingPunct="1"/>
            <a:r>
              <a:rPr lang="en-US" sz="2000" b="1" dirty="0" smtClean="0">
                <a:ea typeface="Times New Roman" pitchFamily="18" charset="0"/>
                <a:cs typeface="Arial" charset="0"/>
              </a:rPr>
              <a:t>THEME</a:t>
            </a:r>
            <a:endParaRPr lang="en-US" sz="2000" b="1" dirty="0" smtClean="0">
              <a:ea typeface="Times New Roman" pitchFamily="18" charset="0"/>
              <a:cs typeface="Arial" charset="0"/>
            </a:endParaRPr>
          </a:p>
        </p:txBody>
      </p:sp>
      <p:sp>
        <p:nvSpPr>
          <p:cNvPr id="11" name="Rectangle 3"/>
          <p:cNvSpPr txBox="1">
            <a:spLocks/>
          </p:cNvSpPr>
          <p:nvPr/>
        </p:nvSpPr>
        <p:spPr>
          <a:xfrm>
            <a:off x="266700" y="3028950"/>
            <a:ext cx="8458200" cy="990599"/>
          </a:xfrm>
          <a:prstGeom prst="rect">
            <a:avLst/>
          </a:prstGeom>
        </p:spPr>
        <p:txBody>
          <a:bodyPr vert="horz" rtlCol="0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sz="42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en-US" sz="5400" dirty="0" smtClean="0">
                <a:solidFill>
                  <a:srgbClr val="00B050"/>
                </a:solidFill>
              </a:rPr>
              <a:t>Demonetization</a:t>
            </a:r>
            <a:endParaRPr lang="en-US" sz="5400" dirty="0">
              <a:solidFill>
                <a:srgbClr val="00B050"/>
              </a:solidFill>
            </a:endParaRPr>
          </a:p>
        </p:txBody>
      </p:sp>
      <p:sp>
        <p:nvSpPr>
          <p:cNvPr id="12" name="Text Box 28"/>
          <p:cNvSpPr txBox="1">
            <a:spLocks noChangeArrowheads="1"/>
          </p:cNvSpPr>
          <p:nvPr/>
        </p:nvSpPr>
        <p:spPr bwMode="auto">
          <a:xfrm>
            <a:off x="1518424" y="2366441"/>
            <a:ext cx="5943600" cy="362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3950" tIns="26975" rIns="53950" bIns="26975">
            <a:spAutoFit/>
          </a:bodyPr>
          <a:lstStyle/>
          <a:p>
            <a:pPr algn="ctr" eaLnBrk="1" hangingPunct="1"/>
            <a:r>
              <a:rPr lang="en-US" sz="2000" b="1" dirty="0" smtClean="0">
                <a:ea typeface="Times New Roman" pitchFamily="18" charset="0"/>
                <a:cs typeface="Arial" charset="0"/>
              </a:rPr>
              <a:t>SCENARIO</a:t>
            </a:r>
            <a:endParaRPr lang="en-US" sz="2000" b="1" dirty="0" smtClean="0">
              <a:ea typeface="Times New Roman" pitchFamily="18" charset="0"/>
              <a:cs typeface="Arial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9600" y="4610037"/>
            <a:ext cx="1383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Team :</a:t>
            </a:r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0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66800" y="133350"/>
            <a:ext cx="7404591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lgerianBasD" pitchFamily="82" charset="0"/>
              </a:rPr>
              <a:t>Integration  with  Application</a:t>
            </a:r>
            <a:endParaRPr lang="en-US" sz="4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lgerianBasD" pitchFamily="82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546591" y="1352550"/>
            <a:ext cx="7924800" cy="609600"/>
          </a:xfrm>
          <a:prstGeom prst="rect">
            <a:avLst/>
          </a:prstGeom>
          <a:solidFill>
            <a:schemeClr val="bg1"/>
          </a:solidFill>
          <a:ln w="50800" cap="sq" cmpd="dbl" algn="ctr">
            <a:noFill/>
            <a:prstDash val="solid"/>
            <a:miter lim="800000"/>
          </a:ln>
          <a:effectLst/>
        </p:spPr>
        <p:txBody>
          <a:bodyPr vert="horz" lIns="137160" tIns="182880" rIns="137160" bIns="91440">
            <a:normAutofit fontScale="70000" lnSpcReduction="20000"/>
          </a:bodyPr>
          <a:lstStyle/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1000"/>
              </a:spcAft>
              <a:buClr>
                <a:schemeClr val="tx1"/>
              </a:buClr>
              <a:buSzPct val="110000"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 smtClean="0">
                <a:latin typeface="Aachen BT"/>
              </a:rPr>
              <a:t>We are integrating our BlueDisc Bot to Telegram using node red flow diagram shown below :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1795089"/>
            <a:ext cx="6324600" cy="3348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4252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895601" y="133350"/>
            <a:ext cx="297010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lgerianBasD" pitchFamily="82" charset="0"/>
              </a:rPr>
              <a:t>security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lgerianBasD" pitchFamily="82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09600" y="1352550"/>
            <a:ext cx="8305800" cy="1524000"/>
          </a:xfrm>
          <a:prstGeom prst="rect">
            <a:avLst/>
          </a:prstGeom>
          <a:solidFill>
            <a:schemeClr val="bg1"/>
          </a:solidFill>
          <a:ln w="50800" cap="sq" cmpd="dbl" algn="ctr">
            <a:noFill/>
            <a:prstDash val="solid"/>
            <a:miter lim="800000"/>
          </a:ln>
          <a:effectLst/>
        </p:spPr>
        <p:txBody>
          <a:bodyPr vert="horz" lIns="137160" tIns="182880" rIns="137160" bIns="91440">
            <a:normAutofit fontScale="92500"/>
          </a:bodyPr>
          <a:lstStyle/>
          <a:p>
            <a:pPr marL="285750" indent="-285750" algn="just">
              <a:spcBef>
                <a:spcPts val="700"/>
              </a:spcBef>
              <a:spcAft>
                <a:spcPts val="1000"/>
              </a:spcAft>
              <a:buClr>
                <a:schemeClr val="tx1"/>
              </a:buClr>
              <a:buSzPct val="110000"/>
              <a:buFont typeface="Arial" panose="020B0604020202020204" pitchFamily="34" charset="0"/>
              <a:buChar char="•"/>
              <a:defRPr/>
            </a:pPr>
            <a:r>
              <a:rPr lang="en-US" sz="2000" dirty="0" smtClean="0">
                <a:latin typeface="Aachen BT"/>
              </a:rPr>
              <a:t>All the details are well protected by workspace ID and other credentials</a:t>
            </a:r>
            <a:endParaRPr lang="en-US" sz="2000" dirty="0">
              <a:latin typeface="Aachen BT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1000"/>
              </a:spcAft>
              <a:buClr>
                <a:schemeClr val="tx1"/>
              </a:buClr>
              <a:buSzPct val="110000"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 smtClean="0">
                <a:latin typeface="Aachen BT"/>
              </a:rPr>
              <a:t>Access to Node-RED can damage the application flow and so it’s well protected using node-RED security: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1000"/>
              </a:spcAft>
              <a:buClr>
                <a:schemeClr val="tx1"/>
              </a:buClr>
              <a:buSzPct val="110000"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Aachen B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0416" y="2800350"/>
            <a:ext cx="3800475" cy="21633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278832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617171" y="133350"/>
            <a:ext cx="3637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lgerianBasD" pitchFamily="82" charset="0"/>
              </a:rPr>
              <a:t>Wow  Factor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lgerianBasD" pitchFamily="82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09600" y="1581150"/>
            <a:ext cx="8382000" cy="3352800"/>
          </a:xfrm>
          <a:prstGeom prst="rect">
            <a:avLst/>
          </a:prstGeom>
          <a:solidFill>
            <a:schemeClr val="bg1"/>
          </a:solidFill>
          <a:ln w="50800" cap="sq" cmpd="dbl" algn="ctr">
            <a:noFill/>
            <a:prstDash val="solid"/>
            <a:miter lim="800000"/>
          </a:ln>
          <a:effectLst/>
        </p:spPr>
        <p:txBody>
          <a:bodyPr vert="horz" lIns="137160" tIns="182880" rIns="137160" bIns="91440">
            <a:normAutofit fontScale="92500" lnSpcReduction="10000"/>
          </a:bodyPr>
          <a:lstStyle/>
          <a:p>
            <a:pPr marL="285750" indent="-285750" algn="just">
              <a:spcBef>
                <a:spcPts val="700"/>
              </a:spcBef>
              <a:spcAft>
                <a:spcPts val="1000"/>
              </a:spcAft>
              <a:buClr>
                <a:schemeClr val="tx1"/>
              </a:buClr>
              <a:buSzPct val="110000"/>
              <a:buFont typeface="Arial" panose="020B0604020202020204" pitchFamily="34" charset="0"/>
              <a:buChar char="•"/>
              <a:defRPr/>
            </a:pPr>
            <a:r>
              <a:rPr lang="en-IN" sz="2000" dirty="0" smtClean="0"/>
              <a:t>Bot can get </a:t>
            </a:r>
            <a:r>
              <a:rPr lang="en-IN" sz="2000" dirty="0"/>
              <a:t>a </a:t>
            </a:r>
            <a:r>
              <a:rPr lang="en-IN" sz="2000" dirty="0" smtClean="0"/>
              <a:t>bank token for you to </a:t>
            </a:r>
            <a:r>
              <a:rPr lang="en-IN" sz="2000" dirty="0"/>
              <a:t>deposit money in </a:t>
            </a:r>
            <a:r>
              <a:rPr lang="en-IN" sz="2000" dirty="0" smtClean="0"/>
              <a:t>Bank so that no one has to stand in the long queues.</a:t>
            </a:r>
            <a:endParaRPr lang="en-IN" sz="2000" dirty="0"/>
          </a:p>
          <a:p>
            <a:pPr marL="285750" indent="-285750" algn="just">
              <a:spcBef>
                <a:spcPts val="700"/>
              </a:spcBef>
              <a:spcAft>
                <a:spcPts val="1000"/>
              </a:spcAft>
              <a:buClr>
                <a:schemeClr val="tx1"/>
              </a:buClr>
              <a:buSzPct val="110000"/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latin typeface="Aachen BT"/>
              </a:rPr>
              <a:t>Our Bot can answer many queries like :</a:t>
            </a:r>
          </a:p>
          <a:p>
            <a:pPr marL="742950" lvl="1" indent="-285750" algn="just">
              <a:spcBef>
                <a:spcPts val="700"/>
              </a:spcBef>
              <a:spcAft>
                <a:spcPts val="1000"/>
              </a:spcAft>
              <a:buClr>
                <a:schemeClr val="tx1"/>
              </a:buClr>
              <a:buSzPct val="110000"/>
              <a:buFont typeface="Arial" panose="020B0604020202020204" pitchFamily="34" charset="0"/>
              <a:buChar char="•"/>
              <a:defRPr/>
            </a:pPr>
            <a:r>
              <a:rPr lang="en-IN" sz="2000" dirty="0" smtClean="0"/>
              <a:t>What is the cash withdrawal limit </a:t>
            </a:r>
            <a:r>
              <a:rPr lang="en-IN" sz="2000" dirty="0"/>
              <a:t>?</a:t>
            </a:r>
          </a:p>
          <a:p>
            <a:pPr marL="742950" lvl="1" indent="-285750" algn="just">
              <a:spcBef>
                <a:spcPts val="700"/>
              </a:spcBef>
              <a:spcAft>
                <a:spcPts val="1000"/>
              </a:spcAft>
              <a:buClr>
                <a:schemeClr val="tx1"/>
              </a:buClr>
              <a:buSzPct val="110000"/>
              <a:buFont typeface="Arial" panose="020B0604020202020204" pitchFamily="34" charset="0"/>
              <a:buChar char="•"/>
              <a:defRPr/>
            </a:pPr>
            <a:r>
              <a:rPr lang="en-IN" sz="2000" dirty="0"/>
              <a:t>What is the cash deposit limit ? </a:t>
            </a:r>
          </a:p>
          <a:p>
            <a:pPr marL="742950" lvl="1" indent="-285750" algn="just">
              <a:spcBef>
                <a:spcPts val="700"/>
              </a:spcBef>
              <a:spcAft>
                <a:spcPts val="1000"/>
              </a:spcAft>
              <a:buClr>
                <a:schemeClr val="tx1"/>
              </a:buClr>
              <a:buSzPct val="110000"/>
              <a:buFont typeface="Arial" panose="020B0604020202020204" pitchFamily="34" charset="0"/>
              <a:buChar char="•"/>
              <a:defRPr/>
            </a:pPr>
            <a:r>
              <a:rPr lang="en-IN" sz="2000" dirty="0"/>
              <a:t>When can I expect a cash been deposited to my nearest ATM </a:t>
            </a:r>
            <a:r>
              <a:rPr lang="en-IN" sz="2000" dirty="0" smtClean="0"/>
              <a:t>?</a:t>
            </a:r>
          </a:p>
          <a:p>
            <a:pPr marL="742950" lvl="1" indent="-285750" algn="just">
              <a:spcBef>
                <a:spcPts val="700"/>
              </a:spcBef>
              <a:spcAft>
                <a:spcPts val="1000"/>
              </a:spcAft>
              <a:buClr>
                <a:schemeClr val="tx1"/>
              </a:buClr>
              <a:buSzPct val="110000"/>
              <a:buFont typeface="Arial" panose="020B0604020202020204" pitchFamily="34" charset="0"/>
              <a:buChar char="•"/>
              <a:defRPr/>
            </a:pPr>
            <a:r>
              <a:rPr lang="en-IN" sz="2000" dirty="0"/>
              <a:t>Any </a:t>
            </a:r>
            <a:r>
              <a:rPr lang="en-IN" sz="2000" dirty="0" smtClean="0"/>
              <a:t>new policy </a:t>
            </a:r>
            <a:r>
              <a:rPr lang="en-IN" sz="2000" dirty="0"/>
              <a:t>updates </a:t>
            </a:r>
            <a:r>
              <a:rPr lang="en-IN" sz="2000" dirty="0" smtClean="0"/>
              <a:t>?</a:t>
            </a:r>
          </a:p>
          <a:p>
            <a:pPr marL="742950" lvl="1" indent="-285750" algn="just">
              <a:spcBef>
                <a:spcPts val="700"/>
              </a:spcBef>
              <a:spcAft>
                <a:spcPts val="1000"/>
              </a:spcAft>
              <a:buClr>
                <a:schemeClr val="tx1"/>
              </a:buClr>
              <a:buSzPct val="110000"/>
              <a:buFont typeface="Arial" panose="020B0604020202020204" pitchFamily="34" charset="0"/>
              <a:buChar char="•"/>
              <a:defRPr/>
            </a:pPr>
            <a:endParaRPr lang="en-IN" sz="2000" dirty="0"/>
          </a:p>
          <a:p>
            <a:pPr marL="742950" lvl="1" indent="-285750" algn="just">
              <a:spcBef>
                <a:spcPts val="700"/>
              </a:spcBef>
              <a:spcAft>
                <a:spcPts val="1000"/>
              </a:spcAft>
              <a:buClr>
                <a:schemeClr val="tx1"/>
              </a:buClr>
              <a:buSzPct val="110000"/>
              <a:buFont typeface="Arial" panose="020B0604020202020204" pitchFamily="34" charset="0"/>
              <a:buChar char="•"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Aachen BT"/>
            </a:endParaRPr>
          </a:p>
        </p:txBody>
      </p:sp>
    </p:spTree>
    <p:extLst>
      <p:ext uri="{BB962C8B-B14F-4D97-AF65-F5344CB8AC3E}">
        <p14:creationId xmlns:p14="http://schemas.microsoft.com/office/powerpoint/2010/main" val="27671639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617171" y="133350"/>
            <a:ext cx="3637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lgerianBasD" pitchFamily="82" charset="0"/>
              </a:rPr>
              <a:t>Wow  Factor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lgerianBasD" pitchFamily="8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3372" y="1335388"/>
            <a:ext cx="2132410" cy="379095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347933"/>
            <a:ext cx="2126103" cy="377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9192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520991" y="133350"/>
            <a:ext cx="38298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lgerianBasD" pitchFamily="82" charset="0"/>
              </a:rPr>
              <a:t>Future  Scope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lgerianBasD" pitchFamily="82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09600" y="1581150"/>
            <a:ext cx="7924800" cy="3352800"/>
          </a:xfrm>
          <a:prstGeom prst="rect">
            <a:avLst/>
          </a:prstGeom>
          <a:solidFill>
            <a:schemeClr val="bg1"/>
          </a:solidFill>
          <a:ln w="50800" cap="sq" cmpd="dbl" algn="ctr">
            <a:noFill/>
            <a:prstDash val="solid"/>
            <a:miter lim="800000"/>
          </a:ln>
          <a:effectLst/>
        </p:spPr>
        <p:txBody>
          <a:bodyPr vert="horz" lIns="137160" tIns="182880" rIns="137160" bIns="91440">
            <a:normAutofit lnSpcReduction="10000"/>
          </a:bodyPr>
          <a:lstStyle/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1000"/>
              </a:spcAft>
              <a:buClr>
                <a:schemeClr val="tx1"/>
              </a:buClr>
              <a:buSzPct val="110000"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 smtClean="0">
                <a:latin typeface="Aachen BT"/>
              </a:rPr>
              <a:t>We can provide Bot integration to more platforms such as Facebook messenger and SMS to reach out to larger audiences.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1000"/>
              </a:spcAft>
              <a:buClr>
                <a:schemeClr val="tx1"/>
              </a:buClr>
              <a:buSzPct val="11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achen BT"/>
              </a:rPr>
              <a:t>We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Aachen BT"/>
              </a:rPr>
              <a:t> can you other Watson services such as speech to text and test to speech.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1000"/>
              </a:spcAft>
              <a:buClr>
                <a:schemeClr val="tx1"/>
              </a:buClr>
              <a:buSzPct val="110000"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 smtClean="0">
                <a:latin typeface="Aachen BT"/>
              </a:rPr>
              <a:t>We can integrate google map service to find nearby ATM cash availability status by automatically detecting users location.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1000"/>
              </a:spcAft>
              <a:buClr>
                <a:schemeClr val="tx1"/>
              </a:buClr>
              <a:buSzPct val="110000"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 smtClean="0">
                <a:latin typeface="Aachen BT"/>
              </a:rPr>
              <a:t>We can use Watson’s language translator services to make bot communicate in native languages.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Aachen BT"/>
            </a:endParaRPr>
          </a:p>
        </p:txBody>
      </p:sp>
    </p:spTree>
    <p:extLst>
      <p:ext uri="{BB962C8B-B14F-4D97-AF65-F5344CB8AC3E}">
        <p14:creationId xmlns:p14="http://schemas.microsoft.com/office/powerpoint/2010/main" val="26555391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66800" y="1581150"/>
            <a:ext cx="6553199" cy="240065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15000" b="1" spc="50" dirty="0" smtClean="0">
                <a:ln w="11430"/>
                <a:solidFill>
                  <a:srgbClr val="0070C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?</a:t>
            </a:r>
            <a:endParaRPr lang="en-US" sz="15000" b="1" spc="50" dirty="0">
              <a:ln w="11430"/>
              <a:solidFill>
                <a:srgbClr val="0070C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27462" y="2110085"/>
            <a:ext cx="6489084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7200" b="1" cap="none" spc="50" dirty="0" smtClean="0">
                <a:ln w="11430"/>
                <a:solidFill>
                  <a:srgbClr val="0070C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achen BT" pitchFamily="18" charset="0"/>
              </a:rPr>
              <a:t>THANK YOU!!!</a:t>
            </a:r>
            <a:endParaRPr lang="en-US" sz="7200" b="1" cap="none" spc="50" dirty="0">
              <a:ln w="11430"/>
              <a:solidFill>
                <a:srgbClr val="0070C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achen BT" pitchFamily="18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609600" y="1504950"/>
            <a:ext cx="7848600" cy="3505199"/>
          </a:xfrm>
        </p:spPr>
        <p:txBody>
          <a:bodyPr>
            <a:normAutofit fontScale="55000" lnSpcReduction="20000"/>
          </a:bodyPr>
          <a:lstStyle/>
          <a:p>
            <a:r>
              <a:rPr lang="en-US" b="1" dirty="0"/>
              <a:t>Team </a:t>
            </a:r>
            <a:r>
              <a:rPr lang="en-US" b="1" dirty="0"/>
              <a:t>Members </a:t>
            </a:r>
            <a:endParaRPr lang="en-IN" b="1" dirty="0"/>
          </a:p>
          <a:p>
            <a:r>
              <a:rPr lang="en-US" b="1" dirty="0"/>
              <a:t>Theme Introduction</a:t>
            </a:r>
            <a:endParaRPr lang="en-IN" b="1" dirty="0"/>
          </a:p>
          <a:p>
            <a:r>
              <a:rPr lang="en-US" b="1" dirty="0"/>
              <a:t>Scenario</a:t>
            </a:r>
            <a:endParaRPr lang="en-IN" b="1" dirty="0"/>
          </a:p>
          <a:p>
            <a:r>
              <a:rPr lang="en-US" b="1" dirty="0"/>
              <a:t>Solution Architecture</a:t>
            </a:r>
          </a:p>
          <a:p>
            <a:r>
              <a:rPr lang="en-US" b="1" dirty="0"/>
              <a:t>Benefits Of Using a Bot</a:t>
            </a:r>
          </a:p>
          <a:p>
            <a:r>
              <a:rPr lang="en-US" b="1" dirty="0"/>
              <a:t>Features</a:t>
            </a:r>
            <a:endParaRPr lang="en-IN" b="1" dirty="0"/>
          </a:p>
          <a:p>
            <a:r>
              <a:rPr lang="en-US" b="1" dirty="0"/>
              <a:t>Technology Stack </a:t>
            </a:r>
            <a:endParaRPr lang="en-IN" b="1" dirty="0"/>
          </a:p>
          <a:p>
            <a:r>
              <a:rPr lang="en-US" b="1" dirty="0"/>
              <a:t>Integration </a:t>
            </a:r>
            <a:r>
              <a:rPr lang="en-US" b="1" dirty="0"/>
              <a:t>with </a:t>
            </a:r>
            <a:r>
              <a:rPr lang="en-US" b="1" dirty="0"/>
              <a:t>Application</a:t>
            </a:r>
          </a:p>
          <a:p>
            <a:r>
              <a:rPr lang="en-US" b="1" dirty="0"/>
              <a:t>Security</a:t>
            </a:r>
            <a:endParaRPr lang="en-IN" b="1" dirty="0"/>
          </a:p>
          <a:p>
            <a:r>
              <a:rPr lang="en-US" b="1" dirty="0"/>
              <a:t>Wow Factor </a:t>
            </a:r>
            <a:endParaRPr lang="en-IN" b="1" dirty="0"/>
          </a:p>
          <a:p>
            <a:r>
              <a:rPr lang="en-US" b="1" dirty="0"/>
              <a:t>Future Scope </a:t>
            </a:r>
          </a:p>
          <a:p>
            <a:r>
              <a:rPr lang="en-US" b="1" dirty="0"/>
              <a:t>Conclusion</a:t>
            </a:r>
            <a:endParaRPr lang="en-IN" b="1" dirty="0"/>
          </a:p>
          <a:p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133600" y="133350"/>
            <a:ext cx="45320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Lucida Calligraphy" pitchFamily="66" charset="0"/>
              </a:rPr>
              <a:t>CONTENTS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Lucida Calligraphy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828800" y="57150"/>
            <a:ext cx="513495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lgerianBasD" pitchFamily="82" charset="0"/>
              </a:rPr>
              <a:t>Team   Members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lgerianBasD" pitchFamily="8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90600" y="2038350"/>
            <a:ext cx="7543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b="1" dirty="0" smtClean="0"/>
              <a:t>Vinit Ganorkar</a:t>
            </a:r>
          </a:p>
          <a:p>
            <a:pPr lvl="1"/>
            <a:r>
              <a:rPr lang="en-IN" dirty="0"/>
              <a:t>	</a:t>
            </a:r>
            <a:r>
              <a:rPr lang="en-IN" dirty="0" smtClean="0"/>
              <a:t>Programmer Analyst at Cognizant</a:t>
            </a:r>
          </a:p>
          <a:p>
            <a:pPr lvl="1"/>
            <a:endParaRPr lang="en-IN" dirty="0" smtClean="0"/>
          </a:p>
          <a:p>
            <a:pPr marL="342900" indent="-342900">
              <a:buFont typeface="+mj-lt"/>
              <a:buAutoNum type="arabicPeriod"/>
            </a:pPr>
            <a:r>
              <a:rPr lang="en-IN" b="1" dirty="0"/>
              <a:t>Suresh </a:t>
            </a:r>
            <a:r>
              <a:rPr lang="en-IN" b="1" dirty="0" err="1"/>
              <a:t>Penta</a:t>
            </a:r>
            <a:endParaRPr lang="en-IN" b="1" dirty="0"/>
          </a:p>
          <a:p>
            <a:pPr lvl="2"/>
            <a:r>
              <a:rPr lang="en-IN" dirty="0" smtClean="0"/>
              <a:t>Senior System Engineer</a:t>
            </a:r>
          </a:p>
          <a:p>
            <a:pPr lvl="2"/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IN" b="1" dirty="0"/>
              <a:t>Nikita </a:t>
            </a:r>
            <a:r>
              <a:rPr lang="en-IN" b="1" dirty="0" err="1"/>
              <a:t>Banthiya</a:t>
            </a:r>
            <a:endParaRPr lang="en-IN" b="1" dirty="0"/>
          </a:p>
          <a:p>
            <a:r>
              <a:rPr lang="en-IN" b="1" dirty="0" smtClean="0"/>
              <a:t>	</a:t>
            </a:r>
            <a:r>
              <a:rPr lang="en-IN" dirty="0"/>
              <a:t>Software </a:t>
            </a:r>
            <a:r>
              <a:rPr lang="en-IN" dirty="0" smtClean="0"/>
              <a:t>Developer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54691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676400" y="133350"/>
            <a:ext cx="601639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lgerianBasD" pitchFamily="82" charset="0"/>
              </a:rPr>
              <a:t>Theme    introduction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lgerianBasD" pitchFamily="82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09600" y="1657350"/>
            <a:ext cx="7924800" cy="3352800"/>
          </a:xfrm>
          <a:prstGeom prst="rect">
            <a:avLst/>
          </a:prstGeom>
          <a:solidFill>
            <a:schemeClr val="bg1"/>
          </a:solidFill>
          <a:ln w="50800" cap="sq" cmpd="dbl" algn="ctr">
            <a:noFill/>
            <a:prstDash val="solid"/>
            <a:miter lim="800000"/>
          </a:ln>
          <a:effectLst/>
        </p:spPr>
        <p:txBody>
          <a:bodyPr vert="horz" lIns="137160" tIns="182880" rIns="137160" bIns="91440">
            <a:normAutofit/>
          </a:bodyPr>
          <a:lstStyle/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1000"/>
              </a:spcAft>
              <a:buClr>
                <a:schemeClr val="tx1"/>
              </a:buClr>
              <a:buSzPct val="110000"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 smtClean="0">
                <a:latin typeface="Aachen BT"/>
              </a:rPr>
              <a:t>Theme is about the Demonstration of a power of digital and cognitive technology where a quick deployment of a mass personalized rollout needs to be carried out.</a:t>
            </a:r>
          </a:p>
          <a:p>
            <a:pPr marL="285750" lvl="0" indent="-285750" algn="just">
              <a:spcBef>
                <a:spcPts val="700"/>
              </a:spcBef>
              <a:spcAft>
                <a:spcPts val="1000"/>
              </a:spcAft>
              <a:buClr>
                <a:schemeClr val="tx1"/>
              </a:buClr>
              <a:buSzPct val="110000"/>
              <a:buFont typeface="Arial" panose="020B0604020202020204" pitchFamily="34" charset="0"/>
              <a:buChar char="•"/>
              <a:defRPr/>
            </a:pPr>
            <a:r>
              <a:rPr lang="en-US" sz="2000" dirty="0" smtClean="0">
                <a:latin typeface="Aachen BT"/>
              </a:rPr>
              <a:t>We can consider any private </a:t>
            </a:r>
            <a:r>
              <a:rPr lang="en-IN" sz="2000" dirty="0" smtClean="0">
                <a:latin typeface="Aachen BT"/>
              </a:rPr>
              <a:t>or </a:t>
            </a:r>
            <a:r>
              <a:rPr lang="en-IN" sz="2000" dirty="0">
                <a:latin typeface="Aachen BT"/>
              </a:rPr>
              <a:t>government </a:t>
            </a:r>
            <a:r>
              <a:rPr lang="en-IN" sz="2000" dirty="0" smtClean="0">
                <a:latin typeface="Aachen BT"/>
              </a:rPr>
              <a:t>institution which needs </a:t>
            </a:r>
            <a:r>
              <a:rPr lang="en-IN" sz="2000" dirty="0">
                <a:latin typeface="Aachen BT"/>
              </a:rPr>
              <a:t>to rollout a new capability for its </a:t>
            </a:r>
            <a:r>
              <a:rPr lang="en-IN" sz="2000" dirty="0" smtClean="0">
                <a:latin typeface="Aachen BT"/>
              </a:rPr>
              <a:t>constituents.</a:t>
            </a:r>
          </a:p>
          <a:p>
            <a:pPr marL="285750" lvl="0" indent="-285750" algn="just">
              <a:spcBef>
                <a:spcPts val="700"/>
              </a:spcBef>
              <a:spcAft>
                <a:spcPts val="1000"/>
              </a:spcAft>
              <a:buClr>
                <a:schemeClr val="tx1"/>
              </a:buClr>
              <a:buSzPct val="110000"/>
              <a:buFont typeface="Arial" panose="020B0604020202020204" pitchFamily="34" charset="0"/>
              <a:buChar char="•"/>
              <a:defRPr/>
            </a:pPr>
            <a:r>
              <a:rPr lang="en-IN" sz="2000" dirty="0">
                <a:latin typeface="Aachen BT"/>
              </a:rPr>
              <a:t>The key is that the </a:t>
            </a:r>
            <a:r>
              <a:rPr lang="en-IN" sz="2000" dirty="0" smtClean="0">
                <a:latin typeface="Aachen BT"/>
              </a:rPr>
              <a:t>scenario </a:t>
            </a:r>
            <a:r>
              <a:rPr lang="en-IN" sz="2000" dirty="0">
                <a:latin typeface="Aachen BT"/>
              </a:rPr>
              <a:t>required "personalization at </a:t>
            </a:r>
            <a:r>
              <a:rPr lang="en-IN" sz="2000" dirty="0" smtClean="0">
                <a:latin typeface="Aachen BT"/>
              </a:rPr>
              <a:t>scale“.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Aachen BT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54172" y="133350"/>
            <a:ext cx="25635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lgerianBasD" pitchFamily="82" charset="0"/>
              </a:rPr>
              <a:t>Scenario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lgerianBasD" pitchFamily="82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09600" y="1581150"/>
            <a:ext cx="7924800" cy="3352800"/>
          </a:xfrm>
          <a:prstGeom prst="rect">
            <a:avLst/>
          </a:prstGeom>
          <a:solidFill>
            <a:schemeClr val="bg1"/>
          </a:solidFill>
          <a:ln w="50800" cap="sq" cmpd="dbl" algn="ctr">
            <a:noFill/>
            <a:prstDash val="solid"/>
            <a:miter lim="800000"/>
          </a:ln>
          <a:effectLst/>
        </p:spPr>
        <p:txBody>
          <a:bodyPr vert="horz" lIns="137160" tIns="182880" rIns="137160" bIns="91440">
            <a:normAutofit fontScale="92500" lnSpcReduction="10000"/>
          </a:bodyPr>
          <a:lstStyle/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1000"/>
              </a:spcAft>
              <a:buClr>
                <a:schemeClr val="tx1"/>
              </a:buClr>
              <a:buSzPct val="110000"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 smtClean="0">
                <a:latin typeface="Aachen BT"/>
              </a:rPr>
              <a:t>Our Scenario is similar to demonetization where government decides to ban 500 and 1000 Rupees notes overnight which created lot of chaos in people.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1000"/>
              </a:spcAft>
              <a:buClr>
                <a:schemeClr val="tx1"/>
              </a:buClr>
              <a:buSzPct val="11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achen BT"/>
              </a:rPr>
              <a:t>People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Aachen BT"/>
              </a:rPr>
              <a:t> were flooded with lot of questions in their hea</a:t>
            </a:r>
            <a:r>
              <a:rPr lang="en-US" sz="2000" noProof="0" dirty="0" smtClean="0">
                <a:latin typeface="Aachen BT"/>
              </a:rPr>
              <a:t>d like why? When? Where? how to? what next?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1000"/>
              </a:spcAft>
              <a:buClr>
                <a:schemeClr val="tx1"/>
              </a:buClr>
              <a:buSzPct val="11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dirty="0" smtClean="0">
                <a:ln>
                  <a:noFill/>
                </a:ln>
                <a:effectLst/>
                <a:uLnTx/>
                <a:uFillTx/>
                <a:latin typeface="Aachen BT"/>
              </a:rPr>
              <a:t>ATM’s were</a:t>
            </a:r>
            <a:r>
              <a:rPr kumimoji="0" lang="en-US" sz="2000" b="0" i="0" u="none" strike="noStrike" kern="1200" cap="none" spc="0" normalizeH="0" dirty="0" smtClean="0">
                <a:ln>
                  <a:noFill/>
                </a:ln>
                <a:effectLst/>
                <a:uLnTx/>
                <a:uFillTx/>
                <a:latin typeface="Aachen BT"/>
              </a:rPr>
              <a:t> cashless banks had long </a:t>
            </a:r>
            <a:r>
              <a:rPr kumimoji="0" lang="en-US" sz="2000" b="0" i="0" u="none" strike="noStrike" kern="1200" cap="none" spc="0" normalizeH="0" dirty="0" smtClean="0">
                <a:ln>
                  <a:noFill/>
                </a:ln>
                <a:effectLst/>
                <a:uLnTx/>
                <a:uFillTx/>
                <a:latin typeface="Aachen BT"/>
              </a:rPr>
              <a:t>long</a:t>
            </a:r>
            <a:r>
              <a:rPr kumimoji="0" lang="en-US" sz="2000" b="0" i="0" u="none" strike="noStrike" kern="1200" cap="none" spc="0" normalizeH="0" dirty="0" smtClean="0">
                <a:ln>
                  <a:noFill/>
                </a:ln>
                <a:effectLst/>
                <a:uLnTx/>
                <a:uFillTx/>
                <a:latin typeface="Aachen BT"/>
              </a:rPr>
              <a:t> queues and many people were unaware about the changing policies.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1000"/>
              </a:spcAft>
              <a:buClr>
                <a:schemeClr val="tx1"/>
              </a:buClr>
              <a:buSzPct val="110000"/>
              <a:buFont typeface="Arial" panose="020B0604020202020204" pitchFamily="34" charset="0"/>
              <a:buChar char="•"/>
              <a:tabLst/>
              <a:defRPr/>
            </a:pPr>
            <a:r>
              <a:rPr lang="en-US" sz="2000" noProof="0" dirty="0" smtClean="0">
                <a:latin typeface="Aachen BT"/>
              </a:rPr>
              <a:t>We feel this is the best scenario to implement a cognitive bot and showcase it’s power of allowing personalization at scale.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Aachen BT"/>
            </a:endParaRPr>
          </a:p>
        </p:txBody>
      </p:sp>
    </p:spTree>
    <p:extLst>
      <p:ext uri="{BB962C8B-B14F-4D97-AF65-F5344CB8AC3E}">
        <p14:creationId xmlns:p14="http://schemas.microsoft.com/office/powerpoint/2010/main" val="14094015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29018" y="133350"/>
            <a:ext cx="661270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lgerianBasD" pitchFamily="82" charset="0"/>
              </a:rPr>
              <a:t>Solution   </a:t>
            </a:r>
            <a:r>
              <a:rPr lang="en-US" sz="5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lgerianBasD" pitchFamily="82" charset="0"/>
              </a:rPr>
              <a:t>Architecture</a:t>
            </a:r>
          </a:p>
        </p:txBody>
      </p:sp>
      <p:cxnSp>
        <p:nvCxnSpPr>
          <p:cNvPr id="29" name="Curved Connector 28"/>
          <p:cNvCxnSpPr/>
          <p:nvPr/>
        </p:nvCxnSpPr>
        <p:spPr>
          <a:xfrm rot="16200000" flipH="1">
            <a:off x="913759" y="2330653"/>
            <a:ext cx="548305" cy="519781"/>
          </a:xfrm>
          <a:prstGeom prst="curved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 descr="sa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18594462">
            <a:off x="177900" y="1510851"/>
            <a:ext cx="1244397" cy="1244397"/>
          </a:xfrm>
          <a:prstGeom prst="rect">
            <a:avLst/>
          </a:prstGeom>
        </p:spPr>
      </p:pic>
      <p:pic>
        <p:nvPicPr>
          <p:cNvPr id="40" name="Picture 39" descr="tower-an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75854" y="2419350"/>
            <a:ext cx="1019175" cy="1981200"/>
          </a:xfrm>
          <a:prstGeom prst="rect">
            <a:avLst/>
          </a:prstGeom>
        </p:spPr>
      </p:pic>
      <p:cxnSp>
        <p:nvCxnSpPr>
          <p:cNvPr id="43" name="Curved Connector 42"/>
          <p:cNvCxnSpPr/>
          <p:nvPr/>
        </p:nvCxnSpPr>
        <p:spPr>
          <a:xfrm flipV="1">
            <a:off x="800099" y="3562349"/>
            <a:ext cx="533400" cy="381001"/>
          </a:xfrm>
          <a:prstGeom prst="curved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Picture 63" descr="mb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6200" y="3943350"/>
            <a:ext cx="990600" cy="990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1858322"/>
            <a:ext cx="765053" cy="7650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771" y="2929209"/>
            <a:ext cx="704344" cy="7074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9409" y="3863218"/>
            <a:ext cx="742950" cy="7429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438400" y="136797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Interface</a:t>
            </a:r>
            <a:endParaRPr lang="en-IN" dirty="0"/>
          </a:p>
        </p:txBody>
      </p:sp>
      <p:sp>
        <p:nvSpPr>
          <p:cNvPr id="34" name="TextBox 33"/>
          <p:cNvSpPr txBox="1"/>
          <p:nvPr/>
        </p:nvSpPr>
        <p:spPr>
          <a:xfrm>
            <a:off x="190498" y="1389666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Users</a:t>
            </a:r>
            <a:endParaRPr lang="en-IN" dirty="0"/>
          </a:p>
        </p:txBody>
      </p:sp>
      <p:sp>
        <p:nvSpPr>
          <p:cNvPr id="35" name="TextBox 34"/>
          <p:cNvSpPr txBox="1"/>
          <p:nvPr/>
        </p:nvSpPr>
        <p:spPr>
          <a:xfrm>
            <a:off x="2520451" y="2569727"/>
            <a:ext cx="121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Telegram</a:t>
            </a:r>
            <a:endParaRPr lang="en-IN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2438400" y="3621180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Messenge</a:t>
            </a:r>
            <a:r>
              <a:rPr lang="en-IN" sz="1400" dirty="0"/>
              <a:t>r</a:t>
            </a:r>
            <a:endParaRPr lang="en-IN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2514600" y="4606168"/>
            <a:ext cx="121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Text SMS</a:t>
            </a:r>
            <a:endParaRPr lang="en-IN" sz="1400" dirty="0"/>
          </a:p>
        </p:txBody>
      </p:sp>
      <p:sp>
        <p:nvSpPr>
          <p:cNvPr id="8" name="Rounded Rectangle 7"/>
          <p:cNvSpPr/>
          <p:nvPr/>
        </p:nvSpPr>
        <p:spPr>
          <a:xfrm>
            <a:off x="2362200" y="1733550"/>
            <a:ext cx="1219200" cy="32489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ounded Rectangle 8"/>
          <p:cNvSpPr/>
          <p:nvPr/>
        </p:nvSpPr>
        <p:spPr>
          <a:xfrm>
            <a:off x="4326093" y="3409950"/>
            <a:ext cx="2932228" cy="1300046"/>
          </a:xfrm>
          <a:prstGeom prst="roundRect">
            <a:avLst/>
          </a:prstGeom>
          <a:solidFill>
            <a:srgbClr val="00B0F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 smtClean="0"/>
              <a:t>BlueDisc</a:t>
            </a:r>
            <a:r>
              <a:rPr lang="en-IN" dirty="0" smtClean="0"/>
              <a:t> Bot Application</a:t>
            </a:r>
            <a:endParaRPr lang="en-IN" dirty="0"/>
          </a:p>
        </p:txBody>
      </p:sp>
      <p:sp>
        <p:nvSpPr>
          <p:cNvPr id="11" name="Oval Callout 10"/>
          <p:cNvSpPr/>
          <p:nvPr/>
        </p:nvSpPr>
        <p:spPr>
          <a:xfrm rot="21023432">
            <a:off x="4706021" y="1910221"/>
            <a:ext cx="2338712" cy="976763"/>
          </a:xfrm>
          <a:prstGeom prst="wedgeEllipseCallout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i="1" dirty="0" smtClean="0">
                <a:solidFill>
                  <a:schemeClr val="tx1"/>
                </a:solidFill>
              </a:rPr>
              <a:t>Watson Conversation Service</a:t>
            </a:r>
            <a:endParaRPr lang="en-IN" sz="1600" i="1" dirty="0">
              <a:solidFill>
                <a:schemeClr val="tx1"/>
              </a:solidFill>
            </a:endParaRPr>
          </a:p>
        </p:txBody>
      </p:sp>
      <p:sp>
        <p:nvSpPr>
          <p:cNvPr id="15" name="Flowchart: Decision 14"/>
          <p:cNvSpPr/>
          <p:nvPr/>
        </p:nvSpPr>
        <p:spPr>
          <a:xfrm>
            <a:off x="7620000" y="2827443"/>
            <a:ext cx="1447800" cy="1220859"/>
          </a:xfrm>
          <a:prstGeom prst="flowChartDecisi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/>
              <a:t>Node  RED</a:t>
            </a:r>
            <a:endParaRPr lang="en-IN" sz="1600" dirty="0"/>
          </a:p>
        </p:txBody>
      </p:sp>
      <p:cxnSp>
        <p:nvCxnSpPr>
          <p:cNvPr id="17" name="Curved Connector 16"/>
          <p:cNvCxnSpPr/>
          <p:nvPr/>
        </p:nvCxnSpPr>
        <p:spPr>
          <a:xfrm>
            <a:off x="7220076" y="2116037"/>
            <a:ext cx="1068272" cy="711406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0" name="Curved Connector 49"/>
          <p:cNvCxnSpPr>
            <a:endCxn id="15" idx="2"/>
          </p:cNvCxnSpPr>
          <p:nvPr/>
        </p:nvCxnSpPr>
        <p:spPr>
          <a:xfrm flipV="1">
            <a:off x="7312441" y="4048302"/>
            <a:ext cx="1031459" cy="544236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0" name="Striped Right Arrow 59"/>
          <p:cNvSpPr/>
          <p:nvPr/>
        </p:nvSpPr>
        <p:spPr>
          <a:xfrm>
            <a:off x="1702945" y="3094192"/>
            <a:ext cx="631680" cy="352248"/>
          </a:xfrm>
          <a:prstGeom prst="striped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3" name="Striped Right Arrow 72"/>
          <p:cNvSpPr/>
          <p:nvPr/>
        </p:nvSpPr>
        <p:spPr>
          <a:xfrm>
            <a:off x="3657600" y="3940330"/>
            <a:ext cx="631680" cy="352248"/>
          </a:xfrm>
          <a:prstGeom prst="striped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283475" y="133350"/>
            <a:ext cx="63049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lgerianBasD" pitchFamily="82" charset="0"/>
              </a:rPr>
              <a:t>Benefits of using a bot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lgerianBasD" pitchFamily="82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09600" y="1581150"/>
            <a:ext cx="7924800" cy="3352800"/>
          </a:xfrm>
          <a:prstGeom prst="rect">
            <a:avLst/>
          </a:prstGeom>
          <a:solidFill>
            <a:schemeClr val="bg1"/>
          </a:solidFill>
          <a:ln w="50800" cap="sq" cmpd="dbl" algn="ctr">
            <a:noFill/>
            <a:prstDash val="solid"/>
            <a:miter lim="800000"/>
          </a:ln>
          <a:effectLst/>
        </p:spPr>
        <p:txBody>
          <a:bodyPr vert="horz" lIns="137160" tIns="182880" rIns="137160" bIns="91440">
            <a:normAutofit/>
          </a:bodyPr>
          <a:lstStyle/>
          <a:p>
            <a:pPr marL="285750" lvl="0" indent="-285750" algn="just">
              <a:spcBef>
                <a:spcPts val="700"/>
              </a:spcBef>
              <a:spcAft>
                <a:spcPts val="1000"/>
              </a:spcAft>
              <a:buClr>
                <a:schemeClr val="tx1"/>
              </a:buClr>
              <a:buSzPct val="110000"/>
              <a:buFont typeface="Arial" panose="020B0604020202020204" pitchFamily="34" charset="0"/>
              <a:buChar char="•"/>
              <a:defRPr/>
            </a:pPr>
            <a:r>
              <a:rPr lang="en-IN" dirty="0" smtClean="0"/>
              <a:t>We can save on human capital required to maintain and establish such mass rollouts.</a:t>
            </a:r>
          </a:p>
          <a:p>
            <a:pPr marL="285750" lvl="0" indent="-285750" algn="just">
              <a:spcBef>
                <a:spcPts val="700"/>
              </a:spcBef>
              <a:spcAft>
                <a:spcPts val="1000"/>
              </a:spcAft>
              <a:buClr>
                <a:schemeClr val="tx1"/>
              </a:buClr>
              <a:buSzPct val="110000"/>
              <a:buFont typeface="Arial" panose="020B0604020202020204" pitchFamily="34" charset="0"/>
              <a:buChar char="•"/>
              <a:defRPr/>
            </a:pPr>
            <a:r>
              <a:rPr lang="en-IN" dirty="0" smtClean="0"/>
              <a:t>We can also avoid risks </a:t>
            </a:r>
            <a:r>
              <a:rPr lang="en-IN" dirty="0"/>
              <a:t>around process compliance and </a:t>
            </a:r>
            <a:r>
              <a:rPr lang="en-IN" dirty="0" smtClean="0"/>
              <a:t>training and </a:t>
            </a:r>
            <a:r>
              <a:rPr lang="en-IN" dirty="0"/>
              <a:t>in human </a:t>
            </a:r>
            <a:r>
              <a:rPr lang="en-IN" dirty="0" smtClean="0"/>
              <a:t>validation</a:t>
            </a:r>
            <a:r>
              <a:rPr lang="en-IN" dirty="0"/>
              <a:t> </a:t>
            </a:r>
            <a:r>
              <a:rPr lang="en-IN" dirty="0" smtClean="0"/>
              <a:t>too.</a:t>
            </a:r>
          </a:p>
          <a:p>
            <a:pPr marL="285750" indent="-285750" algn="just">
              <a:spcBef>
                <a:spcPts val="700"/>
              </a:spcBef>
              <a:spcAft>
                <a:spcPts val="1000"/>
              </a:spcAft>
              <a:buClr>
                <a:schemeClr val="tx1"/>
              </a:buClr>
              <a:buSzPct val="110000"/>
              <a:buFont typeface="Arial" panose="020B0604020202020204" pitchFamily="34" charset="0"/>
              <a:buChar char="•"/>
              <a:defRPr/>
            </a:pPr>
            <a:r>
              <a:rPr lang="en-IN" dirty="0"/>
              <a:t>Tracking the success of the program after rollout </a:t>
            </a:r>
            <a:r>
              <a:rPr lang="en-IN" dirty="0" smtClean="0"/>
              <a:t>can be done easily by doing data analysis on the bot conversations with human. </a:t>
            </a:r>
            <a:endParaRPr lang="en-IN" dirty="0"/>
          </a:p>
          <a:p>
            <a:pPr marL="285750" lvl="0" indent="-285750" algn="just">
              <a:spcBef>
                <a:spcPts val="700"/>
              </a:spcBef>
              <a:spcAft>
                <a:spcPts val="1000"/>
              </a:spcAft>
              <a:buClr>
                <a:schemeClr val="tx1"/>
              </a:buClr>
              <a:buSzPct val="110000"/>
              <a:buFont typeface="Arial" panose="020B0604020202020204" pitchFamily="34" charset="0"/>
              <a:buChar char="•"/>
              <a:defRPr/>
            </a:pPr>
            <a:r>
              <a:rPr lang="en-IN" dirty="0" smtClean="0"/>
              <a:t>Cognitive service </a:t>
            </a:r>
            <a:r>
              <a:rPr lang="en-IN" dirty="0"/>
              <a:t>provides the required levels of human engagement, expertise, personalization and continuous, data-driven </a:t>
            </a:r>
            <a:r>
              <a:rPr lang="en-IN" dirty="0" smtClean="0"/>
              <a:t>improvement.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Aachen BT"/>
            </a:endParaRPr>
          </a:p>
        </p:txBody>
      </p:sp>
    </p:spTree>
    <p:extLst>
      <p:ext uri="{BB962C8B-B14F-4D97-AF65-F5344CB8AC3E}">
        <p14:creationId xmlns:p14="http://schemas.microsoft.com/office/powerpoint/2010/main" val="5513122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47759" y="133350"/>
            <a:ext cx="257634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lgerianBasD" pitchFamily="82" charset="0"/>
              </a:rPr>
              <a:t>Features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lgerianBasD" pitchFamily="82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09600" y="1581150"/>
            <a:ext cx="7924800" cy="3352800"/>
          </a:xfrm>
          <a:prstGeom prst="rect">
            <a:avLst/>
          </a:prstGeom>
          <a:solidFill>
            <a:schemeClr val="bg1"/>
          </a:solidFill>
          <a:ln w="50800" cap="sq" cmpd="dbl" algn="ctr">
            <a:noFill/>
            <a:prstDash val="solid"/>
            <a:miter lim="800000"/>
          </a:ln>
          <a:effectLst/>
        </p:spPr>
        <p:txBody>
          <a:bodyPr vert="horz" lIns="137160" tIns="182880" rIns="137160" bIns="91440">
            <a:normAutofit/>
          </a:bodyPr>
          <a:lstStyle/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1000"/>
              </a:spcAft>
              <a:buClr>
                <a:schemeClr val="tx1"/>
              </a:buClr>
              <a:buSzPct val="110000"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 smtClean="0">
                <a:latin typeface="Aachen BT"/>
              </a:rPr>
              <a:t>Our Bot named BlueDisc can answer many generalized and common queries people have regarding sudden announcement of demonetization.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1000"/>
              </a:spcAft>
              <a:buClr>
                <a:schemeClr val="tx1"/>
              </a:buClr>
              <a:buSzPct val="11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achen BT"/>
              </a:rPr>
              <a:t>Time to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Aachen BT"/>
              </a:rPr>
              <a:t> time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achen BT"/>
              </a:rPr>
              <a:t>Policy updates can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Aachen BT"/>
              </a:rPr>
              <a:t> be given to audience.</a:t>
            </a:r>
          </a:p>
          <a:p>
            <a:pPr marL="285750" indent="-285750" algn="just">
              <a:spcBef>
                <a:spcPts val="700"/>
              </a:spcBef>
              <a:spcAft>
                <a:spcPts val="1000"/>
              </a:spcAft>
              <a:buClr>
                <a:schemeClr val="tx1"/>
              </a:buClr>
              <a:buSzPct val="110000"/>
              <a:buFont typeface="Arial" panose="020B0604020202020204" pitchFamily="34" charset="0"/>
              <a:buChar char="•"/>
              <a:defRPr/>
            </a:pPr>
            <a:r>
              <a:rPr lang="en-IN" sz="2000" dirty="0"/>
              <a:t>Individual citizen can get the facts delivered on his smartphone through a </a:t>
            </a:r>
            <a:r>
              <a:rPr lang="en-IN" sz="2000" dirty="0" smtClean="0"/>
              <a:t>Bot.</a:t>
            </a:r>
          </a:p>
          <a:p>
            <a:pPr algn="just">
              <a:spcBef>
                <a:spcPts val="700"/>
              </a:spcBef>
              <a:spcAft>
                <a:spcPts val="1000"/>
              </a:spcAft>
              <a:buClr>
                <a:schemeClr val="tx1"/>
              </a:buClr>
              <a:buSzPct val="110000"/>
              <a:defRPr/>
            </a:pP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Aachen BT"/>
              </a:rPr>
              <a:t> 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Aachen BT"/>
            </a:endParaRPr>
          </a:p>
        </p:txBody>
      </p:sp>
    </p:spTree>
    <p:extLst>
      <p:ext uri="{BB962C8B-B14F-4D97-AF65-F5344CB8AC3E}">
        <p14:creationId xmlns:p14="http://schemas.microsoft.com/office/powerpoint/2010/main" val="41142782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851741" y="133350"/>
            <a:ext cx="51684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lgerianBasD" pitchFamily="82" charset="0"/>
              </a:rPr>
              <a:t>Technology  Stack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lgerianBasD" pitchFamily="82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85800" y="2038350"/>
            <a:ext cx="7924800" cy="1981200"/>
          </a:xfrm>
          <a:prstGeom prst="rect">
            <a:avLst/>
          </a:prstGeom>
          <a:solidFill>
            <a:schemeClr val="bg1"/>
          </a:solidFill>
          <a:ln w="50800" cap="sq" cmpd="dbl" algn="ctr">
            <a:noFill/>
            <a:prstDash val="solid"/>
            <a:miter lim="800000"/>
          </a:ln>
          <a:effectLst/>
        </p:spPr>
        <p:txBody>
          <a:bodyPr vert="horz" lIns="137160" tIns="182880" rIns="137160" bIns="91440">
            <a:normAutofit/>
          </a:bodyPr>
          <a:lstStyle/>
          <a:p>
            <a:pPr marL="285750" lvl="0" indent="-285750" algn="just">
              <a:spcBef>
                <a:spcPts val="700"/>
              </a:spcBef>
              <a:spcAft>
                <a:spcPts val="1000"/>
              </a:spcAft>
              <a:buClr>
                <a:schemeClr val="tx1"/>
              </a:buClr>
              <a:buSzPct val="110000"/>
              <a:buFont typeface="Arial" panose="020B0604020202020204" pitchFamily="34" charset="0"/>
              <a:buChar char="•"/>
              <a:defRPr/>
            </a:pPr>
            <a:r>
              <a:rPr lang="en-US" sz="2000" dirty="0" smtClean="0">
                <a:latin typeface="Aachen BT"/>
              </a:rPr>
              <a:t>IBM </a:t>
            </a:r>
            <a:r>
              <a:rPr lang="en-US" sz="2000" dirty="0">
                <a:latin typeface="Aachen BT"/>
              </a:rPr>
              <a:t>Watson </a:t>
            </a:r>
            <a:r>
              <a:rPr lang="en-US" sz="2000" dirty="0" smtClean="0">
                <a:latin typeface="Aachen BT"/>
              </a:rPr>
              <a:t>API’s.</a:t>
            </a:r>
          </a:p>
          <a:p>
            <a:pPr marL="285750" lvl="0" indent="-285750" algn="just">
              <a:spcBef>
                <a:spcPts val="700"/>
              </a:spcBef>
              <a:spcAft>
                <a:spcPts val="1000"/>
              </a:spcAft>
              <a:buClr>
                <a:schemeClr val="tx1"/>
              </a:buClr>
              <a:buSzPct val="110000"/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latin typeface="Aachen BT"/>
              </a:rPr>
              <a:t>IBM </a:t>
            </a:r>
            <a:r>
              <a:rPr lang="en-US" sz="2000" dirty="0" err="1">
                <a:latin typeface="Aachen BT"/>
              </a:rPr>
              <a:t>Bluemix</a:t>
            </a:r>
            <a:r>
              <a:rPr lang="en-US" sz="2000" dirty="0">
                <a:latin typeface="Aachen BT"/>
              </a:rPr>
              <a:t> Conversational </a:t>
            </a:r>
            <a:r>
              <a:rPr lang="en-US" sz="2000" dirty="0" smtClean="0">
                <a:latin typeface="Aachen BT"/>
              </a:rPr>
              <a:t>service.</a:t>
            </a:r>
            <a:endParaRPr lang="en-US" sz="2000" dirty="0">
              <a:latin typeface="Aachen BT"/>
            </a:endParaRPr>
          </a:p>
          <a:p>
            <a:pPr marL="285750" lvl="0" indent="-285750" algn="just">
              <a:spcBef>
                <a:spcPts val="700"/>
              </a:spcBef>
              <a:spcAft>
                <a:spcPts val="1000"/>
              </a:spcAft>
              <a:buClr>
                <a:schemeClr val="tx1"/>
              </a:buClr>
              <a:buSzPct val="110000"/>
              <a:buFont typeface="Arial" panose="020B0604020202020204" pitchFamily="34" charset="0"/>
              <a:buChar char="•"/>
              <a:defRPr/>
            </a:pPr>
            <a:r>
              <a:rPr lang="en-US" sz="2000" dirty="0" smtClean="0">
                <a:latin typeface="Aachen BT"/>
              </a:rPr>
              <a:t>Jason for creating flow in Node-RED.</a:t>
            </a:r>
            <a:endParaRPr lang="en-US" sz="2000" dirty="0">
              <a:latin typeface="Aachen BT"/>
            </a:endParaRPr>
          </a:p>
          <a:p>
            <a:pPr marR="0" lvl="0" algn="just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1000"/>
              </a:spcAft>
              <a:buClr>
                <a:schemeClr val="tx1"/>
              </a:buClr>
              <a:buSzPct val="110000"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Aachen BT"/>
            </a:endParaRPr>
          </a:p>
        </p:txBody>
      </p:sp>
    </p:spTree>
    <p:extLst>
      <p:ext uri="{BB962C8B-B14F-4D97-AF65-F5344CB8AC3E}">
        <p14:creationId xmlns:p14="http://schemas.microsoft.com/office/powerpoint/2010/main" val="5916829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descreenPresentatio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WidescreenPresentation</Template>
  <TotalTime>0</TotalTime>
  <Words>553</Words>
  <Application>Microsoft Office PowerPoint</Application>
  <PresentationFormat>On-screen Show (16:9)</PresentationFormat>
  <Paragraphs>93</Paragraphs>
  <Slides>16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7" baseType="lpstr">
      <vt:lpstr>Aachen BT</vt:lpstr>
      <vt:lpstr>Algerian</vt:lpstr>
      <vt:lpstr>AlgerianBasD</vt:lpstr>
      <vt:lpstr>Arial</vt:lpstr>
      <vt:lpstr>Calibri</vt:lpstr>
      <vt:lpstr>Lucida Calligraphy</vt:lpstr>
      <vt:lpstr>Times New Roman</vt:lpstr>
      <vt:lpstr>Tw Cen MT</vt:lpstr>
      <vt:lpstr>Wingdings</vt:lpstr>
      <vt:lpstr>Wingdings 2</vt:lpstr>
      <vt:lpstr>WidescreenPresentation</vt:lpstr>
      <vt:lpstr>IBM Watson</vt:lpstr>
      <vt:lpstr>PowerPoint Presentation</vt:lpstr>
      <vt:lpstr>Team   Members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2011-04-12T07:50:52Z</dcterms:created>
  <dcterms:modified xsi:type="dcterms:W3CDTF">2017-05-20T20:00:26Z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