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0" r:id="rId4"/>
    <p:sldId id="258" r:id="rId5"/>
    <p:sldId id="311" r:id="rId6"/>
    <p:sldId id="268" r:id="rId7"/>
    <p:sldId id="312" r:id="rId8"/>
    <p:sldId id="315" r:id="rId9"/>
    <p:sldId id="316" r:id="rId10"/>
    <p:sldId id="317" r:id="rId11"/>
    <p:sldId id="318" r:id="rId12"/>
    <p:sldId id="313" r:id="rId13"/>
    <p:sldId id="319" r:id="rId14"/>
    <p:sldId id="314" r:id="rId15"/>
    <p:sldId id="289" r:id="rId16"/>
    <p:sldId id="290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271" autoAdjust="0"/>
  </p:normalViewPr>
  <p:slideViewPr>
    <p:cSldViewPr>
      <p:cViewPr varScale="1">
        <p:scale>
          <a:sx n="86" d="100"/>
          <a:sy n="86" d="100"/>
        </p:scale>
        <p:origin x="62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5/21/2017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5/21/2017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5/21/2017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wheel spokes="1"/>
  </p:transition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92720" y="1075587"/>
            <a:ext cx="8458200" cy="99059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  <a:latin typeface="Algerian" pitchFamily="82" charset="0"/>
              </a:rPr>
              <a:t>IBM Watson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514600" y="4537528"/>
            <a:ext cx="6934200" cy="5143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Spartan777		Lead : Vinit Ganorkar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524000" y="483300"/>
            <a:ext cx="5943600" cy="3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950" tIns="26975" rIns="53950" bIns="26975">
            <a:spAutoFit/>
          </a:bodyPr>
          <a:lstStyle/>
          <a:p>
            <a:pPr algn="ctr" eaLnBrk="1" hangingPunct="1"/>
            <a:r>
              <a:rPr lang="en-US" sz="2000" b="1" dirty="0" smtClean="0">
                <a:ea typeface="Times New Roman" pitchFamily="18" charset="0"/>
                <a:cs typeface="Arial" charset="0"/>
              </a:rPr>
              <a:t>THEME</a:t>
            </a: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266700" y="3028950"/>
            <a:ext cx="8458200" cy="990599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400" dirty="0" smtClean="0">
                <a:solidFill>
                  <a:srgbClr val="00B050"/>
                </a:solidFill>
              </a:rPr>
              <a:t>Demonetization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518424" y="2366441"/>
            <a:ext cx="5943600" cy="3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950" tIns="26975" rIns="53950" bIns="26975">
            <a:spAutoFit/>
          </a:bodyPr>
          <a:lstStyle/>
          <a:p>
            <a:pPr algn="ctr" eaLnBrk="1" hangingPunct="1"/>
            <a:r>
              <a:rPr lang="en-US" sz="2000" b="1" dirty="0" smtClean="0">
                <a:ea typeface="Times New Roman" pitchFamily="18" charset="0"/>
                <a:cs typeface="Arial" charset="0"/>
              </a:rPr>
              <a:t>SCENARIO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4610037"/>
            <a:ext cx="13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: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33350"/>
            <a:ext cx="74045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Integration  with  Application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6591" y="1352550"/>
            <a:ext cx="7924800" cy="6096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70000" lnSpcReduction="2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are integrating our BlueDisc Bot to Telegram using node red flow diagram shown below 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95089"/>
            <a:ext cx="6324600" cy="3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1" y="133350"/>
            <a:ext cx="29701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security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352550"/>
            <a:ext cx="8305800" cy="15240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/>
          </a:bodyPr>
          <a:lstStyle/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All the details are well protected by workspace ID and other credentials</a:t>
            </a:r>
            <a:endParaRPr lang="en-US" sz="2000" dirty="0">
              <a:latin typeface="Aachen BT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Access to Node-RED can damage the application flow and so it’s well protected using node-RED security: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16" y="2800350"/>
            <a:ext cx="3800475" cy="2163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8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7171" y="133350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Wow  Factor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83820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10000"/>
          </a:bodyPr>
          <a:lstStyle/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 smtClean="0"/>
              <a:t>Bot can get </a:t>
            </a:r>
            <a:r>
              <a:rPr lang="en-IN" sz="2000" dirty="0"/>
              <a:t>a </a:t>
            </a:r>
            <a:r>
              <a:rPr lang="en-IN" sz="2000" dirty="0" smtClean="0"/>
              <a:t>bank token for you to </a:t>
            </a:r>
            <a:r>
              <a:rPr lang="en-IN" sz="2000" dirty="0"/>
              <a:t>deposit money in </a:t>
            </a:r>
            <a:r>
              <a:rPr lang="en-IN" sz="2000" dirty="0" smtClean="0"/>
              <a:t>Bank so that no one has to stand in the long queues.</a:t>
            </a:r>
            <a:endParaRPr lang="en-IN" sz="2000" dirty="0"/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achen BT"/>
              </a:rPr>
              <a:t>Our Bot can answer many queries like :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 smtClean="0"/>
              <a:t>What is the cash withdrawal limit </a:t>
            </a:r>
            <a:r>
              <a:rPr lang="en-IN" sz="2000" dirty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What is the cash deposit limit ? 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When can I expect a cash been deposited to my nearest ATM </a:t>
            </a:r>
            <a:r>
              <a:rPr lang="en-IN" sz="2000" dirty="0" smtClean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Any </a:t>
            </a:r>
            <a:r>
              <a:rPr lang="en-IN" sz="2000" dirty="0" smtClean="0"/>
              <a:t>new policy </a:t>
            </a:r>
            <a:r>
              <a:rPr lang="en-IN" sz="2000" dirty="0"/>
              <a:t>updates </a:t>
            </a:r>
            <a:r>
              <a:rPr lang="en-IN" sz="2000" dirty="0" smtClean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endParaRPr lang="en-IN" sz="2000" dirty="0"/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276716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7171" y="133350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Wow  Factor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72" y="1335388"/>
            <a:ext cx="2132410" cy="3790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47933"/>
            <a:ext cx="2126103" cy="37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0991" y="133350"/>
            <a:ext cx="3829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Future  Scope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lnSpcReduction="1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provide Bot integration to more platforms such as Facebook messenger and SMS to reach out to larger audiences.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We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can you other Watson services such as speech to text and test to speech.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integrate google map service to find nearby ATM cash availability status by automatically detecting users location.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use Watson’s language translator services to make bot communicate in native languages.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2655539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581150"/>
            <a:ext cx="655319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5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150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7462" y="2110085"/>
            <a:ext cx="64890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achen BT" pitchFamily="18" charset="0"/>
              </a:rPr>
              <a:t>THANK YOU!!!</a:t>
            </a:r>
            <a:endParaRPr lang="en-US" sz="72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achen B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7848600" cy="350519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Team Members </a:t>
            </a:r>
            <a:endParaRPr lang="en-IN" b="1" dirty="0"/>
          </a:p>
          <a:p>
            <a:r>
              <a:rPr lang="en-US" b="1" dirty="0"/>
              <a:t>Theme Introduction</a:t>
            </a:r>
            <a:endParaRPr lang="en-IN" b="1" dirty="0"/>
          </a:p>
          <a:p>
            <a:r>
              <a:rPr lang="en-US" b="1" dirty="0"/>
              <a:t>Scenario</a:t>
            </a:r>
            <a:endParaRPr lang="en-IN" b="1" dirty="0"/>
          </a:p>
          <a:p>
            <a:r>
              <a:rPr lang="en-US" b="1" dirty="0"/>
              <a:t>Solution Architecture</a:t>
            </a:r>
          </a:p>
          <a:p>
            <a:r>
              <a:rPr lang="en-US" b="1" dirty="0"/>
              <a:t>Benefits Of Using a Bot</a:t>
            </a:r>
          </a:p>
          <a:p>
            <a:r>
              <a:rPr lang="en-US" b="1" dirty="0"/>
              <a:t>Features</a:t>
            </a:r>
            <a:endParaRPr lang="en-IN" b="1" dirty="0"/>
          </a:p>
          <a:p>
            <a:r>
              <a:rPr lang="en-US" b="1" dirty="0"/>
              <a:t>Technology Stack </a:t>
            </a:r>
            <a:endParaRPr lang="en-IN" b="1" dirty="0"/>
          </a:p>
          <a:p>
            <a:r>
              <a:rPr lang="en-US" b="1" dirty="0"/>
              <a:t>Integration with Application</a:t>
            </a:r>
          </a:p>
          <a:p>
            <a:r>
              <a:rPr lang="en-US" b="1" dirty="0"/>
              <a:t>Security</a:t>
            </a:r>
            <a:endParaRPr lang="en-IN" b="1" dirty="0"/>
          </a:p>
          <a:p>
            <a:r>
              <a:rPr lang="en-US" b="1" dirty="0"/>
              <a:t>Wow Factor </a:t>
            </a:r>
            <a:endParaRPr lang="en-IN" b="1" dirty="0"/>
          </a:p>
          <a:p>
            <a:r>
              <a:rPr lang="en-US" b="1" dirty="0"/>
              <a:t>Future Scope </a:t>
            </a:r>
          </a:p>
          <a:p>
            <a:r>
              <a:rPr lang="en-US" b="1" dirty="0"/>
              <a:t>Conclusion</a:t>
            </a:r>
            <a:endParaRPr lang="en-IN" b="1" dirty="0"/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13335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Lucida Calligraphy" pitchFamily="66" charset="0"/>
              </a:rPr>
              <a:t>CONTENTS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57150"/>
            <a:ext cx="51349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Team   Members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03835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Vinit Ganorkar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Programmer Analyst at Cognizant</a:t>
            </a:r>
          </a:p>
          <a:p>
            <a:pPr lvl="1"/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Suresh </a:t>
            </a:r>
            <a:r>
              <a:rPr lang="en-IN" b="1" dirty="0" err="1"/>
              <a:t>Penta</a:t>
            </a:r>
            <a:endParaRPr lang="en-IN" b="1" dirty="0"/>
          </a:p>
          <a:p>
            <a:pPr lvl="2"/>
            <a:r>
              <a:rPr lang="en-IN" dirty="0" smtClean="0"/>
              <a:t>Senior System Engineer</a:t>
            </a:r>
          </a:p>
          <a:p>
            <a:pPr lvl="2"/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Nikita </a:t>
            </a:r>
            <a:r>
              <a:rPr lang="en-IN" b="1" dirty="0" err="1"/>
              <a:t>Banthiya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dirty="0"/>
              <a:t>Software </a:t>
            </a:r>
            <a:r>
              <a:rPr lang="en-IN" dirty="0" smtClean="0"/>
              <a:t>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4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33350"/>
            <a:ext cx="6016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Theme    introduction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6573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Theme is about the Demonstration of a power of digital and cognitive technology where a quick deployment of a mass personalized rollout needs to be carried out.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We can consider any private </a:t>
            </a:r>
            <a:r>
              <a:rPr lang="en-IN" sz="2000" dirty="0" smtClean="0">
                <a:latin typeface="Aachen BT"/>
              </a:rPr>
              <a:t>or </a:t>
            </a:r>
            <a:r>
              <a:rPr lang="en-IN" sz="2000" dirty="0">
                <a:latin typeface="Aachen BT"/>
              </a:rPr>
              <a:t>government </a:t>
            </a:r>
            <a:r>
              <a:rPr lang="en-IN" sz="2000" dirty="0" smtClean="0">
                <a:latin typeface="Aachen BT"/>
              </a:rPr>
              <a:t>institution which needs </a:t>
            </a:r>
            <a:r>
              <a:rPr lang="en-IN" sz="2000" dirty="0">
                <a:latin typeface="Aachen BT"/>
              </a:rPr>
              <a:t>to rollout a new capability for its </a:t>
            </a:r>
            <a:r>
              <a:rPr lang="en-IN" sz="2000" dirty="0" smtClean="0">
                <a:latin typeface="Aachen BT"/>
              </a:rPr>
              <a:t>constituents.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Aachen BT"/>
              </a:rPr>
              <a:t>The key is that the </a:t>
            </a:r>
            <a:r>
              <a:rPr lang="en-IN" sz="2000" dirty="0" smtClean="0">
                <a:latin typeface="Aachen BT"/>
              </a:rPr>
              <a:t>scenario </a:t>
            </a:r>
            <a:r>
              <a:rPr lang="en-IN" sz="2000" dirty="0">
                <a:latin typeface="Aachen BT"/>
              </a:rPr>
              <a:t>required "personalization at </a:t>
            </a:r>
            <a:r>
              <a:rPr lang="en-IN" sz="2000" dirty="0" smtClean="0">
                <a:latin typeface="Aachen BT"/>
              </a:rPr>
              <a:t>scale“.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4172" y="133350"/>
            <a:ext cx="2563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Scenario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1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Our Scenario is similar to demonetization where government decides to ban 500 and 1000 Rupees notes overnight which created lot of chaos in people.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People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were flooded with lot of questions in their hea</a:t>
            </a:r>
            <a:r>
              <a:rPr lang="en-US" sz="2000" noProof="0" dirty="0" smtClean="0">
                <a:latin typeface="Aachen BT"/>
              </a:rPr>
              <a:t>d like why? When? Where? how to? what next?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ATM’s were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cashless banks had long long queues and many people were unaware about the changing policies.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 smtClean="0">
                <a:latin typeface="Aachen BT"/>
              </a:rPr>
              <a:t>We feel this is the best scenario to implement a cognitive bot and showcase it’s power of allowing personalization at scale.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140940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018" y="133350"/>
            <a:ext cx="6612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Solution  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Architecture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913759" y="2330653"/>
            <a:ext cx="548305" cy="51978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s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594462">
            <a:off x="177900" y="1510851"/>
            <a:ext cx="1244397" cy="1244397"/>
          </a:xfrm>
          <a:prstGeom prst="rect">
            <a:avLst/>
          </a:prstGeom>
        </p:spPr>
      </p:pic>
      <p:pic>
        <p:nvPicPr>
          <p:cNvPr id="40" name="Picture 39" descr="tower-a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854" y="2419350"/>
            <a:ext cx="1019175" cy="1981200"/>
          </a:xfrm>
          <a:prstGeom prst="rect">
            <a:avLst/>
          </a:prstGeom>
        </p:spPr>
      </p:pic>
      <p:cxnSp>
        <p:nvCxnSpPr>
          <p:cNvPr id="43" name="Curved Connector 42"/>
          <p:cNvCxnSpPr/>
          <p:nvPr/>
        </p:nvCxnSpPr>
        <p:spPr>
          <a:xfrm flipV="1">
            <a:off x="800099" y="3562349"/>
            <a:ext cx="533400" cy="38100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m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3943350"/>
            <a:ext cx="9906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58322"/>
            <a:ext cx="765053" cy="765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71" y="2929209"/>
            <a:ext cx="704344" cy="707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09" y="3863218"/>
            <a:ext cx="7429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13679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0498" y="13896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20451" y="256972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Telegram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362118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Messenger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460616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Text SMS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62200" y="1733550"/>
            <a:ext cx="1219200" cy="3248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26093" y="3409950"/>
            <a:ext cx="2932228" cy="1300046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BlueDisc</a:t>
            </a:r>
            <a:r>
              <a:rPr lang="en-IN" dirty="0" smtClean="0"/>
              <a:t> Bot Application</a:t>
            </a:r>
            <a:endParaRPr lang="en-IN" dirty="0"/>
          </a:p>
        </p:txBody>
      </p:sp>
      <p:sp>
        <p:nvSpPr>
          <p:cNvPr id="11" name="Oval Callout 10"/>
          <p:cNvSpPr/>
          <p:nvPr/>
        </p:nvSpPr>
        <p:spPr>
          <a:xfrm rot="21023432">
            <a:off x="4706021" y="1910221"/>
            <a:ext cx="2338712" cy="976763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 smtClean="0">
                <a:solidFill>
                  <a:schemeClr val="tx1"/>
                </a:solidFill>
              </a:rPr>
              <a:t>Watson Conversation Service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7620000" y="2827443"/>
            <a:ext cx="1447800" cy="1220859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Node  RED</a:t>
            </a:r>
            <a:endParaRPr lang="en-IN" sz="1600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7220076" y="2116037"/>
            <a:ext cx="1068272" cy="7114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5" idx="2"/>
          </p:cNvCxnSpPr>
          <p:nvPr/>
        </p:nvCxnSpPr>
        <p:spPr>
          <a:xfrm flipV="1">
            <a:off x="7312441" y="4048302"/>
            <a:ext cx="1031459" cy="5442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Striped Right Arrow 59"/>
          <p:cNvSpPr/>
          <p:nvPr/>
        </p:nvSpPr>
        <p:spPr>
          <a:xfrm>
            <a:off x="1702945" y="3094192"/>
            <a:ext cx="631680" cy="35224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riped Right Arrow 72"/>
          <p:cNvSpPr/>
          <p:nvPr/>
        </p:nvSpPr>
        <p:spPr>
          <a:xfrm>
            <a:off x="3657600" y="3940330"/>
            <a:ext cx="631680" cy="35224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3475" y="133350"/>
            <a:ext cx="6304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Benefits of using a bot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We can save on human capital required to maintain and establish such mass rollouts.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We can also avoid risks </a:t>
            </a:r>
            <a:r>
              <a:rPr lang="en-IN" dirty="0"/>
              <a:t>around process compliance and </a:t>
            </a:r>
            <a:r>
              <a:rPr lang="en-IN" dirty="0" smtClean="0"/>
              <a:t>training and </a:t>
            </a:r>
            <a:r>
              <a:rPr lang="en-IN" dirty="0"/>
              <a:t>in human </a:t>
            </a:r>
            <a:r>
              <a:rPr lang="en-IN" dirty="0" smtClean="0"/>
              <a:t>validation</a:t>
            </a:r>
            <a:r>
              <a:rPr lang="en-IN" dirty="0"/>
              <a:t> </a:t>
            </a:r>
            <a:r>
              <a:rPr lang="en-IN" dirty="0" smtClean="0"/>
              <a:t>too.</a:t>
            </a:r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/>
              <a:t>Tracking the success of the program after rollout </a:t>
            </a:r>
            <a:r>
              <a:rPr lang="en-IN" dirty="0" smtClean="0"/>
              <a:t>can be done easily by doing data analysis on the bot conversations with human. </a:t>
            </a:r>
            <a:endParaRPr lang="en-IN" dirty="0"/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Cognitive service </a:t>
            </a:r>
            <a:r>
              <a:rPr lang="en-IN" dirty="0"/>
              <a:t>provides the required levels of human engagement, expertise, personalization and continuous, data-driven </a:t>
            </a:r>
            <a:r>
              <a:rPr lang="en-IN" dirty="0" smtClean="0"/>
              <a:t>improvement.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55131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7759" y="13335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Features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Our Bot named BlueDisc can answer many generalized and common queries people have regarding sudden announcement of demonetization.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Time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time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Policy updates can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be given to audience.</a:t>
            </a:r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Individual citizen can get the facts delivered on his smartphone through a </a:t>
            </a:r>
            <a:r>
              <a:rPr lang="en-IN" sz="2000" dirty="0" smtClean="0"/>
              <a:t>Bot.</a:t>
            </a:r>
          </a:p>
          <a:p>
            <a:pPr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411427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741" y="133350"/>
            <a:ext cx="5168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Technology  Stack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2038350"/>
            <a:ext cx="7924800" cy="19812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20000"/>
          </a:bodyPr>
          <a:lstStyle/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IBM </a:t>
            </a:r>
            <a:r>
              <a:rPr lang="en-US" sz="2000" dirty="0">
                <a:latin typeface="Aachen BT"/>
              </a:rPr>
              <a:t>Watson </a:t>
            </a:r>
            <a:r>
              <a:rPr lang="en-US" sz="2000" dirty="0" smtClean="0">
                <a:latin typeface="Aachen BT"/>
              </a:rPr>
              <a:t>API’s.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achen BT"/>
              </a:rPr>
              <a:t>IBM </a:t>
            </a:r>
            <a:r>
              <a:rPr lang="en-US" sz="2000" dirty="0" err="1">
                <a:latin typeface="Aachen BT"/>
              </a:rPr>
              <a:t>Bluemix</a:t>
            </a:r>
            <a:r>
              <a:rPr lang="en-US" sz="2000" dirty="0">
                <a:latin typeface="Aachen BT"/>
              </a:rPr>
              <a:t> Conversational </a:t>
            </a:r>
            <a:r>
              <a:rPr lang="en-US" sz="2000" dirty="0" smtClean="0">
                <a:latin typeface="Aachen BT"/>
              </a:rPr>
              <a:t>service.</a:t>
            </a:r>
            <a:endParaRPr lang="en-US" sz="2000" dirty="0">
              <a:latin typeface="Aachen BT"/>
            </a:endParaRP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Jason for creating flow in Node-RED</a:t>
            </a:r>
            <a:r>
              <a:rPr lang="en-US" sz="2000" dirty="0" smtClean="0">
                <a:latin typeface="Aachen BT"/>
              </a:rPr>
              <a:t>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Telegram App API</a:t>
            </a:r>
            <a:endParaRPr lang="en-US" sz="2000" dirty="0">
              <a:latin typeface="Aachen BT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59168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556</Words>
  <Application>Microsoft Office PowerPoint</Application>
  <PresentationFormat>On-screen Show (16:9)</PresentationFormat>
  <Paragraphs>94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Aachen BT</vt:lpstr>
      <vt:lpstr>Algerian</vt:lpstr>
      <vt:lpstr>AlgerianBasD</vt:lpstr>
      <vt:lpstr>Arial</vt:lpstr>
      <vt:lpstr>Calibri</vt:lpstr>
      <vt:lpstr>Lucida Calligraphy</vt:lpstr>
      <vt:lpstr>Times New Roman</vt:lpstr>
      <vt:lpstr>Tw Cen MT</vt:lpstr>
      <vt:lpstr>Wingdings</vt:lpstr>
      <vt:lpstr>Wingdings 2</vt:lpstr>
      <vt:lpstr>WidescreenPresentation</vt:lpstr>
      <vt:lpstr>IBM Watson</vt:lpstr>
      <vt:lpstr>PowerPoint Presentation</vt:lpstr>
      <vt:lpstr>Team  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2011-04-12T07:50:52Z</dcterms:created>
  <dcterms:modified xsi:type="dcterms:W3CDTF">2017-05-20T20:16:53Z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