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310" r:id="rId4"/>
    <p:sldId id="258" r:id="rId5"/>
    <p:sldId id="311" r:id="rId6"/>
    <p:sldId id="268" r:id="rId7"/>
    <p:sldId id="312" r:id="rId8"/>
    <p:sldId id="315" r:id="rId9"/>
    <p:sldId id="316" r:id="rId10"/>
    <p:sldId id="317" r:id="rId11"/>
    <p:sldId id="318" r:id="rId12"/>
    <p:sldId id="313" r:id="rId13"/>
    <p:sldId id="319" r:id="rId14"/>
    <p:sldId id="289" r:id="rId15"/>
    <p:sldId id="290" r:id="rId1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6271" autoAdjust="0"/>
  </p:normalViewPr>
  <p:slideViewPr>
    <p:cSldViewPr>
      <p:cViewPr varScale="1">
        <p:scale>
          <a:sx n="86" d="100"/>
          <a:sy n="86" d="100"/>
        </p:scale>
        <p:origin x="628"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394608642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494425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4095639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75297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60027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18781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551421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7253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206906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5/21/2017</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5/21/2017</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6FCF9F07-3BC7-4570-B054-79111B0A380C}" type="datetime1">
              <a:rPr lang="en-US" smtClean="0"/>
              <a:pPr/>
              <a:t>5/21/2017</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slow">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5/21/2017</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spd="slow">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5/21/2017</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transition spd="slow">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ransition spd="slow">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5/21/2017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ransition spd="slow">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5/21/2017</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transition spd="slow">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5/21/2017</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wheel spokes="1"/>
  </p:transition>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92720" y="1075587"/>
            <a:ext cx="8458200" cy="990599"/>
          </a:xfrm>
        </p:spPr>
        <p:txBody>
          <a:bodyPr>
            <a:noAutofit/>
          </a:bodyPr>
          <a:lstStyle/>
          <a:p>
            <a:pPr algn="ctr"/>
            <a:r>
              <a:rPr lang="en-US" sz="5400" b="1" dirty="0" smtClean="0">
                <a:solidFill>
                  <a:srgbClr val="00B050"/>
                </a:solidFill>
                <a:latin typeface="Algerian" pitchFamily="82" charset="0"/>
              </a:rPr>
              <a:t>Data  science</a:t>
            </a:r>
            <a:endParaRPr lang="en-US" sz="5400" dirty="0">
              <a:solidFill>
                <a:srgbClr val="00B050"/>
              </a:solidFill>
            </a:endParaRPr>
          </a:p>
        </p:txBody>
      </p:sp>
      <p:sp>
        <p:nvSpPr>
          <p:cNvPr id="5" name="Rectangle 4"/>
          <p:cNvSpPr>
            <a:spLocks noGrp="1"/>
          </p:cNvSpPr>
          <p:nvPr>
            <p:ph type="subTitle" idx="1"/>
          </p:nvPr>
        </p:nvSpPr>
        <p:spPr>
          <a:xfrm>
            <a:off x="2514600" y="4537528"/>
            <a:ext cx="6934200" cy="514350"/>
          </a:xfrm>
        </p:spPr>
        <p:txBody>
          <a:bodyPr>
            <a:normAutofit/>
          </a:bodyPr>
          <a:lstStyle/>
          <a:p>
            <a:r>
              <a:rPr lang="en-US" sz="2000" dirty="0" smtClean="0"/>
              <a:t>Spartan999</a:t>
            </a:r>
            <a:r>
              <a:rPr lang="en-US" sz="2000" dirty="0" smtClean="0"/>
              <a:t>		Lead : Vinit Ganorkar</a:t>
            </a:r>
          </a:p>
        </p:txBody>
      </p:sp>
      <p:sp>
        <p:nvSpPr>
          <p:cNvPr id="8" name="Text Box 28"/>
          <p:cNvSpPr txBox="1">
            <a:spLocks noChangeArrowheads="1"/>
          </p:cNvSpPr>
          <p:nvPr/>
        </p:nvSpPr>
        <p:spPr bwMode="auto">
          <a:xfrm>
            <a:off x="1524000" y="483300"/>
            <a:ext cx="5943600" cy="362253"/>
          </a:xfrm>
          <a:prstGeom prst="rect">
            <a:avLst/>
          </a:prstGeom>
          <a:noFill/>
          <a:ln w="9525">
            <a:noFill/>
            <a:miter lim="800000"/>
            <a:headEnd/>
            <a:tailEnd/>
          </a:ln>
        </p:spPr>
        <p:txBody>
          <a:bodyPr wrap="square" lIns="53950" tIns="26975" rIns="53950" bIns="26975">
            <a:spAutoFit/>
          </a:bodyPr>
          <a:lstStyle/>
          <a:p>
            <a:pPr algn="ctr" eaLnBrk="1" hangingPunct="1"/>
            <a:r>
              <a:rPr lang="en-US" sz="2000" b="1" dirty="0" smtClean="0">
                <a:ea typeface="Times New Roman" pitchFamily="18" charset="0"/>
                <a:cs typeface="Arial" charset="0"/>
              </a:rPr>
              <a:t>THEME</a:t>
            </a:r>
          </a:p>
        </p:txBody>
      </p:sp>
      <p:sp>
        <p:nvSpPr>
          <p:cNvPr id="2" name="TextBox 1"/>
          <p:cNvSpPr txBox="1"/>
          <p:nvPr/>
        </p:nvSpPr>
        <p:spPr>
          <a:xfrm>
            <a:off x="609600" y="4610037"/>
            <a:ext cx="1383680" cy="369332"/>
          </a:xfrm>
          <a:prstGeom prst="rect">
            <a:avLst/>
          </a:prstGeom>
          <a:noFill/>
        </p:spPr>
        <p:txBody>
          <a:bodyPr wrap="square" rtlCol="0">
            <a:spAutoFit/>
          </a:bodyPr>
          <a:lstStyle/>
          <a:p>
            <a:r>
              <a:rPr lang="en-IN" dirty="0" smtClean="0"/>
              <a:t>Team :</a:t>
            </a:r>
            <a:endParaRPr lang="en-IN" dirty="0"/>
          </a:p>
        </p:txBody>
      </p:sp>
      <p:pic>
        <p:nvPicPr>
          <p:cNvPr id="9" name="Picture 8"/>
          <p:cNvPicPr/>
          <p:nvPr/>
        </p:nvPicPr>
        <p:blipFill>
          <a:blip r:embed="rId3"/>
          <a:stretch/>
        </p:blipFill>
        <p:spPr>
          <a:xfrm>
            <a:off x="2693020" y="2576479"/>
            <a:ext cx="3657600" cy="1401503"/>
          </a:xfrm>
          <a:prstGeom prst="rect">
            <a:avLst/>
          </a:prstGeom>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51897" y="133350"/>
            <a:ext cx="6234400" cy="830997"/>
          </a:xfrm>
          <a:prstGeom prst="rect">
            <a:avLst/>
          </a:prstGeom>
          <a:noFill/>
        </p:spPr>
        <p:txBody>
          <a:bodyPr wrap="none" lIns="91440" tIns="45720" rIns="91440" bIns="45720">
            <a:spAutoFit/>
          </a:bodyPr>
          <a:lstStyle/>
          <a:p>
            <a:pPr algn="ct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Modeling and Validation</a:t>
            </a:r>
            <a:endParaRPr lang="en-U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546591" y="1352550"/>
            <a:ext cx="7924800" cy="33528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tried different models such as :</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a:latin typeface="Aachen BT"/>
              </a:rPr>
              <a:t>Logistic </a:t>
            </a:r>
            <a:r>
              <a:rPr lang="en-US" sz="2000" dirty="0" smtClean="0">
                <a:latin typeface="Aachen BT"/>
              </a:rPr>
              <a:t>Regression</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SVM</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Decision Tree</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Random Forest</a:t>
            </a:r>
            <a:endParaRPr lang="en-US" sz="2000" dirty="0" smtClean="0">
              <a:latin typeface="Aachen BT"/>
            </a:endParaRP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For validation we used 10 fold cross validation</a:t>
            </a:r>
            <a:endParaRPr lang="en-US" sz="2000" dirty="0">
              <a:latin typeface="Aachen BT"/>
            </a:endParaRP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endParaRPr lang="en-US" sz="2000" dirty="0" smtClean="0">
              <a:latin typeface="Aachen BT"/>
            </a:endParaRPr>
          </a:p>
          <a:p>
            <a:pPr marR="0" lvl="0" algn="just" defTabSz="914400" rtl="0" eaLnBrk="1" fontAlgn="auto" latinLnBrk="0" hangingPunct="1">
              <a:lnSpc>
                <a:spcPct val="100000"/>
              </a:lnSpc>
              <a:spcBef>
                <a:spcPts val="700"/>
              </a:spcBef>
              <a:spcAft>
                <a:spcPts val="1000"/>
              </a:spcAft>
              <a:buClr>
                <a:schemeClr val="tx1"/>
              </a:buClr>
              <a:buSzPct val="110000"/>
              <a:tabLst/>
              <a:defRPr/>
            </a:pPr>
            <a:endParaRPr lang="en-US" sz="2000" dirty="0" smtClean="0">
              <a:latin typeface="Aachen BT"/>
            </a:endParaRPr>
          </a:p>
        </p:txBody>
      </p:sp>
    </p:spTree>
    <p:extLst>
      <p:ext uri="{BB962C8B-B14F-4D97-AF65-F5344CB8AC3E}">
        <p14:creationId xmlns:p14="http://schemas.microsoft.com/office/powerpoint/2010/main" val="402342526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33350"/>
            <a:ext cx="8381999"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Score and evaluate model</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609600" y="1352550"/>
            <a:ext cx="8305800" cy="33528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evaluated model based upon their accuracy and standard deviation of cross validation accuracies with respective their mean.</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kumimoji="0" lang="en-US" sz="2000" b="0" i="0" u="none" strike="noStrike" kern="1200" cap="none" spc="0" normalizeH="0" baseline="0" noProof="0" dirty="0" smtClean="0">
                <a:ln>
                  <a:noFill/>
                </a:ln>
                <a:effectLst/>
                <a:uLnTx/>
                <a:uFillTx/>
                <a:latin typeface="Aachen BT"/>
              </a:rPr>
              <a:t>Among all the models</a:t>
            </a:r>
            <a:r>
              <a:rPr kumimoji="0" lang="en-US" sz="2000" b="0" i="0" u="none" strike="noStrike" kern="1200" cap="none" spc="0" normalizeH="0" noProof="0" dirty="0" smtClean="0">
                <a:ln>
                  <a:noFill/>
                </a:ln>
                <a:effectLst/>
                <a:uLnTx/>
                <a:uFillTx/>
                <a:latin typeface="Aachen BT"/>
              </a:rPr>
              <a:t> we tried Logistic Regression </a:t>
            </a:r>
            <a:r>
              <a:rPr kumimoji="0" lang="en-US" sz="2000" b="0" i="0" u="none" strike="noStrike" kern="1200" cap="none" spc="0" normalizeH="0" noProof="0" dirty="0" err="1" smtClean="0">
                <a:ln>
                  <a:noFill/>
                </a:ln>
                <a:effectLst/>
                <a:uLnTx/>
                <a:uFillTx/>
                <a:latin typeface="Aachen BT"/>
              </a:rPr>
              <a:t>gavae</a:t>
            </a:r>
            <a:r>
              <a:rPr kumimoji="0" lang="en-US" sz="2000" b="0" i="0" u="none" strike="noStrike" kern="1200" cap="none" spc="0" normalizeH="0" noProof="0" dirty="0" smtClean="0">
                <a:ln>
                  <a:noFill/>
                </a:ln>
                <a:effectLst/>
                <a:uLnTx/>
                <a:uFillTx/>
                <a:latin typeface="Aachen BT"/>
              </a:rPr>
              <a:t> us the best accuracy score of 80% on training dataset.</a:t>
            </a:r>
          </a:p>
        </p:txBody>
      </p:sp>
    </p:spTree>
    <p:extLst>
      <p:ext uri="{BB962C8B-B14F-4D97-AF65-F5344CB8AC3E}">
        <p14:creationId xmlns:p14="http://schemas.microsoft.com/office/powerpoint/2010/main" val="242788326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43621" y="133350"/>
            <a:ext cx="358463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Final  result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609600" y="1581150"/>
            <a:ext cx="8382000" cy="33528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On </a:t>
            </a:r>
            <a:r>
              <a:rPr lang="en-US" sz="2000" dirty="0">
                <a:latin typeface="Aachen BT"/>
              </a:rPr>
              <a:t>final dataset our model out performed and gave us a accuracy score of 81.323%.</a:t>
            </a:r>
          </a:p>
          <a:p>
            <a:pPr marL="742950" lvl="1" indent="-285750" algn="just">
              <a:spcBef>
                <a:spcPts val="700"/>
              </a:spcBef>
              <a:spcAft>
                <a:spcPts val="1000"/>
              </a:spcAft>
              <a:buClr>
                <a:schemeClr val="tx1"/>
              </a:buClr>
              <a:buSzPct val="110000"/>
              <a:buFont typeface="Arial" panose="020B0604020202020204" pitchFamily="34" charset="0"/>
              <a:buChar char="•"/>
              <a:defRPr/>
            </a:pPr>
            <a:endParaRPr kumimoji="0" lang="en-US" sz="2000" b="0" i="0" u="none" strike="noStrike" kern="1200" cap="none" spc="0" normalizeH="0" baseline="0" noProof="0" dirty="0" smtClean="0">
              <a:ln>
                <a:noFill/>
              </a:ln>
              <a:effectLst/>
              <a:uLnTx/>
              <a:uFillTx/>
              <a:latin typeface="Aachen BT"/>
            </a:endParaRPr>
          </a:p>
        </p:txBody>
      </p:sp>
    </p:spTree>
    <p:extLst>
      <p:ext uri="{BB962C8B-B14F-4D97-AF65-F5344CB8AC3E}">
        <p14:creationId xmlns:p14="http://schemas.microsoft.com/office/powerpoint/2010/main" val="276716394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8399" y="133350"/>
            <a:ext cx="6175088"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Possible   improvement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6" name="Subtitle 2"/>
          <p:cNvSpPr txBox="1">
            <a:spLocks/>
          </p:cNvSpPr>
          <p:nvPr/>
        </p:nvSpPr>
        <p:spPr>
          <a:xfrm>
            <a:off x="609600" y="1581150"/>
            <a:ext cx="8382000" cy="33528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742950" lvl="1" indent="-285750" algn="just">
              <a:spcBef>
                <a:spcPts val="700"/>
              </a:spcBef>
              <a:spcAft>
                <a:spcPts val="1000"/>
              </a:spcAft>
              <a:buClr>
                <a:schemeClr val="tx1"/>
              </a:buClr>
              <a:buSzPct val="110000"/>
              <a:buFont typeface="Arial" panose="020B0604020202020204" pitchFamily="34" charset="0"/>
              <a:buChar char="•"/>
              <a:defRPr/>
            </a:pPr>
            <a:r>
              <a:rPr kumimoji="0" lang="en-US" sz="2000" b="0" i="0" u="none" strike="noStrike" kern="1200" cap="none" spc="0" normalizeH="0" baseline="0" noProof="0" dirty="0" smtClean="0">
                <a:ln>
                  <a:noFill/>
                </a:ln>
                <a:effectLst/>
                <a:uLnTx/>
                <a:uFillTx/>
                <a:latin typeface="Aachen BT"/>
              </a:rPr>
              <a:t>We can used gradient based model such as </a:t>
            </a:r>
            <a:r>
              <a:rPr kumimoji="0" lang="en-US" sz="2000" b="0" i="0" u="none" strike="noStrike" kern="1200" cap="none" spc="0" normalizeH="0" baseline="0" noProof="0" dirty="0" err="1" smtClean="0">
                <a:ln>
                  <a:noFill/>
                </a:ln>
                <a:effectLst/>
                <a:uLnTx/>
                <a:uFillTx/>
                <a:latin typeface="Aachen BT"/>
              </a:rPr>
              <a:t>xGboost</a:t>
            </a:r>
            <a:r>
              <a:rPr kumimoji="0" lang="en-US" sz="2000" b="0" i="0" u="none" strike="noStrike" kern="1200" cap="none" spc="0" normalizeH="0" baseline="0" noProof="0" dirty="0" smtClean="0">
                <a:ln>
                  <a:noFill/>
                </a:ln>
                <a:effectLst/>
                <a:uLnTx/>
                <a:uFillTx/>
                <a:latin typeface="Aachen BT"/>
              </a:rPr>
              <a:t>.</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We can tune the hyper parameter in our model to get the more robust performance.</a:t>
            </a:r>
            <a:endParaRPr kumimoji="0" lang="en-US" sz="2000" b="0" i="0" u="none" strike="noStrike" kern="1200" cap="none" spc="0" normalizeH="0" baseline="0" noProof="0" dirty="0" smtClean="0">
              <a:ln>
                <a:noFill/>
              </a:ln>
              <a:effectLst/>
              <a:uLnTx/>
              <a:uFillTx/>
              <a:latin typeface="Aachen BT"/>
            </a:endParaRPr>
          </a:p>
        </p:txBody>
      </p:sp>
    </p:spTree>
    <p:extLst>
      <p:ext uri="{BB962C8B-B14F-4D97-AF65-F5344CB8AC3E}">
        <p14:creationId xmlns:p14="http://schemas.microsoft.com/office/powerpoint/2010/main" val="10139192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1581150"/>
            <a:ext cx="6553199" cy="240065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5000" b="1" spc="50" dirty="0" smtClean="0">
                <a:ln w="11430"/>
                <a:solidFill>
                  <a:srgbClr val="0070C0"/>
                </a:solidFill>
                <a:effectLst>
                  <a:outerShdw blurRad="76200" dist="50800" dir="5400000" algn="tl" rotWithShape="0">
                    <a:srgbClr val="000000">
                      <a:alpha val="65000"/>
                    </a:srgbClr>
                  </a:outerShdw>
                </a:effectLst>
                <a:latin typeface="Times New Roman" pitchFamily="18" charset="0"/>
                <a:cs typeface="Times New Roman" pitchFamily="18" charset="0"/>
              </a:rPr>
              <a:t>?</a:t>
            </a:r>
            <a:endParaRPr lang="en-US" sz="15000" b="1" spc="50" dirty="0">
              <a:ln w="11430"/>
              <a:solidFill>
                <a:srgbClr val="0070C0"/>
              </a:soli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27462" y="2110085"/>
            <a:ext cx="6489084" cy="120032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7200" b="1" cap="none" spc="50" dirty="0" smtClean="0">
                <a:ln w="11430"/>
                <a:solidFill>
                  <a:srgbClr val="0070C0"/>
                </a:solidFill>
                <a:effectLst>
                  <a:outerShdw blurRad="76200" dist="50800" dir="5400000" algn="tl" rotWithShape="0">
                    <a:srgbClr val="000000">
                      <a:alpha val="65000"/>
                    </a:srgbClr>
                  </a:outerShdw>
                </a:effectLst>
                <a:latin typeface="Aachen BT" pitchFamily="18" charset="0"/>
              </a:rPr>
              <a:t>THANK YOU!!!</a:t>
            </a:r>
            <a:endParaRPr lang="en-US" sz="7200" b="1" cap="none" spc="50" dirty="0">
              <a:ln w="11430"/>
              <a:solidFill>
                <a:srgbClr val="0070C0"/>
              </a:solidFill>
              <a:effectLst>
                <a:outerShdw blurRad="76200" dist="50800" dir="5400000" algn="tl" rotWithShape="0">
                  <a:srgbClr val="000000">
                    <a:alpha val="65000"/>
                  </a:srgbClr>
                </a:outerShdw>
              </a:effectLst>
              <a:latin typeface="Aachen BT" pitchFamily="18" charset="0"/>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09600" y="1504950"/>
            <a:ext cx="7848600" cy="3505199"/>
          </a:xfrm>
        </p:spPr>
        <p:txBody>
          <a:bodyPr>
            <a:normAutofit fontScale="62500" lnSpcReduction="20000"/>
          </a:bodyPr>
          <a:lstStyle/>
          <a:p>
            <a:r>
              <a:rPr lang="en-US" b="1" dirty="0"/>
              <a:t>Team Members </a:t>
            </a:r>
            <a:endParaRPr lang="en-IN" b="1" dirty="0"/>
          </a:p>
          <a:p>
            <a:r>
              <a:rPr lang="en-US" b="1" dirty="0"/>
              <a:t>Theme Introduction</a:t>
            </a:r>
            <a:endParaRPr lang="en-IN" b="1" dirty="0"/>
          </a:p>
          <a:p>
            <a:r>
              <a:rPr lang="en-US" b="1" dirty="0" smtClean="0"/>
              <a:t>Approach</a:t>
            </a:r>
            <a:endParaRPr lang="en-US" b="1" dirty="0"/>
          </a:p>
          <a:p>
            <a:r>
              <a:rPr lang="en-US" b="1" dirty="0" smtClean="0"/>
              <a:t>Build </a:t>
            </a:r>
            <a:r>
              <a:rPr lang="en-US" b="1" dirty="0"/>
              <a:t>Tools</a:t>
            </a:r>
          </a:p>
          <a:p>
            <a:r>
              <a:rPr lang="en-US" b="1" dirty="0" smtClean="0"/>
              <a:t>Source/Build/Execution Guideline</a:t>
            </a:r>
            <a:endParaRPr lang="en-US" b="1" dirty="0"/>
          </a:p>
          <a:p>
            <a:r>
              <a:rPr lang="en-US" b="1" dirty="0" smtClean="0"/>
              <a:t>Data Exploration</a:t>
            </a:r>
          </a:p>
          <a:p>
            <a:r>
              <a:rPr lang="en-US" b="1" dirty="0" smtClean="0"/>
              <a:t>Data </a:t>
            </a:r>
            <a:r>
              <a:rPr lang="en-US" b="1" dirty="0"/>
              <a:t>Cleaning</a:t>
            </a:r>
          </a:p>
          <a:p>
            <a:r>
              <a:rPr lang="en-US" b="1" dirty="0" smtClean="0"/>
              <a:t>Modelling </a:t>
            </a:r>
            <a:r>
              <a:rPr lang="en-US" b="1" dirty="0"/>
              <a:t>and Validation</a:t>
            </a:r>
          </a:p>
          <a:p>
            <a:r>
              <a:rPr lang="en-US" b="1" dirty="0" smtClean="0"/>
              <a:t>Score </a:t>
            </a:r>
            <a:r>
              <a:rPr lang="en-US" b="1" dirty="0"/>
              <a:t>and Evaluate Model</a:t>
            </a:r>
          </a:p>
          <a:p>
            <a:r>
              <a:rPr lang="en-US" b="1" dirty="0" smtClean="0"/>
              <a:t>Final </a:t>
            </a:r>
            <a:r>
              <a:rPr lang="en-US" b="1" dirty="0"/>
              <a:t>Results</a:t>
            </a:r>
          </a:p>
          <a:p>
            <a:r>
              <a:rPr lang="en-US" b="1" dirty="0" smtClean="0"/>
              <a:t>Possible Improvement</a:t>
            </a:r>
            <a:endParaRPr lang="en-IN" b="1" dirty="0"/>
          </a:p>
          <a:p>
            <a:endParaRPr lang="en-US" dirty="0" smtClean="0">
              <a:solidFill>
                <a:schemeClr val="tx1">
                  <a:lumMod val="85000"/>
                  <a:lumOff val="15000"/>
                </a:schemeClr>
              </a:solidFill>
            </a:endParaRPr>
          </a:p>
          <a:p>
            <a:endParaRPr lang="en-US" dirty="0">
              <a:solidFill>
                <a:schemeClr val="tx1">
                  <a:lumMod val="85000"/>
                  <a:lumOff val="15000"/>
                </a:schemeClr>
              </a:solidFill>
            </a:endParaRPr>
          </a:p>
        </p:txBody>
      </p:sp>
      <p:sp>
        <p:nvSpPr>
          <p:cNvPr id="4" name="Rectangle 3"/>
          <p:cNvSpPr/>
          <p:nvPr/>
        </p:nvSpPr>
        <p:spPr>
          <a:xfrm>
            <a:off x="2133600" y="133350"/>
            <a:ext cx="453201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Lucida Calligraphy" pitchFamily="66" charset="0"/>
              </a:rPr>
              <a:t>CONTENTS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Lucida Calligraphy"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57150"/>
            <a:ext cx="5134954" cy="923330"/>
          </a:xfrm>
          <a:prstGeom prst="rect">
            <a:avLst/>
          </a:prstGeom>
          <a:noFill/>
        </p:spPr>
        <p:txBody>
          <a:bodyPr wrap="squar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Team   Members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7" name="TextBox 6"/>
          <p:cNvSpPr txBox="1"/>
          <p:nvPr/>
        </p:nvSpPr>
        <p:spPr>
          <a:xfrm>
            <a:off x="1295400" y="2343150"/>
            <a:ext cx="7543800" cy="1200329"/>
          </a:xfrm>
          <a:prstGeom prst="rect">
            <a:avLst/>
          </a:prstGeom>
          <a:noFill/>
        </p:spPr>
        <p:txBody>
          <a:bodyPr wrap="square" rtlCol="0">
            <a:spAutoFit/>
          </a:bodyPr>
          <a:lstStyle/>
          <a:p>
            <a:pPr marL="342900" indent="-342900">
              <a:buFont typeface="+mj-lt"/>
              <a:buAutoNum type="arabicPeriod"/>
            </a:pPr>
            <a:r>
              <a:rPr lang="en-IN" b="1" dirty="0" smtClean="0"/>
              <a:t>Vinit </a:t>
            </a:r>
            <a:r>
              <a:rPr lang="en-IN" b="1" dirty="0" smtClean="0"/>
              <a:t>Ganorkar</a:t>
            </a:r>
          </a:p>
          <a:p>
            <a:endParaRPr lang="en-IN" b="1" dirty="0" smtClean="0"/>
          </a:p>
          <a:p>
            <a:pPr lvl="1"/>
            <a:r>
              <a:rPr lang="en-IN" dirty="0"/>
              <a:t>	</a:t>
            </a:r>
            <a:r>
              <a:rPr lang="en-IN" dirty="0" smtClean="0"/>
              <a:t>Programmer Analyst at Cognizant</a:t>
            </a:r>
          </a:p>
          <a:p>
            <a:pPr lvl="1"/>
            <a:endParaRPr lang="en-IN" dirty="0" smtClean="0"/>
          </a:p>
        </p:txBody>
      </p:sp>
    </p:spTree>
    <p:extLst>
      <p:ext uri="{BB962C8B-B14F-4D97-AF65-F5344CB8AC3E}">
        <p14:creationId xmlns:p14="http://schemas.microsoft.com/office/powerpoint/2010/main" val="15154691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33350"/>
            <a:ext cx="601639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Theme    introduction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457200" y="1428750"/>
            <a:ext cx="8458200" cy="3581400"/>
          </a:xfrm>
          <a:prstGeom prst="rect">
            <a:avLst/>
          </a:prstGeom>
          <a:solidFill>
            <a:schemeClr val="bg1"/>
          </a:solidFill>
          <a:ln w="50800" cap="sq" cmpd="dbl" algn="ctr">
            <a:noFill/>
            <a:prstDash val="solid"/>
            <a:miter lim="800000"/>
          </a:ln>
          <a:effectLst/>
        </p:spPr>
        <p:txBody>
          <a:bodyPr vert="horz" lIns="137160" tIns="182880" rIns="137160" bIns="91440">
            <a:normAutofit lnSpcReduction="10000"/>
          </a:bodyPr>
          <a:lstStyle/>
          <a:p>
            <a:pPr marL="285750" lvl="0" indent="-285750" algn="just">
              <a:spcBef>
                <a:spcPts val="700"/>
              </a:spcBef>
              <a:spcAft>
                <a:spcPts val="1000"/>
              </a:spcAft>
              <a:buClr>
                <a:schemeClr val="tx1"/>
              </a:buClr>
              <a:buSzPct val="110000"/>
              <a:buFont typeface="Arial" panose="020B0604020202020204" pitchFamily="34" charset="0"/>
              <a:buChar char="•"/>
              <a:defRPr/>
            </a:pPr>
            <a:r>
              <a:rPr lang="en-IN" b="1" dirty="0"/>
              <a:t>XYZ Bank</a:t>
            </a:r>
            <a:r>
              <a:rPr lang="en-IN" dirty="0"/>
              <a:t> deals in all home loans. They have presence across all urban, semi urban and rural areas. Customer first apply for home loan after that company validates the customer eligibility for loan.</a:t>
            </a:r>
            <a:endParaRPr lang="en-IN" dirty="0" smtClean="0"/>
          </a:p>
          <a:p>
            <a:pPr marL="285750" lvl="0" indent="-285750" algn="just">
              <a:spcBef>
                <a:spcPts val="700"/>
              </a:spcBef>
              <a:spcAft>
                <a:spcPts val="1000"/>
              </a:spcAft>
              <a:buClr>
                <a:schemeClr val="tx1"/>
              </a:buClr>
              <a:buSzPct val="110000"/>
              <a:buFont typeface="Arial" panose="020B0604020202020204" pitchFamily="34" charset="0"/>
              <a:buChar char="•"/>
              <a:defRPr/>
            </a:pPr>
            <a:r>
              <a:rPr lang="en-IN" dirty="0" smtClean="0"/>
              <a:t>XYZ </a:t>
            </a:r>
            <a:r>
              <a:rPr lang="en-IN" dirty="0"/>
              <a:t>bank wants to understand the usability of the customer details it has collected using online / offline application form</a:t>
            </a:r>
            <a:r>
              <a:rPr lang="en-IN" dirty="0" smtClean="0"/>
              <a:t>.</a:t>
            </a:r>
          </a:p>
          <a:p>
            <a:pPr marL="285750" lvl="0" indent="-285750" algn="just">
              <a:spcBef>
                <a:spcPts val="700"/>
              </a:spcBef>
              <a:spcAft>
                <a:spcPts val="1000"/>
              </a:spcAft>
              <a:buClr>
                <a:schemeClr val="tx1"/>
              </a:buClr>
              <a:buSzPct val="110000"/>
              <a:buFont typeface="Arial" panose="020B0604020202020204" pitchFamily="34" charset="0"/>
              <a:buChar char="•"/>
              <a:defRPr/>
            </a:pPr>
            <a:r>
              <a:rPr lang="en-IN" dirty="0"/>
              <a:t>Hence, they need to automate the loan eligibility process (real time) based on customer detail provided to them. </a:t>
            </a:r>
            <a:endParaRPr lang="en-IN" dirty="0" smtClean="0"/>
          </a:p>
          <a:p>
            <a:pPr marL="285750" lvl="0" indent="-285750" algn="just">
              <a:spcBef>
                <a:spcPts val="700"/>
              </a:spcBef>
              <a:spcAft>
                <a:spcPts val="1000"/>
              </a:spcAft>
              <a:buClr>
                <a:schemeClr val="tx1"/>
              </a:buClr>
              <a:buSzPct val="110000"/>
              <a:buFont typeface="Arial" panose="020B0604020202020204" pitchFamily="34" charset="0"/>
              <a:buChar char="•"/>
              <a:defRPr/>
            </a:pPr>
            <a:r>
              <a:rPr lang="en-IN" dirty="0" smtClean="0"/>
              <a:t>XYZ </a:t>
            </a:r>
            <a:r>
              <a:rPr lang="en-IN" dirty="0"/>
              <a:t>Bank signs a project with </a:t>
            </a:r>
            <a:r>
              <a:rPr lang="en-IN" b="1" dirty="0"/>
              <a:t>ABC Data Services </a:t>
            </a:r>
            <a:r>
              <a:rPr lang="en-IN" dirty="0"/>
              <a:t>to make their customer details more informative and identify the customer segments, those are eligible for loan amount so that they can specifically target these customers. </a:t>
            </a:r>
            <a:endParaRPr kumimoji="0" lang="en-US" sz="2000" b="0" i="0" u="none" strike="noStrike" kern="1200" cap="none" spc="0" normalizeH="0" baseline="0" noProof="0" dirty="0" smtClean="0">
              <a:ln>
                <a:noFill/>
              </a:ln>
              <a:effectLst/>
              <a:uLnTx/>
              <a:uFillTx/>
              <a:latin typeface="Aachen BT"/>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32346" y="133350"/>
            <a:ext cx="2807179"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Approach</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609600" y="1581150"/>
            <a:ext cx="7924800" cy="3200400"/>
          </a:xfrm>
          <a:prstGeom prst="rect">
            <a:avLst/>
          </a:prstGeom>
          <a:solidFill>
            <a:schemeClr val="bg1"/>
          </a:solidFill>
          <a:ln w="50800" cap="sq" cmpd="dbl" algn="ctr">
            <a:noFill/>
            <a:prstDash val="solid"/>
            <a:miter lim="800000"/>
          </a:ln>
          <a:effectLst/>
        </p:spPr>
        <p:txBody>
          <a:bodyPr vert="horz" lIns="137160" tIns="182880" rIns="137160" bIns="91440">
            <a:normAutofit fontScale="92500" lnSpcReduction="10000"/>
          </a:bodyPr>
          <a:lstStyle/>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Data Exploration</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Data Cleaning</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Model Building</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Trying out different models performance.</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Cross Validating varies model accuracies.</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Selecting Hyper parameters.</a:t>
            </a:r>
          </a:p>
          <a:p>
            <a:pPr marR="0" lvl="0" algn="just" defTabSz="914400" rtl="0" eaLnBrk="1" fontAlgn="auto" latinLnBrk="0" hangingPunct="1">
              <a:lnSpc>
                <a:spcPct val="100000"/>
              </a:lnSpc>
              <a:spcBef>
                <a:spcPts val="700"/>
              </a:spcBef>
              <a:spcAft>
                <a:spcPts val="1000"/>
              </a:spcAft>
              <a:buClr>
                <a:schemeClr val="tx1"/>
              </a:buClr>
              <a:buSzPct val="110000"/>
              <a:tabLst/>
              <a:defRPr/>
            </a:pPr>
            <a:endParaRPr lang="en-US" sz="2000" dirty="0" smtClean="0">
              <a:latin typeface="Aachen BT"/>
            </a:endParaRPr>
          </a:p>
        </p:txBody>
      </p:sp>
    </p:spTree>
    <p:extLst>
      <p:ext uri="{BB962C8B-B14F-4D97-AF65-F5344CB8AC3E}">
        <p14:creationId xmlns:p14="http://schemas.microsoft.com/office/powerpoint/2010/main" val="14094015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23" y="133350"/>
            <a:ext cx="3406703"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Build  Tools</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25" name="Subtitle 2"/>
          <p:cNvSpPr txBox="1">
            <a:spLocks/>
          </p:cNvSpPr>
          <p:nvPr/>
        </p:nvSpPr>
        <p:spPr>
          <a:xfrm>
            <a:off x="609600" y="1581150"/>
            <a:ext cx="7924800" cy="32004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used anaconda distribution of python 3.6 on windows 10 platform.</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For debugging we choose </a:t>
            </a:r>
            <a:r>
              <a:rPr lang="en-US" sz="2000" dirty="0" err="1" smtClean="0">
                <a:latin typeface="Aachen BT"/>
              </a:rPr>
              <a:t>iPython</a:t>
            </a:r>
            <a:r>
              <a:rPr lang="en-US" sz="2000" dirty="0" smtClean="0">
                <a:latin typeface="Aachen BT"/>
              </a:rPr>
              <a:t> console as it’s more interactive.</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mostly used below libraries :</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err="1" smtClean="0">
                <a:latin typeface="Aachen BT"/>
              </a:rPr>
              <a:t>Numpy</a:t>
            </a:r>
            <a:r>
              <a:rPr lang="en-US" sz="2000" dirty="0" smtClean="0">
                <a:latin typeface="Aachen BT"/>
              </a:rPr>
              <a:t>, </a:t>
            </a:r>
            <a:r>
              <a:rPr lang="en-US" sz="2000" dirty="0" err="1" smtClean="0">
                <a:latin typeface="Aachen BT"/>
              </a:rPr>
              <a:t>Scipy</a:t>
            </a:r>
            <a:r>
              <a:rPr lang="en-US" sz="2000" dirty="0" smtClean="0">
                <a:latin typeface="Aachen BT"/>
              </a:rPr>
              <a:t>, Pandas, </a:t>
            </a:r>
            <a:r>
              <a:rPr lang="en-US" sz="2000" dirty="0" err="1" smtClean="0">
                <a:latin typeface="Aachen BT"/>
              </a:rPr>
              <a:t>Sklearn</a:t>
            </a:r>
            <a:r>
              <a:rPr lang="en-US" sz="2000" dirty="0" smtClean="0">
                <a:latin typeface="Aachen BT"/>
              </a:rPr>
              <a:t>, </a:t>
            </a:r>
            <a:r>
              <a:rPr lang="en-US" sz="2000" dirty="0" err="1" smtClean="0">
                <a:latin typeface="Aachen BT"/>
              </a:rPr>
              <a:t>Matplotlib</a:t>
            </a:r>
            <a:endParaRPr lang="en-US" sz="2000" dirty="0" smtClean="0">
              <a:latin typeface="Aachen BT"/>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76027" y="133350"/>
            <a:ext cx="571983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Execution  </a:t>
            </a:r>
            <a:r>
              <a:rPr lang="en-US" sz="54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Guidlines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609600" y="1581150"/>
            <a:ext cx="7924800" cy="33528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285750" lvl="0"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Open </a:t>
            </a:r>
            <a:r>
              <a:rPr lang="en-US" sz="2000" dirty="0" err="1" smtClean="0">
                <a:latin typeface="Aachen BT"/>
              </a:rPr>
              <a:t>Spyder</a:t>
            </a:r>
            <a:r>
              <a:rPr lang="en-US" sz="2000" dirty="0" smtClean="0">
                <a:latin typeface="Aachen BT"/>
              </a:rPr>
              <a:t> (IDE) for anaconda distribution.</a:t>
            </a:r>
          </a:p>
          <a:p>
            <a:pPr marL="285750" lvl="0"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Download the code from My </a:t>
            </a:r>
            <a:r>
              <a:rPr lang="en-US" sz="2000" dirty="0" err="1" smtClean="0">
                <a:latin typeface="Aachen BT"/>
              </a:rPr>
              <a:t>Github</a:t>
            </a:r>
            <a:r>
              <a:rPr lang="en-US" sz="2000" dirty="0" smtClean="0">
                <a:latin typeface="Aachen BT"/>
              </a:rPr>
              <a:t> link.</a:t>
            </a:r>
          </a:p>
          <a:p>
            <a:pPr marL="285750" lvl="0" indent="-285750" algn="just">
              <a:spcBef>
                <a:spcPts val="700"/>
              </a:spcBef>
              <a:spcAft>
                <a:spcPts val="1000"/>
              </a:spcAft>
              <a:buClr>
                <a:schemeClr val="tx1"/>
              </a:buClr>
              <a:buSzPct val="110000"/>
              <a:buFont typeface="Arial" panose="020B0604020202020204" pitchFamily="34" charset="0"/>
              <a:buChar char="•"/>
              <a:defRPr/>
            </a:pPr>
            <a:r>
              <a:rPr kumimoji="0" lang="en-US" sz="2000" b="0" i="0" u="none" strike="noStrike" kern="1200" cap="none" spc="0" normalizeH="0" baseline="0" noProof="0" dirty="0" smtClean="0">
                <a:ln>
                  <a:noFill/>
                </a:ln>
                <a:effectLst/>
                <a:uLnTx/>
                <a:uFillTx/>
                <a:latin typeface="Aachen BT"/>
              </a:rPr>
              <a:t>Follow the below sequence for Running :</a:t>
            </a:r>
          </a:p>
          <a:p>
            <a:pPr marL="742950" lvl="1" indent="-285750" algn="just">
              <a:spcBef>
                <a:spcPts val="700"/>
              </a:spcBef>
              <a:spcAft>
                <a:spcPts val="1000"/>
              </a:spcAft>
              <a:buClr>
                <a:schemeClr val="tx1"/>
              </a:buClr>
              <a:buSzPct val="110000"/>
              <a:buFont typeface="Arial" panose="020B0604020202020204" pitchFamily="34" charset="0"/>
              <a:buChar char="•"/>
              <a:defRPr/>
            </a:pPr>
            <a:r>
              <a:rPr kumimoji="0" lang="en-US" sz="2000" b="0" i="0" u="none" strike="noStrike" kern="1200" cap="none" spc="0" normalizeH="0" baseline="0" noProof="0" dirty="0" smtClean="0">
                <a:ln>
                  <a:noFill/>
                </a:ln>
                <a:effectLst/>
                <a:uLnTx/>
                <a:uFillTx/>
                <a:latin typeface="Aachen BT"/>
              </a:rPr>
              <a:t>Run pre_processing.py then</a:t>
            </a:r>
          </a:p>
          <a:p>
            <a:pPr marL="742950" lvl="1" indent="-285750" algn="just">
              <a:spcBef>
                <a:spcPts val="700"/>
              </a:spcBef>
              <a:spcAft>
                <a:spcPts val="1000"/>
              </a:spcAft>
              <a:buClr>
                <a:schemeClr val="tx1"/>
              </a:buClr>
              <a:buSzPct val="110000"/>
              <a:buFont typeface="Arial" panose="020B0604020202020204" pitchFamily="34" charset="0"/>
              <a:buChar char="•"/>
              <a:defRPr/>
            </a:pPr>
            <a:r>
              <a:rPr lang="en-US" sz="2000" dirty="0" smtClean="0">
                <a:latin typeface="Aachen BT"/>
              </a:rPr>
              <a:t>Run model_selection.py</a:t>
            </a:r>
          </a:p>
          <a:p>
            <a:pPr marL="742950" lvl="1" indent="-285750" algn="just">
              <a:spcBef>
                <a:spcPts val="700"/>
              </a:spcBef>
              <a:spcAft>
                <a:spcPts val="1000"/>
              </a:spcAft>
              <a:buClr>
                <a:schemeClr val="tx1"/>
              </a:buClr>
              <a:buSzPct val="110000"/>
              <a:buFont typeface="Arial" panose="020B0604020202020204" pitchFamily="34" charset="0"/>
              <a:buChar char="•"/>
              <a:defRPr/>
            </a:pPr>
            <a:r>
              <a:rPr kumimoji="0" lang="en-US" sz="2000" b="0" i="0" u="none" strike="noStrike" kern="1200" cap="none" spc="0" normalizeH="0" baseline="0" noProof="0" dirty="0" smtClean="0">
                <a:ln>
                  <a:noFill/>
                </a:ln>
                <a:effectLst/>
                <a:uLnTx/>
                <a:uFillTx/>
                <a:latin typeface="Aachen BT"/>
              </a:rPr>
              <a:t>Run submit_file.py</a:t>
            </a:r>
            <a:endParaRPr kumimoji="0" lang="en-US" sz="2000" b="0" i="0" u="none" strike="noStrike" kern="1200" cap="none" spc="0" normalizeH="0" baseline="0" noProof="0" dirty="0" smtClean="0">
              <a:ln>
                <a:noFill/>
              </a:ln>
              <a:effectLst/>
              <a:uLnTx/>
              <a:uFillTx/>
              <a:latin typeface="Aachen BT"/>
            </a:endParaRPr>
          </a:p>
        </p:txBody>
      </p:sp>
    </p:spTree>
    <p:extLst>
      <p:ext uri="{BB962C8B-B14F-4D97-AF65-F5344CB8AC3E}">
        <p14:creationId xmlns:p14="http://schemas.microsoft.com/office/powerpoint/2010/main" val="5513122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99023" y="133350"/>
            <a:ext cx="507382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Data  Exploration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609600" y="1581150"/>
            <a:ext cx="7924800" cy="33528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kumimoji="0" lang="en-US" sz="2000" b="0" i="0" u="none" strike="noStrike" kern="1200" cap="none" spc="0" normalizeH="0" baseline="0" noProof="0" dirty="0" smtClean="0">
                <a:ln>
                  <a:noFill/>
                </a:ln>
                <a:effectLst/>
                <a:uLnTx/>
                <a:uFillTx/>
                <a:latin typeface="Aachen BT"/>
              </a:rPr>
              <a:t>After doing data exploration we came</a:t>
            </a:r>
            <a:r>
              <a:rPr kumimoji="0" lang="en-US" sz="2000" b="0" i="0" u="none" strike="noStrike" kern="1200" cap="none" spc="0" normalizeH="0" noProof="0" dirty="0" smtClean="0">
                <a:ln>
                  <a:noFill/>
                </a:ln>
                <a:effectLst/>
                <a:uLnTx/>
                <a:uFillTx/>
                <a:latin typeface="Aachen BT"/>
              </a:rPr>
              <a:t> to conclusion that the </a:t>
            </a:r>
            <a:r>
              <a:rPr kumimoji="0" lang="en-US" sz="2000" b="0" i="0" u="none" strike="noStrike" kern="1200" cap="none" spc="0" normalizeH="0" noProof="0" dirty="0" err="1" smtClean="0">
                <a:ln>
                  <a:noFill/>
                </a:ln>
                <a:effectLst/>
                <a:uLnTx/>
                <a:uFillTx/>
                <a:latin typeface="Aachen BT"/>
              </a:rPr>
              <a:t>credit_history</a:t>
            </a:r>
            <a:r>
              <a:rPr kumimoji="0" lang="en-US" sz="2000" b="0" i="0" u="none" strike="noStrike" kern="1200" cap="none" spc="0" normalizeH="0" noProof="0" dirty="0" smtClean="0">
                <a:ln>
                  <a:noFill/>
                </a:ln>
                <a:effectLst/>
                <a:uLnTx/>
                <a:uFillTx/>
                <a:latin typeface="Aachen BT"/>
              </a:rPr>
              <a:t> feature is dominating highly and so it must be playing a major role in deciding </a:t>
            </a:r>
            <a:r>
              <a:rPr kumimoji="0" lang="en-US" sz="2000" b="0" i="0" u="none" strike="noStrike" kern="1200" cap="none" spc="0" normalizeH="0" noProof="0" dirty="0" err="1" smtClean="0">
                <a:ln>
                  <a:noFill/>
                </a:ln>
                <a:effectLst/>
                <a:uLnTx/>
                <a:uFillTx/>
                <a:latin typeface="Aachen BT"/>
              </a:rPr>
              <a:t>Loan_status</a:t>
            </a:r>
            <a:r>
              <a:rPr kumimoji="0" lang="en-US" sz="2000" b="0" i="0" u="none" strike="noStrike" kern="1200" cap="none" spc="0" normalizeH="0" noProof="0" dirty="0" smtClean="0">
                <a:ln>
                  <a:noFill/>
                </a:ln>
                <a:effectLst/>
                <a:uLnTx/>
                <a:uFillTx/>
                <a:latin typeface="Aachen BT"/>
              </a:rPr>
              <a:t>.</a:t>
            </a:r>
          </a:p>
          <a:p>
            <a:pPr marL="285750" marR="0" lvl="0" indent="-28575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baseline="0" dirty="0" smtClean="0">
                <a:latin typeface="Aachen BT"/>
              </a:rPr>
              <a:t>We</a:t>
            </a:r>
            <a:r>
              <a:rPr lang="en-US" sz="2000" dirty="0" smtClean="0">
                <a:latin typeface="Aachen BT"/>
              </a:rPr>
              <a:t> created many new features such as EMI, </a:t>
            </a:r>
            <a:r>
              <a:rPr lang="en-US" sz="2000" dirty="0" err="1" smtClean="0">
                <a:latin typeface="Aachen BT"/>
              </a:rPr>
              <a:t>Crediabilty</a:t>
            </a:r>
            <a:r>
              <a:rPr lang="en-US" sz="2000" dirty="0" smtClean="0">
                <a:latin typeface="Aachen BT"/>
              </a:rPr>
              <a:t>=loan amount/income, </a:t>
            </a:r>
            <a:r>
              <a:rPr lang="en-US" sz="2000" dirty="0" err="1" smtClean="0">
                <a:latin typeface="Aachen BT"/>
              </a:rPr>
              <a:t>total_income</a:t>
            </a:r>
            <a:r>
              <a:rPr lang="en-US" sz="2000" dirty="0" smtClean="0">
                <a:latin typeface="Aachen BT"/>
              </a:rPr>
              <a:t>, </a:t>
            </a:r>
            <a:r>
              <a:rPr lang="en-US" sz="2000" dirty="0" err="1" smtClean="0">
                <a:latin typeface="Aachen BT"/>
              </a:rPr>
              <a:t>ind</a:t>
            </a:r>
            <a:r>
              <a:rPr lang="en-US" sz="2000" dirty="0" smtClean="0">
                <a:latin typeface="Aachen BT"/>
              </a:rPr>
              <a:t> = </a:t>
            </a:r>
            <a:r>
              <a:rPr lang="en-US" sz="2000" dirty="0" err="1" smtClean="0">
                <a:latin typeface="Aachen BT"/>
              </a:rPr>
              <a:t>total_income</a:t>
            </a:r>
            <a:r>
              <a:rPr lang="en-US" sz="2000" dirty="0" smtClean="0">
                <a:latin typeface="Aachen BT"/>
              </a:rPr>
              <a:t>/dependents+1</a:t>
            </a:r>
          </a:p>
          <a:p>
            <a:pPr marR="0" lvl="0" algn="just" defTabSz="914400" rtl="0" eaLnBrk="1" fontAlgn="auto" latinLnBrk="0" hangingPunct="1">
              <a:lnSpc>
                <a:spcPct val="100000"/>
              </a:lnSpc>
              <a:spcBef>
                <a:spcPts val="700"/>
              </a:spcBef>
              <a:spcAft>
                <a:spcPts val="1000"/>
              </a:spcAft>
              <a:buClr>
                <a:schemeClr val="tx1"/>
              </a:buClr>
              <a:buSzPct val="110000"/>
              <a:tabLst/>
              <a:defRPr/>
            </a:pPr>
            <a:endParaRPr kumimoji="0" lang="en-US" sz="2000" b="0" i="0" u="none" strike="noStrike" kern="1200" cap="none" spc="0" normalizeH="0" baseline="0" noProof="0" dirty="0" smtClean="0">
              <a:ln>
                <a:noFill/>
              </a:ln>
              <a:effectLst/>
              <a:uLnTx/>
              <a:uFillTx/>
              <a:latin typeface="Aachen BT"/>
            </a:endParaRPr>
          </a:p>
        </p:txBody>
      </p:sp>
    </p:spTree>
    <p:extLst>
      <p:ext uri="{BB962C8B-B14F-4D97-AF65-F5344CB8AC3E}">
        <p14:creationId xmlns:p14="http://schemas.microsoft.com/office/powerpoint/2010/main" val="411427824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8671" y="133350"/>
            <a:ext cx="417454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rPr>
              <a:t>Data  Cleaning</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BasD" pitchFamily="82" charset="0"/>
            </a:endParaRPr>
          </a:p>
        </p:txBody>
      </p:sp>
      <p:sp>
        <p:nvSpPr>
          <p:cNvPr id="4" name="Subtitle 2"/>
          <p:cNvSpPr txBox="1">
            <a:spLocks/>
          </p:cNvSpPr>
          <p:nvPr/>
        </p:nvSpPr>
        <p:spPr>
          <a:xfrm>
            <a:off x="685800" y="1657350"/>
            <a:ext cx="7924800" cy="3124200"/>
          </a:xfrm>
          <a:prstGeom prst="rect">
            <a:avLst/>
          </a:prstGeom>
          <a:solidFill>
            <a:schemeClr val="bg1"/>
          </a:solidFill>
          <a:ln w="50800" cap="sq" cmpd="dbl" algn="ctr">
            <a:noFill/>
            <a:prstDash val="solid"/>
            <a:miter lim="800000"/>
          </a:ln>
          <a:effectLst/>
        </p:spPr>
        <p:txBody>
          <a:bodyPr vert="horz" lIns="137160" tIns="182880" rIns="137160" bIns="91440">
            <a:normAutofit/>
          </a:bodyPr>
          <a:lstStyle/>
          <a:p>
            <a:pPr marL="342900" marR="0" lvl="0" indent="-34290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found the missing values in many columns and we filled some of it with mode while remaining with mean.</a:t>
            </a:r>
          </a:p>
          <a:p>
            <a:pPr marL="342900" marR="0" lvl="0" indent="-34290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used label encoder to encode all categorical variables..</a:t>
            </a:r>
          </a:p>
          <a:p>
            <a:pPr marL="342900" marR="0" lvl="0" indent="-342900" algn="just" defTabSz="914400" rtl="0" eaLnBrk="1" fontAlgn="auto" latinLnBrk="0" hangingPunct="1">
              <a:lnSpc>
                <a:spcPct val="100000"/>
              </a:lnSpc>
              <a:spcBef>
                <a:spcPts val="700"/>
              </a:spcBef>
              <a:spcAft>
                <a:spcPts val="1000"/>
              </a:spcAft>
              <a:buClr>
                <a:schemeClr val="tx1"/>
              </a:buClr>
              <a:buSzPct val="110000"/>
              <a:buFont typeface="Arial" panose="020B0604020202020204" pitchFamily="34" charset="0"/>
              <a:buChar char="•"/>
              <a:tabLst/>
              <a:defRPr/>
            </a:pPr>
            <a:r>
              <a:rPr lang="en-US" sz="2000" dirty="0" smtClean="0">
                <a:latin typeface="Aachen BT"/>
              </a:rPr>
              <a:t>We used numerous techniques to clean other parameters as well. </a:t>
            </a:r>
            <a:endParaRPr kumimoji="0" lang="en-US" sz="2000" b="0" i="0" u="none" strike="noStrike" kern="1200" cap="none" spc="0" normalizeH="0" baseline="0" noProof="0" dirty="0" smtClean="0">
              <a:ln>
                <a:noFill/>
              </a:ln>
              <a:effectLst/>
              <a:uLnTx/>
              <a:uFillTx/>
              <a:latin typeface="Aachen BT"/>
            </a:endParaRPr>
          </a:p>
        </p:txBody>
      </p:sp>
    </p:spTree>
    <p:extLst>
      <p:ext uri="{BB962C8B-B14F-4D97-AF65-F5344CB8AC3E}">
        <p14:creationId xmlns:p14="http://schemas.microsoft.com/office/powerpoint/2010/main" val="59168295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472</Words>
  <Application>Microsoft Office PowerPoint</Application>
  <PresentationFormat>On-screen Show (16:9)</PresentationFormat>
  <Paragraphs>80</Paragraphs>
  <Slides>15</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Aachen BT</vt:lpstr>
      <vt:lpstr>Algerian</vt:lpstr>
      <vt:lpstr>AlgerianBasD</vt:lpstr>
      <vt:lpstr>Arial</vt:lpstr>
      <vt:lpstr>Calibri</vt:lpstr>
      <vt:lpstr>Lucida Calligraphy</vt:lpstr>
      <vt:lpstr>Times New Roman</vt:lpstr>
      <vt:lpstr>Tw Cen MT</vt:lpstr>
      <vt:lpstr>Wingdings</vt:lpstr>
      <vt:lpstr>Wingdings 2</vt:lpstr>
      <vt:lpstr>WidescreenPresentation</vt:lpstr>
      <vt:lpstr>Data  science</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2011-04-12T07:50:52Z</dcterms:created>
  <dcterms:modified xsi:type="dcterms:W3CDTF">2017-05-21T03:47:22Z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