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42" r:id="rId1"/>
  </p:sldMasterIdLst>
  <p:notesMasterIdLst>
    <p:notesMasterId r:id="rId16"/>
  </p:notesMasterIdLst>
  <p:handoutMasterIdLst>
    <p:handoutMasterId r:id="rId17"/>
  </p:handoutMasterIdLst>
  <p:sldIdLst>
    <p:sldId id="529" r:id="rId2"/>
    <p:sldId id="495" r:id="rId3"/>
    <p:sldId id="514" r:id="rId4"/>
    <p:sldId id="515" r:id="rId5"/>
    <p:sldId id="516" r:id="rId6"/>
    <p:sldId id="517" r:id="rId7"/>
    <p:sldId id="518" r:id="rId8"/>
    <p:sldId id="520" r:id="rId9"/>
    <p:sldId id="530" r:id="rId10"/>
    <p:sldId id="531" r:id="rId11"/>
    <p:sldId id="532" r:id="rId12"/>
    <p:sldId id="533" r:id="rId13"/>
    <p:sldId id="534" r:id="rId14"/>
    <p:sldId id="528" r:id="rId15"/>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01C126-EFEB-48F1-A617-19F4466A2E46}" v="33" dt="2024-11-25T05:39:59.0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p:cViewPr varScale="1">
        <p:scale>
          <a:sx n="95" d="100"/>
          <a:sy n="95" d="100"/>
        </p:scale>
        <p:origin x="173" y="7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11/25/2024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11/25/2024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t>25 November 2024</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pPr>
                <a:defRPr/>
              </a:pPr>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t>25 November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t>25 November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t>25 November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t>25 November 2024</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pPr>
                <a:defRPr/>
              </a:pPr>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t>25 November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t>25 November 2024</a:t>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t>25 November 2024</a:t>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t>25 November 2024</a:t>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t>25 November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t>25 November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t>25 November 2024</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pPr>
                <a:defRPr/>
              </a:pPr>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2513"/>
          </a:xfrm>
          <a:solidFill>
            <a:schemeClr val="bg2">
              <a:lumMod val="75000"/>
            </a:schemeClr>
          </a:solidFill>
          <a:ln>
            <a:solidFill>
              <a:schemeClr val="tx1"/>
            </a:solidFill>
          </a:ln>
        </p:spPr>
        <p:txBody>
          <a:bodyPr>
            <a:normAutofit/>
          </a:bodyPr>
          <a:lstStyle/>
          <a:p>
            <a:pPr algn="ctr">
              <a:defRPr/>
            </a:pPr>
            <a:r>
              <a:rPr lang="en-IN" sz="2800" b="1" dirty="0">
                <a:solidFill>
                  <a:schemeClr val="tx1"/>
                </a:solidFill>
                <a:latin typeface="Times New Roman" pitchFamily="18" charset="0"/>
                <a:cs typeface="Times New Roman" pitchFamily="18" charset="0"/>
              </a:rPr>
              <a:t>CGB1201 – JAVA PROGRAMMING</a:t>
            </a:r>
            <a:br>
              <a:rPr lang="en-IN" sz="2800" b="1" dirty="0">
                <a:solidFill>
                  <a:schemeClr val="tx1"/>
                </a:solidFill>
                <a:latin typeface="Times New Roman" pitchFamily="18" charset="0"/>
                <a:cs typeface="Times New Roman" pitchFamily="18" charset="0"/>
              </a:rPr>
            </a:br>
            <a:r>
              <a:rPr lang="en-IN" sz="2800" b="1" dirty="0">
                <a:solidFill>
                  <a:schemeClr val="tx1"/>
                </a:solidFill>
                <a:latin typeface="Times New Roman" pitchFamily="18" charset="0"/>
                <a:cs typeface="Times New Roman" pitchFamily="18" charset="0"/>
              </a:rPr>
              <a:t>PROJECT REVIEW-2</a:t>
            </a:r>
          </a:p>
        </p:txBody>
      </p:sp>
      <p:sp>
        <p:nvSpPr>
          <p:cNvPr id="7" name="Footer Placeholder 4"/>
          <p:cNvSpPr txBox="1">
            <a:spLocks/>
          </p:cNvSpPr>
          <p:nvPr/>
        </p:nvSpPr>
        <p:spPr>
          <a:xfrm>
            <a:off x="762000" y="1123950"/>
            <a:ext cx="7772400" cy="37338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latin typeface="Times New Roman" pitchFamily="18" charset="0"/>
              <a:cs typeface="Times New Roman" pitchFamily="18" charset="0"/>
            </a:endParaRPr>
          </a:p>
          <a:p>
            <a:pPr algn="ctr">
              <a:defRPr/>
            </a:pPr>
            <a:endParaRPr lang="en-US" sz="2500" b="1" dirty="0">
              <a:latin typeface="Times New Roman" pitchFamily="18" charset="0"/>
              <a:cs typeface="Times New Roman" pitchFamily="18" charset="0"/>
            </a:endParaRPr>
          </a:p>
          <a:p>
            <a:pPr algn="ctr">
              <a:defRPr/>
            </a:pPr>
            <a:endParaRPr lang="en-US" sz="2500" b="1" dirty="0">
              <a:latin typeface="Times New Roman" pitchFamily="18" charset="0"/>
              <a:cs typeface="Times New Roman" pitchFamily="18" charset="0"/>
            </a:endParaRPr>
          </a:p>
          <a:p>
            <a:pPr algn="ctr">
              <a:defRPr/>
            </a:pPr>
            <a:r>
              <a:rPr lang="en-US" sz="2500" b="1" dirty="0">
                <a:solidFill>
                  <a:schemeClr val="tx1"/>
                </a:solidFill>
                <a:latin typeface="Times New Roman" pitchFamily="18" charset="0"/>
                <a:cs typeface="Times New Roman" pitchFamily="18" charset="0"/>
              </a:rPr>
              <a:t>Department of Artificial Intelligence and Data Science</a:t>
            </a:r>
          </a:p>
          <a:p>
            <a:pPr algn="ctr">
              <a:defRPr/>
            </a:pPr>
            <a:r>
              <a:rPr lang="en-US" sz="2500" b="1" dirty="0">
                <a:solidFill>
                  <a:schemeClr val="tx1"/>
                </a:solidFill>
                <a:latin typeface="Times New Roman" pitchFamily="18" charset="0"/>
                <a:cs typeface="Times New Roman" pitchFamily="18" charset="0"/>
              </a:rPr>
              <a:t>Academic Year: 2024 – 2025 (Odd Semester)</a:t>
            </a:r>
          </a:p>
          <a:p>
            <a:pPr algn="ctr">
              <a:defRPr/>
            </a:pP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Register Number	:2303811724321123</a:t>
            </a:r>
          </a:p>
          <a:p>
            <a:pPr>
              <a:defRPr/>
            </a:pPr>
            <a:r>
              <a:rPr lang="en-US" sz="2500" b="1" dirty="0">
                <a:solidFill>
                  <a:schemeClr val="tx1"/>
                </a:solidFill>
                <a:latin typeface="Times New Roman" pitchFamily="18" charset="0"/>
                <a:cs typeface="Times New Roman" pitchFamily="18" charset="0"/>
              </a:rPr>
              <a:t>Name					:VINO AGUSTIN V</a:t>
            </a:r>
          </a:p>
          <a:p>
            <a:pPr>
              <a:defRPr/>
            </a:pPr>
            <a:r>
              <a:rPr lang="en-US" sz="2500" b="1" dirty="0">
                <a:solidFill>
                  <a:schemeClr val="tx1"/>
                </a:solidFill>
                <a:latin typeface="Times New Roman" pitchFamily="18" charset="0"/>
                <a:cs typeface="Times New Roman" pitchFamily="18" charset="0"/>
              </a:rPr>
              <a:t>Year					:II</a:t>
            </a:r>
          </a:p>
          <a:p>
            <a:pPr>
              <a:defRPr/>
            </a:pPr>
            <a:r>
              <a:rPr lang="en-US" sz="2500" b="1" dirty="0">
                <a:solidFill>
                  <a:schemeClr val="tx1"/>
                </a:solidFill>
                <a:latin typeface="Times New Roman" pitchFamily="18" charset="0"/>
                <a:cs typeface="Times New Roman" pitchFamily="18" charset="0"/>
              </a:rPr>
              <a:t>Semester				:III</a:t>
            </a:r>
          </a:p>
          <a:p>
            <a:pPr>
              <a:defRPr/>
            </a:pPr>
            <a:r>
              <a:rPr lang="en-US" sz="2500" b="1" dirty="0">
                <a:solidFill>
                  <a:schemeClr val="tx1"/>
                </a:solidFill>
                <a:latin typeface="Times New Roman" pitchFamily="18" charset="0"/>
                <a:cs typeface="Times New Roman" pitchFamily="18" charset="0"/>
              </a:rPr>
              <a:t>Section				:B</a:t>
            </a:r>
          </a:p>
          <a:p>
            <a:pPr>
              <a:defRPr/>
            </a:pPr>
            <a:r>
              <a:rPr lang="en-US" sz="2500" b="1" dirty="0">
                <a:solidFill>
                  <a:schemeClr val="tx1"/>
                </a:solidFill>
                <a:latin typeface="Times New Roman" pitchFamily="18" charset="0"/>
                <a:cs typeface="Times New Roman" pitchFamily="18" charset="0"/>
              </a:rPr>
              <a:t>Date					:25/11/24</a:t>
            </a:r>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sp>
        <p:nvSpPr>
          <p:cNvPr id="5" name="Content Placeholder 4"/>
          <p:cNvSpPr>
            <a:spLocks noGrp="1"/>
          </p:cNvSpPr>
          <p:nvPr>
            <p:ph sz="quarter" idx="1"/>
          </p:nvPr>
        </p:nvSpPr>
        <p:spPr/>
        <p:txBody>
          <a:bodyPr>
            <a:normAutofit lnSpcReduction="10000"/>
          </a:bodyPr>
          <a:lstStyle/>
          <a:p>
            <a:r>
              <a:rPr lang="en-US" b="1" dirty="0"/>
              <a:t>User Interaction Module</a:t>
            </a:r>
          </a:p>
          <a:p>
            <a:pPr marL="0" indent="0">
              <a:buNone/>
            </a:pPr>
            <a:r>
              <a:rPr lang="en-US" dirty="0"/>
              <a:t>        Facilitates communication between users and the system through an intuitive interface, handling user queries, feedback, and interactions for seamless navigation and task completion.</a:t>
            </a:r>
          </a:p>
          <a:p>
            <a:r>
              <a:rPr lang="en-US" b="1" dirty="0"/>
              <a:t>Data Management Module</a:t>
            </a:r>
          </a:p>
          <a:p>
            <a:pPr marL="0" indent="0">
              <a:buNone/>
            </a:pPr>
            <a:r>
              <a:rPr lang="en-US" dirty="0"/>
              <a:t>        Handles the storage, retrieval, and organization of data, ensuring data integrity, security, and accessibility for all system modules.</a:t>
            </a:r>
          </a:p>
          <a:p>
            <a:endParaRPr lang="en-US" dirty="0"/>
          </a:p>
        </p:txBody>
      </p:sp>
      <p:sp>
        <p:nvSpPr>
          <p:cNvPr id="7"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11</a:t>
            </a:fld>
            <a:endParaRPr lang="en-US" altLang="en-US"/>
          </a:p>
        </p:txBody>
      </p:sp>
      <p:pic>
        <p:nvPicPr>
          <p:cNvPr id="7" name="Content Placeholder 6" descr="A screenshot of a computer program&#10;&#10;Description automatically generated">
            <a:extLst>
              <a:ext uri="{FF2B5EF4-FFF2-40B4-BE49-F238E27FC236}">
                <a16:creationId xmlns:a16="http://schemas.microsoft.com/office/drawing/2014/main" id="{C9AD7BFC-9862-1805-F796-484533CE4A41}"/>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62000" y="960437"/>
            <a:ext cx="2832573" cy="3703638"/>
          </a:xfrm>
        </p:spPr>
      </p:pic>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pic>
        <p:nvPicPr>
          <p:cNvPr id="9" name="Picture 8" descr="A screenshot of a computer program&#10;&#10;Description automatically generated">
            <a:extLst>
              <a:ext uri="{FF2B5EF4-FFF2-40B4-BE49-F238E27FC236}">
                <a16:creationId xmlns:a16="http://schemas.microsoft.com/office/drawing/2014/main" id="{39CA1B20-8A44-87FB-6BC6-CF47D30693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961282"/>
            <a:ext cx="2527431" cy="380598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pic>
        <p:nvPicPr>
          <p:cNvPr id="7" name="Content Placeholder 6">
            <a:extLst>
              <a:ext uri="{FF2B5EF4-FFF2-40B4-BE49-F238E27FC236}">
                <a16:creationId xmlns:a16="http://schemas.microsoft.com/office/drawing/2014/main" id="{9D0B8BF7-8D86-3772-EB9B-00FC16285DA9}"/>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941556" y="914400"/>
            <a:ext cx="3260887" cy="3703638"/>
          </a:xfrm>
        </p:spPr>
      </p:pic>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Conclusion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8" name="Content Placeholder 7">
            <a:extLst>
              <a:ext uri="{FF2B5EF4-FFF2-40B4-BE49-F238E27FC236}">
                <a16:creationId xmlns:a16="http://schemas.microsoft.com/office/drawing/2014/main" id="{4C896A76-B880-C055-043F-F5E4863A0C54}"/>
              </a:ext>
            </a:extLst>
          </p:cNvPr>
          <p:cNvSpPr>
            <a:spLocks noGrp="1"/>
          </p:cNvSpPr>
          <p:nvPr>
            <p:ph sz="quarter" idx="1"/>
          </p:nvPr>
        </p:nvSpPr>
        <p:spPr/>
        <p:txBody>
          <a:bodyPr/>
          <a:lstStyle/>
          <a:p>
            <a:r>
              <a:rPr lang="en-US" dirty="0"/>
              <a:t>In conclusion, the airline reservation system integrates modules like flight management, booking management, user interaction, and data management to deliver a streamlined and efficient experience. It ensures seamless operations, simplifies the booking process, enhances customer satisfaction, and maintains secure and organized data handling. This system is essential for modernizing airline services and meeting the needs of passengers and operational staff effectively.</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7AE-5B94-C1F2-E1C0-17E77BBFB9DA}"/>
              </a:ext>
            </a:extLst>
          </p:cNvPr>
          <p:cNvSpPr>
            <a:spLocks noGrp="1"/>
          </p:cNvSpPr>
          <p:nvPr>
            <p:ph type="title"/>
          </p:nvPr>
        </p:nvSpPr>
        <p:spPr>
          <a:solidFill>
            <a:schemeClr val="bg2">
              <a:lumMod val="75000"/>
            </a:schemeClr>
          </a:solidFill>
        </p:spPr>
        <p:txBody>
          <a:bodyPr>
            <a:normAutofit fontScale="90000"/>
          </a:bodyPr>
          <a:lstStyle/>
          <a:p>
            <a:pPr algn="ctr"/>
            <a:r>
              <a:rPr lang="en-IN" sz="4400" b="1" dirty="0">
                <a:solidFill>
                  <a:schemeClr val="tx1"/>
                </a:solidFill>
                <a:latin typeface="Times New Roman" pitchFamily="18" charset="0"/>
                <a:cs typeface="Times New Roman" pitchFamily="18" charset="0"/>
              </a:rPr>
              <a:t>Thank  You</a:t>
            </a:r>
            <a:endParaRPr lang="en-IN" sz="40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DB88336-4666-251E-4707-607718066E56}"/>
              </a:ext>
            </a:extLst>
          </p:cNvPr>
          <p:cNvSpPr>
            <a:spLocks noGrp="1"/>
          </p:cNvSpPr>
          <p:nvPr>
            <p:ph type="sldNum" sz="quarter" idx="12"/>
          </p:nvPr>
        </p:nvSpPr>
        <p:spPr/>
        <p:txBody>
          <a:bodyPr/>
          <a:lstStyle/>
          <a:p>
            <a:pPr>
              <a:defRPr/>
            </a:pPr>
            <a:fld id="{4CE540F1-D866-4735-9E65-A1952EADD02D}" type="slidenum">
              <a:rPr lang="en-US" altLang="en-US" smtClean="0"/>
              <a:pPr>
                <a:defRPr/>
              </a:pPr>
              <a:t>14</a:t>
            </a:fld>
            <a:endParaRPr lang="en-US" altLang="en-US" dirty="0"/>
          </a:p>
        </p:txBody>
      </p:sp>
      <p:sp>
        <p:nvSpPr>
          <p:cNvPr id="6" name="Title 1">
            <a:extLst>
              <a:ext uri="{FF2B5EF4-FFF2-40B4-BE49-F238E27FC236}">
                <a16:creationId xmlns:a16="http://schemas.microsoft.com/office/drawing/2014/main" id="{C622646B-3CDF-929A-2318-D91165119579}"/>
              </a:ext>
            </a:extLst>
          </p:cNvPr>
          <p:cNvSpPr txBox="1">
            <a:spLocks/>
          </p:cNvSpPr>
          <p:nvPr/>
        </p:nvSpPr>
        <p:spPr>
          <a:xfrm>
            <a:off x="0" y="2099871"/>
            <a:ext cx="9144000" cy="1664258"/>
          </a:xfrm>
          <a:prstGeom prst="rect">
            <a:avLst/>
          </a:prstGeom>
          <a:solidFill>
            <a:schemeClr val="accent3">
              <a:lumMod val="40000"/>
              <a:lumOff val="60000"/>
            </a:schemeClr>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b="1" dirty="0">
                <a:solidFill>
                  <a:schemeClr val="tx1"/>
                </a:solidFill>
                <a:latin typeface="Times New Roman" pitchFamily="18" charset="0"/>
                <a:cs typeface="Times New Roman" pitchFamily="18" charset="0"/>
              </a:rPr>
              <a:t>Any queries??? </a:t>
            </a:r>
          </a:p>
        </p:txBody>
      </p:sp>
      <p:sp>
        <p:nvSpPr>
          <p:cNvPr id="8"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extLst>
      <p:ext uri="{BB962C8B-B14F-4D97-AF65-F5344CB8AC3E}">
        <p14:creationId xmlns:p14="http://schemas.microsoft.com/office/powerpoint/2010/main" val="428113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E05917E-1459-9543-BDC1-EB6757DCCC2B}"/>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Title of the Project</a:t>
            </a:r>
            <a:endParaRPr lang="en-IN" sz="4000" b="1" dirty="0">
              <a:solidFill>
                <a:schemeClr val="tx1"/>
              </a:solidFill>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A59926A3-D6DE-BF77-88C6-09EA205A58DB}"/>
              </a:ext>
            </a:extLst>
          </p:cNvPr>
          <p:cNvSpPr>
            <a:spLocks noGrp="1"/>
          </p:cNvSpPr>
          <p:nvPr>
            <p:ph type="ftr" sz="quarter" idx="11"/>
          </p:nvPr>
        </p:nvSpPr>
        <p:spPr>
          <a:xfrm>
            <a:off x="2438400" y="4767263"/>
            <a:ext cx="4340352"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6"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457200" y="914400"/>
            <a:ext cx="8229600" cy="3703320"/>
          </a:xfrm>
        </p:spPr>
        <p:txBody>
          <a:bodyPr/>
          <a:lstStyle/>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0" indent="0">
              <a:buNone/>
            </a:pPr>
            <a:r>
              <a:rPr lang="en-US" sz="3600" dirty="0">
                <a:latin typeface="Times New Roman" pitchFamily="18" charset="0"/>
                <a:cs typeface="Times New Roman" pitchFamily="18" charset="0"/>
              </a:rPr>
              <a:t>    AIRLINESRESERVATION SYSTEM</a:t>
            </a:r>
          </a:p>
        </p:txBody>
      </p:sp>
    </p:spTree>
    <p:extLst>
      <p:ext uri="{BB962C8B-B14F-4D97-AF65-F5344CB8AC3E}">
        <p14:creationId xmlns:p14="http://schemas.microsoft.com/office/powerpoint/2010/main" val="42551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552-9064-2022-2FE6-8CF056A213C6}"/>
              </a:ext>
            </a:extLst>
          </p:cNvPr>
          <p:cNvSpPr>
            <a:spLocks noGrp="1"/>
          </p:cNvSpPr>
          <p:nvPr>
            <p:ph type="title"/>
          </p:nvPr>
        </p:nvSpPr>
        <p:spPr>
          <a:xfrm>
            <a:off x="457200" y="209550"/>
            <a:ext cx="8229600" cy="6096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Abstract</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9F403579-F0D1-E1A9-9626-90D255E99861}"/>
              </a:ext>
            </a:extLst>
          </p:cNvPr>
          <p:cNvSpPr>
            <a:spLocks noGrp="1"/>
          </p:cNvSpPr>
          <p:nvPr>
            <p:ph type="ftr" sz="quarter" idx="11"/>
          </p:nvPr>
        </p:nvSpPr>
        <p:spPr>
          <a:xfrm>
            <a:off x="2514600" y="4767263"/>
            <a:ext cx="41910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03F0F658-36A0-130D-3974-0382D1967D80}"/>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
        <p:nvSpPr>
          <p:cNvPr id="3" name="Content Placeholder 2">
            <a:extLst>
              <a:ext uri="{FF2B5EF4-FFF2-40B4-BE49-F238E27FC236}">
                <a16:creationId xmlns:a16="http://schemas.microsoft.com/office/drawing/2014/main" id="{65894BDA-3057-096C-18BB-A0D0D182A5A7}"/>
              </a:ext>
            </a:extLst>
          </p:cNvPr>
          <p:cNvSpPr>
            <a:spLocks noGrp="1"/>
          </p:cNvSpPr>
          <p:nvPr>
            <p:ph sz="quarter" idx="1"/>
          </p:nvPr>
        </p:nvSpPr>
        <p:spPr/>
        <p:txBody>
          <a:bodyPr>
            <a:normAutofit/>
          </a:bodyPr>
          <a:lstStyle/>
          <a:p>
            <a:r>
              <a:rPr lang="en-US" dirty="0"/>
              <a:t>An Airline Reservation System simplifies flight booking, ticketing, and passenger management. It enables users to search, book, and pay for flights while helping airlines manage schedules and reservations efficiently. This project aims to create a streamlined, user-friendly system to enhance travel convenience.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87543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4323-5210-80A9-6891-2FD74992CE91}"/>
              </a:ext>
            </a:extLst>
          </p:cNvPr>
          <p:cNvSpPr>
            <a:spLocks noGrp="1"/>
          </p:cNvSpPr>
          <p:nvPr>
            <p:ph type="title"/>
          </p:nvPr>
        </p:nvSpPr>
        <p:spPr>
          <a:xfrm>
            <a:off x="457200" y="285750"/>
            <a:ext cx="8229600" cy="4572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Introduction</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CC405221-347E-9CCD-BA88-4C53ECC3746E}"/>
              </a:ext>
            </a:extLst>
          </p:cNvPr>
          <p:cNvSpPr>
            <a:spLocks noGrp="1"/>
          </p:cNvSpPr>
          <p:nvPr>
            <p:ph type="ftr" sz="quarter" idx="11"/>
          </p:nvPr>
        </p:nvSpPr>
        <p:spPr>
          <a:xfrm>
            <a:off x="2743200" y="4767263"/>
            <a:ext cx="41148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921C23A5-3836-E986-E59E-625D0AB8CE91}"/>
              </a:ext>
            </a:extLst>
          </p:cNvPr>
          <p:cNvSpPr>
            <a:spLocks noGrp="1"/>
          </p:cNvSpPr>
          <p:nvPr>
            <p:ph type="sldNum" sz="quarter" idx="12"/>
          </p:nvPr>
        </p:nvSpPr>
        <p:spPr/>
        <p:txBody>
          <a:bodyPr/>
          <a:lstStyle/>
          <a:p>
            <a:pPr>
              <a:defRPr/>
            </a:pPr>
            <a:fld id="{0E14ABD8-B1EB-4C07-9937-C8C4E38BDF00}" type="slidenum">
              <a:rPr lang="en-US" altLang="en-US" smtClean="0"/>
              <a:pPr>
                <a:defRPr/>
              </a:pPr>
              <a:t>4</a:t>
            </a:fld>
            <a:endParaRPr lang="en-US" altLang="en-US"/>
          </a:p>
        </p:txBody>
      </p:sp>
      <p:sp>
        <p:nvSpPr>
          <p:cNvPr id="3" name="Content Placeholder 2">
            <a:extLst>
              <a:ext uri="{FF2B5EF4-FFF2-40B4-BE49-F238E27FC236}">
                <a16:creationId xmlns:a16="http://schemas.microsoft.com/office/drawing/2014/main" id="{5753BF69-1C78-F823-3EFC-69FA8564C97F}"/>
              </a:ext>
            </a:extLst>
          </p:cNvPr>
          <p:cNvSpPr>
            <a:spLocks noGrp="1"/>
          </p:cNvSpPr>
          <p:nvPr>
            <p:ph sz="quarter" idx="1"/>
          </p:nvPr>
        </p:nvSpPr>
        <p:spPr/>
        <p:txBody>
          <a:bodyPr>
            <a:normAutofit/>
          </a:bodyPr>
          <a:lstStyle/>
          <a:p>
            <a:r>
              <a:rPr lang="en-US" dirty="0"/>
              <a:t>An Airline Reservation System (ARS) is software that manages flight bookings, ticketing, and passenger information. It allows customers to search for flights, make reservations, and process payments online, while enabling airlines to update flight availability, handle cancellations, and manage schedules. The system often integrates with global distribution systems (GDS) to offer a wide range of flight options, improving operational efficiency and enhancing the customer experience.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414699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Java Programming  - Concepts Used</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F55EE2C0-12B3-E6E1-5A16-64A0C6634B04}"/>
              </a:ext>
            </a:extLst>
          </p:cNvPr>
          <p:cNvSpPr>
            <a:spLocks noGrp="1"/>
          </p:cNvSpPr>
          <p:nvPr>
            <p:ph type="ftr" sz="quarter" idx="11"/>
          </p:nvPr>
        </p:nvSpPr>
        <p:spPr>
          <a:xfrm>
            <a:off x="2514600" y="4767263"/>
            <a:ext cx="4035552"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sp>
        <p:nvSpPr>
          <p:cNvPr id="7" name="Content Placeholder 6">
            <a:extLst>
              <a:ext uri="{FF2B5EF4-FFF2-40B4-BE49-F238E27FC236}">
                <a16:creationId xmlns:a16="http://schemas.microsoft.com/office/drawing/2014/main" id="{80D4A2D6-9F01-059A-AE6D-3C7525135167}"/>
              </a:ext>
            </a:extLst>
          </p:cNvPr>
          <p:cNvSpPr>
            <a:spLocks noGrp="1"/>
          </p:cNvSpPr>
          <p:nvPr>
            <p:ph sz="quarter" idx="1"/>
          </p:nvPr>
        </p:nvSpPr>
        <p:spPr>
          <a:xfrm>
            <a:off x="477253" y="971550"/>
            <a:ext cx="8229600" cy="3703320"/>
          </a:xfrm>
        </p:spPr>
        <p:txBody>
          <a:bodyPr>
            <a:normAutofit fontScale="77500" lnSpcReduction="20000"/>
          </a:bodyPr>
          <a:lstStyle/>
          <a:p>
            <a:r>
              <a:rPr lang="en-US" sz="2000" b="1" dirty="0"/>
              <a:t>Classes and Objects:</a:t>
            </a:r>
          </a:p>
          <a:p>
            <a:pPr marL="0" indent="0">
              <a:buNone/>
            </a:pPr>
            <a:r>
              <a:rPr lang="en-US" sz="2000" dirty="0"/>
              <a:t>        Flight and Booking classes manage flight and booking details.</a:t>
            </a:r>
          </a:p>
          <a:p>
            <a:r>
              <a:rPr lang="en-US" sz="2000" b="1" dirty="0"/>
              <a:t>Encapsulation:</a:t>
            </a:r>
          </a:p>
          <a:p>
            <a:pPr marL="0" indent="0">
              <a:buNone/>
            </a:pPr>
            <a:r>
              <a:rPr lang="en-US" sz="2000" dirty="0"/>
              <a:t>        Attributes like </a:t>
            </a:r>
            <a:r>
              <a:rPr lang="en-US" sz="2000" dirty="0" err="1"/>
              <a:t>flightNumber</a:t>
            </a:r>
            <a:r>
              <a:rPr lang="en-US" sz="2000" dirty="0"/>
              <a:t> and </a:t>
            </a:r>
            <a:r>
              <a:rPr lang="en-US" sz="2000" dirty="0" err="1"/>
              <a:t>availableSeats</a:t>
            </a:r>
            <a:r>
              <a:rPr lang="en-US" sz="2000" dirty="0"/>
              <a:t> are encapsulated in their respective classes.</a:t>
            </a:r>
          </a:p>
          <a:p>
            <a:r>
              <a:rPr lang="en-US" sz="2000" b="1" dirty="0"/>
              <a:t>Collections:</a:t>
            </a:r>
          </a:p>
          <a:p>
            <a:pPr marL="0" indent="0">
              <a:buNone/>
            </a:pPr>
            <a:r>
              <a:rPr lang="en-US" sz="2000" dirty="0"/>
              <a:t>       HashMap stores flight details.</a:t>
            </a:r>
          </a:p>
          <a:p>
            <a:pPr marL="0" indent="0">
              <a:buNone/>
            </a:pPr>
            <a:r>
              <a:rPr lang="en-US" sz="2000" dirty="0"/>
              <a:t>       </a:t>
            </a:r>
            <a:r>
              <a:rPr lang="en-US" sz="2000" dirty="0" err="1"/>
              <a:t>ArrayList</a:t>
            </a:r>
            <a:r>
              <a:rPr lang="en-US" sz="2000" dirty="0"/>
              <a:t> manages bookings.</a:t>
            </a:r>
          </a:p>
          <a:p>
            <a:r>
              <a:rPr lang="en-US" sz="2000" b="1" dirty="0"/>
              <a:t>Control Structures:</a:t>
            </a:r>
          </a:p>
          <a:p>
            <a:pPr marL="0" indent="0">
              <a:buNone/>
            </a:pPr>
            <a:r>
              <a:rPr lang="en-US" sz="2000" dirty="0"/>
              <a:t>      Switch case for menu navigation.</a:t>
            </a:r>
          </a:p>
          <a:p>
            <a:pPr marL="0" indent="0">
              <a:buNone/>
            </a:pPr>
            <a:r>
              <a:rPr lang="en-US" sz="2000" dirty="0"/>
              <a:t>      For loops iterate through bookings and flights.</a:t>
            </a:r>
          </a:p>
          <a:p>
            <a:r>
              <a:rPr lang="en-US" sz="2000" b="1" dirty="0"/>
              <a:t>Input/Output:</a:t>
            </a:r>
          </a:p>
          <a:p>
            <a:pPr marL="0" indent="0">
              <a:buNone/>
            </a:pPr>
            <a:r>
              <a:rPr lang="en-US" sz="2000" dirty="0"/>
              <a:t>      Scanner reads user input.</a:t>
            </a:r>
          </a:p>
          <a:p>
            <a:pPr marL="0" indent="0">
              <a:buNone/>
            </a:pPr>
            <a:r>
              <a:rPr lang="en-US" sz="2000" dirty="0"/>
              <a:t>      </a:t>
            </a:r>
            <a:r>
              <a:rPr lang="en-US" sz="2000" dirty="0" err="1"/>
              <a:t>System.out.println</a:t>
            </a:r>
            <a:r>
              <a:rPr lang="en-US" sz="2000" dirty="0"/>
              <a:t> displays output.</a:t>
            </a:r>
          </a:p>
          <a:p>
            <a:endParaRPr lang="en-IN" sz="2800" dirty="0"/>
          </a:p>
        </p:txBody>
      </p:sp>
    </p:spTree>
    <p:extLst>
      <p:ext uri="{BB962C8B-B14F-4D97-AF65-F5344CB8AC3E}">
        <p14:creationId xmlns:p14="http://schemas.microsoft.com/office/powerpoint/2010/main" val="3300557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a:xfrm>
            <a:off x="381000" y="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AFAF8B42-1B21-5C6F-AF75-1ADAF6ED8B08}"/>
              </a:ext>
            </a:extLst>
          </p:cNvPr>
          <p:cNvSpPr>
            <a:spLocks noGrp="1"/>
          </p:cNvSpPr>
          <p:nvPr>
            <p:ph type="ftr" sz="quarter" idx="11"/>
          </p:nvPr>
        </p:nvSpPr>
        <p:spPr>
          <a:xfrm>
            <a:off x="2667000" y="4781550"/>
            <a:ext cx="4035552" cy="228599"/>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pic>
        <p:nvPicPr>
          <p:cNvPr id="7" name="Content Placeholder 6" descr="A diagram of a ticket&#10;&#10;Description automatically generated with medium confidence">
            <a:extLst>
              <a:ext uri="{FF2B5EF4-FFF2-40B4-BE49-F238E27FC236}">
                <a16:creationId xmlns:a16="http://schemas.microsoft.com/office/drawing/2014/main" id="{C6D7251C-9F93-C9D2-616F-1BC57702A0CD}"/>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3212" y="1428750"/>
            <a:ext cx="8771467" cy="2667000"/>
          </a:xfrm>
        </p:spPr>
      </p:pic>
    </p:spTree>
    <p:extLst>
      <p:ext uri="{BB962C8B-B14F-4D97-AF65-F5344CB8AC3E}">
        <p14:creationId xmlns:p14="http://schemas.microsoft.com/office/powerpoint/2010/main" val="77718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3E8D-3F63-8ED5-2478-E9C00D1B15F2}"/>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 - Description</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10EB4194-110F-D7FD-0DF4-398A93C90EAF}"/>
              </a:ext>
            </a:extLst>
          </p:cNvPr>
          <p:cNvSpPr>
            <a:spLocks noGrp="1"/>
          </p:cNvSpPr>
          <p:nvPr>
            <p:ph type="ftr" sz="quarter" idx="11"/>
          </p:nvPr>
        </p:nvSpPr>
        <p:spPr>
          <a:xfrm>
            <a:off x="2743200" y="4767263"/>
            <a:ext cx="41910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9C1B7B88-F6CF-BB6D-6BBC-27F7045B413C}"/>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sp>
        <p:nvSpPr>
          <p:cNvPr id="3" name="Content Placeholder 2">
            <a:extLst>
              <a:ext uri="{FF2B5EF4-FFF2-40B4-BE49-F238E27FC236}">
                <a16:creationId xmlns:a16="http://schemas.microsoft.com/office/drawing/2014/main" id="{CC760B63-A96A-6A6A-36D0-908FBAB9B943}"/>
              </a:ext>
            </a:extLst>
          </p:cNvPr>
          <p:cNvSpPr>
            <a:spLocks noGrp="1"/>
          </p:cNvSpPr>
          <p:nvPr>
            <p:ph sz="quarter" idx="1"/>
          </p:nvPr>
        </p:nvSpPr>
        <p:spPr/>
        <p:txBody>
          <a:bodyPr>
            <a:normAutofit fontScale="25000" lnSpcReduction="20000"/>
          </a:bodyPr>
          <a:lstStyle/>
          <a:p>
            <a:pPr algn="l">
              <a:spcBef>
                <a:spcPts val="1200"/>
              </a:spcBef>
              <a:spcAft>
                <a:spcPts val="1200"/>
              </a:spcAft>
              <a:buFont typeface="+mj-lt"/>
              <a:buAutoNum type="arabicPeriod"/>
            </a:pPr>
            <a:r>
              <a:rPr lang="en-US" sz="4400" b="1" i="0" dirty="0">
                <a:effectLst/>
                <a:latin typeface="D-DINExp"/>
              </a:rPr>
              <a:t>Start: The entry point of the system.</a:t>
            </a:r>
          </a:p>
          <a:p>
            <a:pPr algn="l">
              <a:spcBef>
                <a:spcPts val="1200"/>
              </a:spcBef>
              <a:spcAft>
                <a:spcPts val="1200"/>
              </a:spcAft>
              <a:buFont typeface="+mj-lt"/>
              <a:buAutoNum type="arabicPeriod"/>
            </a:pPr>
            <a:r>
              <a:rPr lang="en-US" sz="4400" b="1" i="0" dirty="0">
                <a:effectLst/>
                <a:latin typeface="D-DINExp"/>
              </a:rPr>
              <a:t>Main Menu: After starting, users arrive at the Main Menu, where they can choose from several options related to flight management.</a:t>
            </a:r>
          </a:p>
          <a:p>
            <a:pPr algn="l">
              <a:spcBef>
                <a:spcPts val="1200"/>
              </a:spcBef>
              <a:spcAft>
                <a:spcPts val="1200"/>
              </a:spcAft>
              <a:buFont typeface="+mj-lt"/>
              <a:buAutoNum type="arabicPeriod"/>
            </a:pPr>
            <a:r>
              <a:rPr lang="en-US" sz="4400" b="1" i="0" dirty="0">
                <a:effectLst/>
                <a:latin typeface="D-DINExp"/>
              </a:rPr>
              <a:t>Options Available:</a:t>
            </a:r>
          </a:p>
          <a:p>
            <a:pPr marL="742950" lvl="1" indent="-285750" algn="l">
              <a:spcAft>
                <a:spcPts val="1200"/>
              </a:spcAft>
              <a:buFont typeface="+mj-lt"/>
              <a:buAutoNum type="arabicPeriod"/>
            </a:pPr>
            <a:r>
              <a:rPr lang="en-US" sz="4000" b="1" i="0" dirty="0">
                <a:effectLst/>
                <a:latin typeface="D-DINExp"/>
              </a:rPr>
              <a:t>Add Flight (Yellow): Users can add new flight details to the system.</a:t>
            </a:r>
          </a:p>
          <a:p>
            <a:pPr marL="742950" lvl="1" indent="-285750" algn="l">
              <a:spcAft>
                <a:spcPts val="1200"/>
              </a:spcAft>
              <a:buFont typeface="+mj-lt"/>
              <a:buAutoNum type="arabicPeriod"/>
            </a:pPr>
            <a:r>
              <a:rPr lang="en-US" sz="4000" b="1" i="0" dirty="0">
                <a:effectLst/>
                <a:latin typeface="D-DINExp"/>
              </a:rPr>
              <a:t>View Flights (Red): This option allows users to see available flights.</a:t>
            </a:r>
          </a:p>
          <a:p>
            <a:pPr marL="742950" lvl="1" indent="-285750" algn="l">
              <a:spcAft>
                <a:spcPts val="1200"/>
              </a:spcAft>
              <a:buFont typeface="+mj-lt"/>
              <a:buAutoNum type="arabicPeriod"/>
            </a:pPr>
            <a:r>
              <a:rPr lang="en-US" sz="4000" b="1" i="0" dirty="0">
                <a:effectLst/>
                <a:latin typeface="D-DINExp"/>
              </a:rPr>
              <a:t>Book Ticket (Blue): Users can select and book tickets for flights.</a:t>
            </a:r>
          </a:p>
          <a:p>
            <a:pPr marL="742950" lvl="1" indent="-285750" algn="l">
              <a:spcAft>
                <a:spcPts val="1200"/>
              </a:spcAft>
              <a:buFont typeface="+mj-lt"/>
              <a:buAutoNum type="arabicPeriod"/>
            </a:pPr>
            <a:r>
              <a:rPr lang="en-US" sz="4000" b="1" i="0" dirty="0">
                <a:effectLst/>
                <a:latin typeface="D-DINExp"/>
              </a:rPr>
              <a:t>Cancel Ticket (Light Blue): This allows users to cancel previously booked tickets.</a:t>
            </a:r>
          </a:p>
          <a:p>
            <a:pPr marL="742950" lvl="1" indent="-285750" algn="l">
              <a:spcAft>
                <a:spcPts val="1200"/>
              </a:spcAft>
              <a:buFont typeface="+mj-lt"/>
              <a:buAutoNum type="arabicPeriod"/>
            </a:pPr>
            <a:r>
              <a:rPr lang="en-US" sz="4000" b="1" i="0" dirty="0">
                <a:effectLst/>
                <a:latin typeface="D-DINExp"/>
              </a:rPr>
              <a:t>View Bookings (Purple): Users can review their existing bookings.</a:t>
            </a:r>
          </a:p>
          <a:p>
            <a:pPr algn="l">
              <a:spcBef>
                <a:spcPts val="1200"/>
              </a:spcBef>
              <a:spcAft>
                <a:spcPts val="1200"/>
              </a:spcAft>
              <a:buFont typeface="+mj-lt"/>
              <a:buAutoNum type="arabicPeriod"/>
            </a:pPr>
            <a:r>
              <a:rPr lang="en-US" sz="4400" b="1" i="0" dirty="0">
                <a:effectLst/>
                <a:latin typeface="D-DINExp"/>
              </a:rPr>
              <a:t>Perform Action for Choice (Orange): After selecting an option from the Main Menu, users are directed to perform the corresponding action based on their choice.</a:t>
            </a:r>
          </a:p>
          <a:p>
            <a:pPr algn="l">
              <a:spcBef>
                <a:spcPts val="1200"/>
              </a:spcBef>
              <a:spcAft>
                <a:spcPts val="1200"/>
              </a:spcAft>
              <a:buFont typeface="+mj-lt"/>
              <a:buAutoNum type="arabicPeriod"/>
            </a:pPr>
            <a:r>
              <a:rPr lang="en-US" sz="4400" b="1" i="0" dirty="0">
                <a:effectLst/>
                <a:latin typeface="D-DINExp"/>
              </a:rPr>
              <a:t>Exit (Green): Users can exit the system at any time, either from the Main Menu or directly from any action page.</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458201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E8CD-B6C3-C340-0D91-BCD437C40468}"/>
              </a:ext>
            </a:extLst>
          </p:cNvPr>
          <p:cNvSpPr>
            <a:spLocks noGrp="1"/>
          </p:cNvSpPr>
          <p:nvPr>
            <p:ph type="title"/>
          </p:nvPr>
        </p:nvSpPr>
        <p:spPr>
          <a:xfrm>
            <a:off x="457200" y="13335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List of Modules</a:t>
            </a:r>
          </a:p>
        </p:txBody>
      </p:sp>
      <p:sp>
        <p:nvSpPr>
          <p:cNvPr id="5"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2A144F88-4A41-564C-4A77-41044675C317}"/>
              </a:ext>
            </a:extLst>
          </p:cNvPr>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sp>
        <p:nvSpPr>
          <p:cNvPr id="3" name="Content Placeholder 2">
            <a:extLst>
              <a:ext uri="{FF2B5EF4-FFF2-40B4-BE49-F238E27FC236}">
                <a16:creationId xmlns:a16="http://schemas.microsoft.com/office/drawing/2014/main" id="{F498DCEC-7ACA-7687-5074-5D991881E0C3}"/>
              </a:ext>
            </a:extLst>
          </p:cNvPr>
          <p:cNvSpPr>
            <a:spLocks noGrp="1"/>
          </p:cNvSpPr>
          <p:nvPr>
            <p:ph sz="quarter" idx="1"/>
          </p:nvPr>
        </p:nvSpPr>
        <p:spPr/>
        <p:txBody>
          <a:bodyPr>
            <a:normAutofit/>
          </a:bodyPr>
          <a:lstStyle/>
          <a:p>
            <a:r>
              <a:rPr lang="en-IN" b="1" dirty="0"/>
              <a:t>Flight Management Module</a:t>
            </a:r>
          </a:p>
          <a:p>
            <a:pPr marL="0" indent="0">
              <a:buNone/>
            </a:pPr>
            <a:endParaRPr lang="en-IN" b="1" dirty="0"/>
          </a:p>
          <a:p>
            <a:r>
              <a:rPr lang="en-IN" b="1" dirty="0"/>
              <a:t>Booking Management Module</a:t>
            </a:r>
          </a:p>
          <a:p>
            <a:pPr marL="0" indent="0">
              <a:buNone/>
            </a:pPr>
            <a:endParaRPr lang="en-IN" b="1" dirty="0"/>
          </a:p>
          <a:p>
            <a:r>
              <a:rPr lang="en-IN" b="1" dirty="0"/>
              <a:t>User Interaction Module</a:t>
            </a:r>
          </a:p>
          <a:p>
            <a:endParaRPr lang="en-IN" b="1" dirty="0"/>
          </a:p>
          <a:p>
            <a:r>
              <a:rPr lang="en-IN" b="1" dirty="0"/>
              <a:t>Data Management Module</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3538875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
        <p:nvSpPr>
          <p:cNvPr id="5" name="Content Placeholder 4"/>
          <p:cNvSpPr>
            <a:spLocks noGrp="1"/>
          </p:cNvSpPr>
          <p:nvPr>
            <p:ph sz="quarter" idx="1"/>
          </p:nvPr>
        </p:nvSpPr>
        <p:spPr/>
        <p:txBody>
          <a:bodyPr/>
          <a:lstStyle/>
          <a:p>
            <a:r>
              <a:rPr lang="en-US" b="1" dirty="0"/>
              <a:t>Flight Management Module</a:t>
            </a:r>
          </a:p>
          <a:p>
            <a:pPr marL="0" indent="0">
              <a:buNone/>
            </a:pPr>
            <a:r>
              <a:rPr lang="en-US" b="1" dirty="0"/>
              <a:t>       </a:t>
            </a:r>
            <a:r>
              <a:rPr lang="en-US" dirty="0"/>
              <a:t>Handles all aspects of flight operations, including scheduling, flight status updates, aircraft details, crew assignments, and compliance with regulations.</a:t>
            </a:r>
          </a:p>
          <a:p>
            <a:r>
              <a:rPr lang="en-US" b="1" dirty="0"/>
              <a:t>Booking Management Module</a:t>
            </a:r>
          </a:p>
          <a:p>
            <a:pPr marL="0" indent="0">
              <a:buNone/>
            </a:pPr>
            <a:r>
              <a:rPr lang="en-US" dirty="0"/>
              <a:t>       Manages flight reservations, ticketing, payment processing, booking changes, customer notifications, and integration with loyalty programs.</a:t>
            </a:r>
          </a:p>
          <a:p>
            <a:endParaRPr lang="en-US" dirty="0"/>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807</Words>
  <Application>Microsoft Office PowerPoint</Application>
  <PresentationFormat>On-screen Show (16:9)</PresentationFormat>
  <Paragraphs>100</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Bookman Old Style</vt:lpstr>
      <vt:lpstr>Calibri</vt:lpstr>
      <vt:lpstr>D-DINExp</vt:lpstr>
      <vt:lpstr>Gill Sans MT</vt:lpstr>
      <vt:lpstr>Times New Roman</vt:lpstr>
      <vt:lpstr>Wingdings</vt:lpstr>
      <vt:lpstr>Wingdings 3</vt:lpstr>
      <vt:lpstr>Origin</vt:lpstr>
      <vt:lpstr>CGB1201 – JAVA PROGRAMMING PROJECT REVIEW-2</vt:lpstr>
      <vt:lpstr>Title of the Project</vt:lpstr>
      <vt:lpstr>Abstract </vt:lpstr>
      <vt:lpstr>Introduction</vt:lpstr>
      <vt:lpstr>Java Programming  - Concepts Used</vt:lpstr>
      <vt:lpstr>Proposed Architecture</vt:lpstr>
      <vt:lpstr>Proposed Architecture - Description</vt:lpstr>
      <vt:lpstr>List of Modules</vt:lpstr>
      <vt:lpstr>Module Description</vt:lpstr>
      <vt:lpstr>Module Description (Cont..)</vt:lpstr>
      <vt:lpstr>Results and Discussion</vt:lpstr>
      <vt:lpstr>Results and Discussion (Cont..)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2024-11-25T05:43:41Z</dcterms:modified>
</cp:coreProperties>
</file>