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99" r:id="rId7"/>
    <p:sldId id="297" r:id="rId8"/>
    <p:sldId id="295" r:id="rId9"/>
    <p:sldId id="300" r:id="rId10"/>
    <p:sldId id="301" r:id="rId11"/>
    <p:sldId id="302" r:id="rId12"/>
    <p:sldId id="303" r:id="rId13"/>
    <p:sldId id="290" r:id="rId14"/>
    <p:sldId id="304" r:id="rId15"/>
    <p:sldId id="291" r:id="rId16"/>
    <p:sldId id="305" r:id="rId17"/>
    <p:sldId id="306"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81" d="100"/>
          <a:sy n="81" d="100"/>
        </p:scale>
        <p:origin x="754"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TH RAJ" userId="b9f43dfb8a93542b" providerId="LiveId" clId="{763345E5-6798-4A94-8EA7-898C5B242FC9}"/>
    <pc:docChg chg="undo redo custSel addSld delSld modSld">
      <pc:chgData name="VINOTH RAJ" userId="b9f43dfb8a93542b" providerId="LiveId" clId="{763345E5-6798-4A94-8EA7-898C5B242FC9}" dt="2024-05-25T03:18:53.136" v="528" actId="1076"/>
      <pc:docMkLst>
        <pc:docMk/>
      </pc:docMkLst>
      <pc:sldChg chg="del">
        <pc:chgData name="VINOTH RAJ" userId="b9f43dfb8a93542b" providerId="LiveId" clId="{763345E5-6798-4A94-8EA7-898C5B242FC9}" dt="2024-05-25T02:59:34.313" v="141" actId="47"/>
        <pc:sldMkLst>
          <pc:docMk/>
          <pc:sldMk cId="3662677160" sldId="286"/>
        </pc:sldMkLst>
      </pc:sldChg>
      <pc:sldChg chg="del">
        <pc:chgData name="VINOTH RAJ" userId="b9f43dfb8a93542b" providerId="LiveId" clId="{763345E5-6798-4A94-8EA7-898C5B242FC9}" dt="2024-05-25T02:59:36.430" v="142" actId="47"/>
        <pc:sldMkLst>
          <pc:docMk/>
          <pc:sldMk cId="779750606" sldId="288"/>
        </pc:sldMkLst>
      </pc:sldChg>
      <pc:sldChg chg="del">
        <pc:chgData name="VINOTH RAJ" userId="b9f43dfb8a93542b" providerId="LiveId" clId="{763345E5-6798-4A94-8EA7-898C5B242FC9}" dt="2024-05-25T02:59:43.728" v="143" actId="47"/>
        <pc:sldMkLst>
          <pc:docMk/>
          <pc:sldMk cId="2529338794" sldId="289"/>
        </pc:sldMkLst>
      </pc:sldChg>
      <pc:sldChg chg="addSp delSp modSp mod">
        <pc:chgData name="VINOTH RAJ" userId="b9f43dfb8a93542b" providerId="LiveId" clId="{763345E5-6798-4A94-8EA7-898C5B242FC9}" dt="2024-05-25T03:05:56.432" v="166" actId="14100"/>
        <pc:sldMkLst>
          <pc:docMk/>
          <pc:sldMk cId="1265939620" sldId="290"/>
        </pc:sldMkLst>
        <pc:spChg chg="del mod">
          <ac:chgData name="VINOTH RAJ" userId="b9f43dfb8a93542b" providerId="LiveId" clId="{763345E5-6798-4A94-8EA7-898C5B242FC9}" dt="2024-05-25T03:03:23.410" v="150" actId="931"/>
          <ac:spMkLst>
            <pc:docMk/>
            <pc:sldMk cId="1265939620" sldId="290"/>
            <ac:spMk id="3" creationId="{D1455C0B-19FB-954B-532A-0A68CAC4E0E4}"/>
          </ac:spMkLst>
        </pc:spChg>
        <pc:spChg chg="del">
          <ac:chgData name="VINOTH RAJ" userId="b9f43dfb8a93542b" providerId="LiveId" clId="{763345E5-6798-4A94-8EA7-898C5B242FC9}" dt="2024-05-25T03:01:09.099" v="148" actId="478"/>
          <ac:spMkLst>
            <pc:docMk/>
            <pc:sldMk cId="1265939620" sldId="290"/>
            <ac:spMk id="4" creationId="{DBA34351-9D9C-8C32-5CC0-3F19A1CAC037}"/>
          </ac:spMkLst>
        </pc:spChg>
        <pc:spChg chg="add del mod">
          <ac:chgData name="VINOTH RAJ" userId="b9f43dfb8a93542b" providerId="LiveId" clId="{763345E5-6798-4A94-8EA7-898C5B242FC9}" dt="2024-05-25T03:01:10.782" v="149" actId="478"/>
          <ac:spMkLst>
            <pc:docMk/>
            <pc:sldMk cId="1265939620" sldId="290"/>
            <ac:spMk id="5" creationId="{48DB2072-6456-5B66-E4FA-890CB4D16F0A}"/>
          </ac:spMkLst>
        </pc:spChg>
        <pc:spChg chg="mod">
          <ac:chgData name="VINOTH RAJ" userId="b9f43dfb8a93542b" providerId="LiveId" clId="{763345E5-6798-4A94-8EA7-898C5B242FC9}" dt="2024-05-25T02:58:23.203" v="53" actId="14100"/>
          <ac:spMkLst>
            <pc:docMk/>
            <pc:sldMk cId="1265939620" sldId="290"/>
            <ac:spMk id="6" creationId="{EDF9E134-98AA-3ECE-E40A-180C85ACD7D5}"/>
          </ac:spMkLst>
        </pc:spChg>
        <pc:spChg chg="add mod">
          <ac:chgData name="VINOTH RAJ" userId="b9f43dfb8a93542b" providerId="LiveId" clId="{763345E5-6798-4A94-8EA7-898C5B242FC9}" dt="2024-05-25T03:05:56.432" v="166" actId="14100"/>
          <ac:spMkLst>
            <pc:docMk/>
            <pc:sldMk cId="1265939620" sldId="290"/>
            <ac:spMk id="9" creationId="{B3D80CA1-0519-11BE-9967-6C2A4ED058F8}"/>
          </ac:spMkLst>
        </pc:spChg>
        <pc:picChg chg="add mod">
          <ac:chgData name="VINOTH RAJ" userId="b9f43dfb8a93542b" providerId="LiveId" clId="{763345E5-6798-4A94-8EA7-898C5B242FC9}" dt="2024-05-25T03:03:39.673" v="153" actId="1076"/>
          <ac:picMkLst>
            <pc:docMk/>
            <pc:sldMk cId="1265939620" sldId="290"/>
            <ac:picMk id="8" creationId="{9FB4D819-34E4-5150-5C91-D1C57C5AE313}"/>
          </ac:picMkLst>
        </pc:picChg>
      </pc:sldChg>
      <pc:sldChg chg="addSp delSp modSp mod">
        <pc:chgData name="VINOTH RAJ" userId="b9f43dfb8a93542b" providerId="LiveId" clId="{763345E5-6798-4A94-8EA7-898C5B242FC9}" dt="2024-05-25T03:08:44.157" v="188" actId="20577"/>
        <pc:sldMkLst>
          <pc:docMk/>
          <pc:sldMk cId="2652102883" sldId="291"/>
        </pc:sldMkLst>
        <pc:spChg chg="del">
          <ac:chgData name="VINOTH RAJ" userId="b9f43dfb8a93542b" providerId="LiveId" clId="{763345E5-6798-4A94-8EA7-898C5B242FC9}" dt="2024-05-25T02:59:22.046" v="139" actId="478"/>
          <ac:spMkLst>
            <pc:docMk/>
            <pc:sldMk cId="2652102883" sldId="291"/>
            <ac:spMk id="3" creationId="{D1455C0B-19FB-954B-532A-0A68CAC4E0E4}"/>
          </ac:spMkLst>
        </pc:spChg>
        <pc:spChg chg="del">
          <ac:chgData name="VINOTH RAJ" userId="b9f43dfb8a93542b" providerId="LiveId" clId="{763345E5-6798-4A94-8EA7-898C5B242FC9}" dt="2024-05-25T02:59:22.046" v="139" actId="478"/>
          <ac:spMkLst>
            <pc:docMk/>
            <pc:sldMk cId="2652102883" sldId="291"/>
            <ac:spMk id="4" creationId="{DBA34351-9D9C-8C32-5CC0-3F19A1CAC037}"/>
          </ac:spMkLst>
        </pc:spChg>
        <pc:spChg chg="add del mod">
          <ac:chgData name="VINOTH RAJ" userId="b9f43dfb8a93542b" providerId="LiveId" clId="{763345E5-6798-4A94-8EA7-898C5B242FC9}" dt="2024-05-25T02:59:26.599" v="140" actId="478"/>
          <ac:spMkLst>
            <pc:docMk/>
            <pc:sldMk cId="2652102883" sldId="291"/>
            <ac:spMk id="5" creationId="{1E19392E-592A-B113-2E7E-FFFC71EDD748}"/>
          </ac:spMkLst>
        </pc:spChg>
        <pc:spChg chg="mod">
          <ac:chgData name="VINOTH RAJ" userId="b9f43dfb8a93542b" providerId="LiveId" clId="{763345E5-6798-4A94-8EA7-898C5B242FC9}" dt="2024-05-25T02:59:18.109" v="138" actId="14100"/>
          <ac:spMkLst>
            <pc:docMk/>
            <pc:sldMk cId="2652102883" sldId="291"/>
            <ac:spMk id="6" creationId="{64CFB73D-B7C9-A177-04F3-E48E841A875E}"/>
          </ac:spMkLst>
        </pc:spChg>
        <pc:spChg chg="add del mod">
          <ac:chgData name="VINOTH RAJ" userId="b9f43dfb8a93542b" providerId="LiveId" clId="{763345E5-6798-4A94-8EA7-898C5B242FC9}" dt="2024-05-25T02:59:26.599" v="140" actId="478"/>
          <ac:spMkLst>
            <pc:docMk/>
            <pc:sldMk cId="2652102883" sldId="291"/>
            <ac:spMk id="8" creationId="{5AA77F56-288D-E36C-752F-24BB0AC5FD44}"/>
          </ac:spMkLst>
        </pc:spChg>
        <pc:spChg chg="add mod">
          <ac:chgData name="VINOTH RAJ" userId="b9f43dfb8a93542b" providerId="LiveId" clId="{763345E5-6798-4A94-8EA7-898C5B242FC9}" dt="2024-05-25T03:08:44.157" v="188" actId="20577"/>
          <ac:spMkLst>
            <pc:docMk/>
            <pc:sldMk cId="2652102883" sldId="291"/>
            <ac:spMk id="10" creationId="{96D2AFE5-3A36-8C68-B713-C362494BDB0A}"/>
          </ac:spMkLst>
        </pc:spChg>
        <pc:graphicFrameChg chg="add mod">
          <ac:chgData name="VINOTH RAJ" userId="b9f43dfb8a93542b" providerId="LiveId" clId="{763345E5-6798-4A94-8EA7-898C5B242FC9}" dt="2024-05-25T03:07:16.044" v="167"/>
          <ac:graphicFrameMkLst>
            <pc:docMk/>
            <pc:sldMk cId="2652102883" sldId="291"/>
            <ac:graphicFrameMk id="9" creationId="{47C9E332-1333-F581-B8B3-633AA20E466F}"/>
          </ac:graphicFrameMkLst>
        </pc:graphicFrameChg>
      </pc:sldChg>
      <pc:sldChg chg="del">
        <pc:chgData name="VINOTH RAJ" userId="b9f43dfb8a93542b" providerId="LiveId" clId="{763345E5-6798-4A94-8EA7-898C5B242FC9}" dt="2024-05-25T02:59:47.578" v="144" actId="47"/>
        <pc:sldMkLst>
          <pc:docMk/>
          <pc:sldMk cId="362649583" sldId="292"/>
        </pc:sldMkLst>
      </pc:sldChg>
      <pc:sldChg chg="del">
        <pc:chgData name="VINOTH RAJ" userId="b9f43dfb8a93542b" providerId="LiveId" clId="{763345E5-6798-4A94-8EA7-898C5B242FC9}" dt="2024-05-25T03:00:00.704" v="145" actId="47"/>
        <pc:sldMkLst>
          <pc:docMk/>
          <pc:sldMk cId="853261029" sldId="294"/>
        </pc:sldMkLst>
      </pc:sldChg>
      <pc:sldChg chg="addSp delSp modSp mod">
        <pc:chgData name="VINOTH RAJ" userId="b9f43dfb8a93542b" providerId="LiveId" clId="{763345E5-6798-4A94-8EA7-898C5B242FC9}" dt="2024-05-25T02:50:43.792" v="1" actId="478"/>
        <pc:sldMkLst>
          <pc:docMk/>
          <pc:sldMk cId="1609673525" sldId="296"/>
        </pc:sldMkLst>
        <pc:spChg chg="add del mod">
          <ac:chgData name="VINOTH RAJ" userId="b9f43dfb8a93542b" providerId="LiveId" clId="{763345E5-6798-4A94-8EA7-898C5B242FC9}" dt="2024-05-25T02:50:43.792" v="1" actId="478"/>
          <ac:spMkLst>
            <pc:docMk/>
            <pc:sldMk cId="1609673525" sldId="296"/>
            <ac:spMk id="3" creationId="{2902AE65-3CBA-82E1-F20D-DDEE88D82381}"/>
          </ac:spMkLst>
        </pc:spChg>
        <pc:spChg chg="del">
          <ac:chgData name="VINOTH RAJ" userId="b9f43dfb8a93542b" providerId="LiveId" clId="{763345E5-6798-4A94-8EA7-898C5B242FC9}" dt="2024-05-25T02:50:42.150" v="0" actId="478"/>
          <ac:spMkLst>
            <pc:docMk/>
            <pc:sldMk cId="1609673525" sldId="296"/>
            <ac:spMk id="5" creationId="{67BB04B7-47A4-741B-59E0-F0E6F2126E8F}"/>
          </ac:spMkLst>
        </pc:spChg>
      </pc:sldChg>
      <pc:sldChg chg="del">
        <pc:chgData name="VINOTH RAJ" userId="b9f43dfb8a93542b" providerId="LiveId" clId="{763345E5-6798-4A94-8EA7-898C5B242FC9}" dt="2024-05-25T03:00:03.355" v="146" actId="47"/>
        <pc:sldMkLst>
          <pc:docMk/>
          <pc:sldMk cId="1678163377" sldId="298"/>
        </pc:sldMkLst>
      </pc:sldChg>
      <pc:sldChg chg="addSp delSp modSp add mod">
        <pc:chgData name="VINOTH RAJ" userId="b9f43dfb8a93542b" providerId="LiveId" clId="{763345E5-6798-4A94-8EA7-898C5B242FC9}" dt="2024-05-25T03:18:53.136" v="528" actId="1076"/>
        <pc:sldMkLst>
          <pc:docMk/>
          <pc:sldMk cId="559581237" sldId="304"/>
        </pc:sldMkLst>
        <pc:spChg chg="mod">
          <ac:chgData name="VINOTH RAJ" userId="b9f43dfb8a93542b" providerId="LiveId" clId="{763345E5-6798-4A94-8EA7-898C5B242FC9}" dt="2024-05-25T03:18:53.136" v="528" actId="1076"/>
          <ac:spMkLst>
            <pc:docMk/>
            <pc:sldMk cId="559581237" sldId="304"/>
            <ac:spMk id="3" creationId="{D1455C0B-19FB-954B-532A-0A68CAC4E0E4}"/>
          </ac:spMkLst>
        </pc:spChg>
        <pc:spChg chg="del mod">
          <ac:chgData name="VINOTH RAJ" userId="b9f43dfb8a93542b" providerId="LiveId" clId="{763345E5-6798-4A94-8EA7-898C5B242FC9}" dt="2024-05-25T03:10:36.661" v="225" actId="3680"/>
          <ac:spMkLst>
            <pc:docMk/>
            <pc:sldMk cId="559581237" sldId="304"/>
            <ac:spMk id="4" creationId="{DBA34351-9D9C-8C32-5CC0-3F19A1CAC037}"/>
          </ac:spMkLst>
        </pc:spChg>
        <pc:spChg chg="mod">
          <ac:chgData name="VINOTH RAJ" userId="b9f43dfb8a93542b" providerId="LiveId" clId="{763345E5-6798-4A94-8EA7-898C5B242FC9}" dt="2024-05-25T02:58:52.984" v="104" actId="20577"/>
          <ac:spMkLst>
            <pc:docMk/>
            <pc:sldMk cId="559581237" sldId="304"/>
            <ac:spMk id="6" creationId="{EDF9E134-98AA-3ECE-E40A-180C85ACD7D5}"/>
          </ac:spMkLst>
        </pc:spChg>
        <pc:graphicFrameChg chg="add mod ord modGraphic">
          <ac:chgData name="VINOTH RAJ" userId="b9f43dfb8a93542b" providerId="LiveId" clId="{763345E5-6798-4A94-8EA7-898C5B242FC9}" dt="2024-05-25T03:18:45.273" v="526" actId="14734"/>
          <ac:graphicFrameMkLst>
            <pc:docMk/>
            <pc:sldMk cId="559581237" sldId="304"/>
            <ac:graphicFrameMk id="2" creationId="{5948317A-DD7C-8F3D-74FB-8809C7E23368}"/>
          </ac:graphicFrameMkLst>
        </pc:graphicFrameChg>
      </pc:sldChg>
      <pc:sldChg chg="modSp add mod">
        <pc:chgData name="VINOTH RAJ" userId="b9f43dfb8a93542b" providerId="LiveId" clId="{763345E5-6798-4A94-8EA7-898C5B242FC9}" dt="2024-05-25T03:09:41.148" v="213" actId="1036"/>
        <pc:sldMkLst>
          <pc:docMk/>
          <pc:sldMk cId="1974226816" sldId="305"/>
        </pc:sldMkLst>
        <pc:spChg chg="mod">
          <ac:chgData name="VINOTH RAJ" userId="b9f43dfb8a93542b" providerId="LiveId" clId="{763345E5-6798-4A94-8EA7-898C5B242FC9}" dt="2024-05-25T03:09:41.148" v="213" actId="1036"/>
          <ac:spMkLst>
            <pc:docMk/>
            <pc:sldMk cId="1974226816" sldId="305"/>
            <ac:spMk id="10" creationId="{96D2AFE5-3A36-8C68-B713-C362494BDB0A}"/>
          </ac:spMkLst>
        </pc:spChg>
      </pc:sldChg>
      <pc:sldChg chg="modSp add mod">
        <pc:chgData name="VINOTH RAJ" userId="b9f43dfb8a93542b" providerId="LiveId" clId="{763345E5-6798-4A94-8EA7-898C5B242FC9}" dt="2024-05-25T03:10:07.274" v="223" actId="20577"/>
        <pc:sldMkLst>
          <pc:docMk/>
          <pc:sldMk cId="2178239998" sldId="306"/>
        </pc:sldMkLst>
        <pc:spChg chg="mod">
          <ac:chgData name="VINOTH RAJ" userId="b9f43dfb8a93542b" providerId="LiveId" clId="{763345E5-6798-4A94-8EA7-898C5B242FC9}" dt="2024-05-25T03:10:07.274" v="223" actId="20577"/>
          <ac:spMkLst>
            <pc:docMk/>
            <pc:sldMk cId="2178239998" sldId="306"/>
            <ac:spMk id="10" creationId="{96D2AFE5-3A36-8C68-B713-C362494BDB0A}"/>
          </ac:spMkLst>
        </pc:spChg>
      </pc:sldChg>
      <pc:sldMasterChg chg="delSldLayout">
        <pc:chgData name="VINOTH RAJ" userId="b9f43dfb8a93542b" providerId="LiveId" clId="{763345E5-6798-4A94-8EA7-898C5B242FC9}" dt="2024-05-25T03:00:00.704" v="145" actId="47"/>
        <pc:sldMasterMkLst>
          <pc:docMk/>
          <pc:sldMasterMk cId="1788353970" sldId="2147483648"/>
        </pc:sldMasterMkLst>
        <pc:sldLayoutChg chg="del">
          <pc:chgData name="VINOTH RAJ" userId="b9f43dfb8a93542b" providerId="LiveId" clId="{763345E5-6798-4A94-8EA7-898C5B242FC9}" dt="2024-05-25T02:59:34.313" v="141" actId="47"/>
          <pc:sldLayoutMkLst>
            <pc:docMk/>
            <pc:sldMasterMk cId="1788353970" sldId="2147483648"/>
            <pc:sldLayoutMk cId="2491266794" sldId="2147483673"/>
          </pc:sldLayoutMkLst>
        </pc:sldLayoutChg>
        <pc:sldLayoutChg chg="del">
          <pc:chgData name="VINOTH RAJ" userId="b9f43dfb8a93542b" providerId="LiveId" clId="{763345E5-6798-4A94-8EA7-898C5B242FC9}" dt="2024-05-25T02:59:36.430" v="142" actId="47"/>
          <pc:sldLayoutMkLst>
            <pc:docMk/>
            <pc:sldMasterMk cId="1788353970" sldId="2147483648"/>
            <pc:sldLayoutMk cId="3823856223" sldId="2147483674"/>
          </pc:sldLayoutMkLst>
        </pc:sldLayoutChg>
        <pc:sldLayoutChg chg="del">
          <pc:chgData name="VINOTH RAJ" userId="b9f43dfb8a93542b" providerId="LiveId" clId="{763345E5-6798-4A94-8EA7-898C5B242FC9}" dt="2024-05-25T02:59:47.578" v="144" actId="47"/>
          <pc:sldLayoutMkLst>
            <pc:docMk/>
            <pc:sldMasterMk cId="1788353970" sldId="2147483648"/>
            <pc:sldLayoutMk cId="4193030505" sldId="2147483675"/>
          </pc:sldLayoutMkLst>
        </pc:sldLayoutChg>
        <pc:sldLayoutChg chg="del">
          <pc:chgData name="VINOTH RAJ" userId="b9f43dfb8a93542b" providerId="LiveId" clId="{763345E5-6798-4A94-8EA7-898C5B242FC9}" dt="2024-05-25T03:00:00.704" v="145" actId="47"/>
          <pc:sldLayoutMkLst>
            <pc:docMk/>
            <pc:sldMasterMk cId="1788353970" sldId="2147483648"/>
            <pc:sldLayoutMk cId="525656170"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3733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40372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286526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34342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273934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99741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1950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21106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sz="4800" dirty="0"/>
              <a:t>A MACHINE LEARNING APPLICATION FOR PREDICTION LOAN DEFAULT BASED ON CONSUMER BEHAVIOR</a:t>
            </a:r>
          </a:p>
        </p:txBody>
      </p:sp>
      <p:sp>
        <p:nvSpPr>
          <p:cNvPr id="4" name="Content Placeholder 2">
            <a:extLst>
              <a:ext uri="{FF2B5EF4-FFF2-40B4-BE49-F238E27FC236}">
                <a16:creationId xmlns:a16="http://schemas.microsoft.com/office/drawing/2014/main" id="{C4ED5FE7-0804-78D3-01C6-29434A134C1A}"/>
              </a:ext>
            </a:extLst>
          </p:cNvPr>
          <p:cNvSpPr txBox="1">
            <a:spLocks/>
          </p:cNvSpPr>
          <p:nvPr/>
        </p:nvSpPr>
        <p:spPr>
          <a:xfrm>
            <a:off x="2168164" y="4788093"/>
            <a:ext cx="8983745" cy="3366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TEAM MEMBERS			PROJECT COORDINATOR</a:t>
            </a:r>
          </a:p>
          <a:p>
            <a:pPr marL="0" indent="0">
              <a:buNone/>
            </a:pPr>
            <a:r>
              <a:rPr lang="en-US" sz="2000" dirty="0"/>
              <a:t>VISHVA A 	210701314		Karthick V,</a:t>
            </a:r>
          </a:p>
          <a:p>
            <a:pPr marL="0" indent="0">
              <a:buNone/>
            </a:pPr>
            <a:r>
              <a:rPr lang="en-US" sz="2000" dirty="0"/>
              <a:t>VINOTH RAJ G 	210701509		Associate Professor,</a:t>
            </a:r>
          </a:p>
          <a:p>
            <a:pPr marL="0" indent="0">
              <a:buNone/>
            </a:pPr>
            <a:r>
              <a:rPr lang="en-US" sz="2000" dirty="0"/>
              <a:t>					Department of Computer Science 					and Engineering</a:t>
            </a:r>
          </a:p>
          <a:p>
            <a:pPr marL="0" indent="0">
              <a:buNone/>
            </a:pPr>
            <a:endParaRPr lang="en-US"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872142"/>
          </a:xfrm>
        </p:spPr>
        <p:txBody>
          <a:bodyPr/>
          <a:lstStyle/>
          <a:p>
            <a:r>
              <a:rPr lang="en-US" dirty="0"/>
              <a:t>Results And Discussion</a:t>
            </a:r>
          </a:p>
        </p:txBody>
      </p:sp>
      <p:pic>
        <p:nvPicPr>
          <p:cNvPr id="8" name="Content Placeholder 7">
            <a:extLst>
              <a:ext uri="{FF2B5EF4-FFF2-40B4-BE49-F238E27FC236}">
                <a16:creationId xmlns:a16="http://schemas.microsoft.com/office/drawing/2014/main" id="{9FB4D819-34E4-5150-5C91-D1C57C5AE313}"/>
              </a:ext>
            </a:extLst>
          </p:cNvPr>
          <p:cNvPicPr>
            <a:picLocks noGrp="1" noChangeAspect="1"/>
          </p:cNvPicPr>
          <p:nvPr>
            <p:ph idx="1"/>
          </p:nvPr>
        </p:nvPicPr>
        <p:blipFill>
          <a:blip r:embed="rId3"/>
          <a:stretch>
            <a:fillRect/>
          </a:stretch>
        </p:blipFill>
        <p:spPr>
          <a:xfrm>
            <a:off x="5024486" y="1440572"/>
            <a:ext cx="6255095" cy="3976855"/>
          </a:xfrm>
        </p:spPr>
      </p:pic>
      <p:sp>
        <p:nvSpPr>
          <p:cNvPr id="9" name="Content Placeholder 2">
            <a:extLst>
              <a:ext uri="{FF2B5EF4-FFF2-40B4-BE49-F238E27FC236}">
                <a16:creationId xmlns:a16="http://schemas.microsoft.com/office/drawing/2014/main" id="{B3D80CA1-0519-11BE-9967-6C2A4ED058F8}"/>
              </a:ext>
            </a:extLst>
          </p:cNvPr>
          <p:cNvSpPr txBox="1">
            <a:spLocks/>
          </p:cNvSpPr>
          <p:nvPr/>
        </p:nvSpPr>
        <p:spPr>
          <a:xfrm>
            <a:off x="771567" y="2516498"/>
            <a:ext cx="4252919" cy="16030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above heatmap is showing the correlation between Loan Amount and </a:t>
            </a:r>
            <a:r>
              <a:rPr lang="en-US" dirty="0" err="1"/>
              <a:t>ApplicantIncome</a:t>
            </a:r>
            <a:r>
              <a:rPr lang="en-US" dirty="0"/>
              <a:t>. It also shows that </a:t>
            </a:r>
            <a:r>
              <a:rPr lang="en-US" dirty="0" err="1"/>
              <a:t>Credit_History</a:t>
            </a:r>
            <a:r>
              <a:rPr lang="en-US" dirty="0"/>
              <a:t> has a high impact on </a:t>
            </a:r>
            <a:r>
              <a:rPr lang="en-US" dirty="0" err="1"/>
              <a:t>Loan_Status</a:t>
            </a:r>
            <a:r>
              <a:rPr lang="en-US" dirty="0"/>
              <a:t>.</a:t>
            </a:r>
          </a:p>
        </p:txBody>
      </p:sp>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872142"/>
          </a:xfrm>
        </p:spPr>
        <p:txBody>
          <a:bodyPr/>
          <a:lstStyle/>
          <a:p>
            <a:r>
              <a:rPr lang="en-US" dirty="0"/>
              <a:t>Conclusion and Future Work</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641508"/>
            <a:ext cx="3901812" cy="3332832"/>
          </a:xfrm>
        </p:spPr>
        <p:txBody>
          <a:bodyPr/>
          <a:lstStyle/>
          <a:p>
            <a:r>
              <a:rPr lang="en-US" dirty="0"/>
              <a:t>The table below provides the accuracy score for training and testing prediction.</a:t>
            </a:r>
          </a:p>
        </p:txBody>
      </p:sp>
      <p:graphicFrame>
        <p:nvGraphicFramePr>
          <p:cNvPr id="2" name="Content Placeholder 1">
            <a:extLst>
              <a:ext uri="{FF2B5EF4-FFF2-40B4-BE49-F238E27FC236}">
                <a16:creationId xmlns:a16="http://schemas.microsoft.com/office/drawing/2014/main" id="{5948317A-DD7C-8F3D-74FB-8809C7E23368}"/>
              </a:ext>
            </a:extLst>
          </p:cNvPr>
          <p:cNvGraphicFramePr>
            <a:graphicFrameLocks noGrp="1"/>
          </p:cNvGraphicFramePr>
          <p:nvPr>
            <p:ph idx="10"/>
            <p:extLst>
              <p:ext uri="{D42A27DB-BD31-4B8C-83A1-F6EECF244321}">
                <p14:modId xmlns:p14="http://schemas.microsoft.com/office/powerpoint/2010/main" val="1117045421"/>
              </p:ext>
            </p:extLst>
          </p:nvPr>
        </p:nvGraphicFramePr>
        <p:xfrm>
          <a:off x="5374105" y="2024063"/>
          <a:ext cx="5573292" cy="2123440"/>
        </p:xfrm>
        <a:graphic>
          <a:graphicData uri="http://schemas.openxmlformats.org/drawingml/2006/table">
            <a:tbl>
              <a:tblPr firstRow="1" bandRow="1">
                <a:tableStyleId>{69012ECD-51FC-41F1-AA8D-1B2483CD663E}</a:tableStyleId>
              </a:tblPr>
              <a:tblGrid>
                <a:gridCol w="2727158">
                  <a:extLst>
                    <a:ext uri="{9D8B030D-6E8A-4147-A177-3AD203B41FA5}">
                      <a16:colId xmlns:a16="http://schemas.microsoft.com/office/drawing/2014/main" val="3555417862"/>
                    </a:ext>
                  </a:extLst>
                </a:gridCol>
                <a:gridCol w="1475874">
                  <a:extLst>
                    <a:ext uri="{9D8B030D-6E8A-4147-A177-3AD203B41FA5}">
                      <a16:colId xmlns:a16="http://schemas.microsoft.com/office/drawing/2014/main" val="2245136506"/>
                    </a:ext>
                  </a:extLst>
                </a:gridCol>
                <a:gridCol w="1370260">
                  <a:extLst>
                    <a:ext uri="{9D8B030D-6E8A-4147-A177-3AD203B41FA5}">
                      <a16:colId xmlns:a16="http://schemas.microsoft.com/office/drawing/2014/main" val="3407620961"/>
                    </a:ext>
                  </a:extLst>
                </a:gridCol>
              </a:tblGrid>
              <a:tr h="370840">
                <a:tc>
                  <a:txBody>
                    <a:bodyPr/>
                    <a:lstStyle/>
                    <a:p>
                      <a:r>
                        <a:rPr lang="en-IN" dirty="0"/>
                        <a:t>Algorithm</a:t>
                      </a:r>
                    </a:p>
                  </a:txBody>
                  <a:tcPr/>
                </a:tc>
                <a:tc>
                  <a:txBody>
                    <a:bodyPr/>
                    <a:lstStyle/>
                    <a:p>
                      <a:r>
                        <a:rPr lang="en-IN" dirty="0"/>
                        <a:t>Training Accuracy</a:t>
                      </a:r>
                    </a:p>
                  </a:txBody>
                  <a:tcPr/>
                </a:tc>
                <a:tc>
                  <a:txBody>
                    <a:bodyPr/>
                    <a:lstStyle/>
                    <a:p>
                      <a:r>
                        <a:rPr lang="en-IN" dirty="0"/>
                        <a:t>Testing Accuracy</a:t>
                      </a:r>
                    </a:p>
                  </a:txBody>
                  <a:tcPr/>
                </a:tc>
                <a:extLst>
                  <a:ext uri="{0D108BD9-81ED-4DB2-BD59-A6C34878D82A}">
                    <a16:rowId xmlns:a16="http://schemas.microsoft.com/office/drawing/2014/main" val="3726044844"/>
                  </a:ext>
                </a:extLst>
              </a:tr>
              <a:tr h="370840">
                <a:tc>
                  <a:txBody>
                    <a:bodyPr/>
                    <a:lstStyle/>
                    <a:p>
                      <a:r>
                        <a:rPr lang="en-IN" dirty="0" err="1"/>
                        <a:t>RandomForestClassifier</a:t>
                      </a:r>
                      <a:endParaRPr lang="en-IN" dirty="0"/>
                    </a:p>
                  </a:txBody>
                  <a:tcPr/>
                </a:tc>
                <a:tc>
                  <a:txBody>
                    <a:bodyPr/>
                    <a:lstStyle/>
                    <a:p>
                      <a:r>
                        <a:rPr lang="en-IN" dirty="0"/>
                        <a:t>98</a:t>
                      </a:r>
                    </a:p>
                  </a:txBody>
                  <a:tcPr/>
                </a:tc>
                <a:tc>
                  <a:txBody>
                    <a:bodyPr/>
                    <a:lstStyle/>
                    <a:p>
                      <a:r>
                        <a:rPr lang="en-IN" dirty="0"/>
                        <a:t>82.5</a:t>
                      </a:r>
                    </a:p>
                  </a:txBody>
                  <a:tcPr/>
                </a:tc>
                <a:extLst>
                  <a:ext uri="{0D108BD9-81ED-4DB2-BD59-A6C34878D82A}">
                    <a16:rowId xmlns:a16="http://schemas.microsoft.com/office/drawing/2014/main" val="2978518133"/>
                  </a:ext>
                </a:extLst>
              </a:tr>
              <a:tr h="370840">
                <a:tc>
                  <a:txBody>
                    <a:bodyPr/>
                    <a:lstStyle/>
                    <a:p>
                      <a:r>
                        <a:rPr lang="en-IN" dirty="0" err="1"/>
                        <a:t>KNeighborsClassifier</a:t>
                      </a:r>
                      <a:endParaRPr lang="en-IN" dirty="0"/>
                    </a:p>
                  </a:txBody>
                  <a:tcPr/>
                </a:tc>
                <a:tc>
                  <a:txBody>
                    <a:bodyPr/>
                    <a:lstStyle/>
                    <a:p>
                      <a:r>
                        <a:rPr lang="en-IN" dirty="0"/>
                        <a:t>78</a:t>
                      </a:r>
                    </a:p>
                  </a:txBody>
                  <a:tcPr/>
                </a:tc>
                <a:tc>
                  <a:txBody>
                    <a:bodyPr/>
                    <a:lstStyle/>
                    <a:p>
                      <a:r>
                        <a:rPr lang="en-IN" dirty="0"/>
                        <a:t>63.7</a:t>
                      </a:r>
                    </a:p>
                  </a:txBody>
                  <a:tcPr/>
                </a:tc>
                <a:extLst>
                  <a:ext uri="{0D108BD9-81ED-4DB2-BD59-A6C34878D82A}">
                    <a16:rowId xmlns:a16="http://schemas.microsoft.com/office/drawing/2014/main" val="2461884158"/>
                  </a:ext>
                </a:extLst>
              </a:tr>
              <a:tr h="370840">
                <a:tc>
                  <a:txBody>
                    <a:bodyPr/>
                    <a:lstStyle/>
                    <a:p>
                      <a:r>
                        <a:rPr lang="en-IN" dirty="0"/>
                        <a:t>SVC</a:t>
                      </a:r>
                    </a:p>
                  </a:txBody>
                  <a:tcPr/>
                </a:tc>
                <a:tc>
                  <a:txBody>
                    <a:bodyPr/>
                    <a:lstStyle/>
                    <a:p>
                      <a:r>
                        <a:rPr lang="en-IN" dirty="0"/>
                        <a:t>68</a:t>
                      </a:r>
                    </a:p>
                  </a:txBody>
                  <a:tcPr/>
                </a:tc>
                <a:tc>
                  <a:txBody>
                    <a:bodyPr/>
                    <a:lstStyle/>
                    <a:p>
                      <a:r>
                        <a:rPr lang="en-IN" dirty="0"/>
                        <a:t>69.16</a:t>
                      </a:r>
                    </a:p>
                  </a:txBody>
                  <a:tcPr/>
                </a:tc>
                <a:extLst>
                  <a:ext uri="{0D108BD9-81ED-4DB2-BD59-A6C34878D82A}">
                    <a16:rowId xmlns:a16="http://schemas.microsoft.com/office/drawing/2014/main" val="192518443"/>
                  </a:ext>
                </a:extLst>
              </a:tr>
              <a:tr h="370840">
                <a:tc>
                  <a:txBody>
                    <a:bodyPr/>
                    <a:lstStyle/>
                    <a:p>
                      <a:r>
                        <a:rPr lang="en-IN" dirty="0" err="1"/>
                        <a:t>LogisticsRegression</a:t>
                      </a:r>
                      <a:endParaRPr lang="en-IN" dirty="0"/>
                    </a:p>
                  </a:txBody>
                  <a:tcPr/>
                </a:tc>
                <a:tc>
                  <a:txBody>
                    <a:bodyPr/>
                    <a:lstStyle/>
                    <a:p>
                      <a:r>
                        <a:rPr lang="en-IN" dirty="0"/>
                        <a:t>79</a:t>
                      </a:r>
                    </a:p>
                  </a:txBody>
                  <a:tcPr/>
                </a:tc>
                <a:tc>
                  <a:txBody>
                    <a:bodyPr/>
                    <a:lstStyle/>
                    <a:p>
                      <a:r>
                        <a:rPr lang="en-IN" dirty="0"/>
                        <a:t>80.0</a:t>
                      </a:r>
                    </a:p>
                  </a:txBody>
                  <a:tcPr/>
                </a:tc>
                <a:extLst>
                  <a:ext uri="{0D108BD9-81ED-4DB2-BD59-A6C34878D82A}">
                    <a16:rowId xmlns:a16="http://schemas.microsoft.com/office/drawing/2014/main" val="3621824133"/>
                  </a:ext>
                </a:extLst>
              </a:tr>
            </a:tbl>
          </a:graphicData>
        </a:graphic>
      </p:graphicFrame>
    </p:spTree>
    <p:extLst>
      <p:ext uri="{BB962C8B-B14F-4D97-AF65-F5344CB8AC3E}">
        <p14:creationId xmlns:p14="http://schemas.microsoft.com/office/powerpoint/2010/main" val="55958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140642"/>
            <a:ext cx="10642862" cy="50904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[1]  Vaidya and </a:t>
            </a:r>
            <a:r>
              <a:rPr lang="en-US" dirty="0" err="1"/>
              <a:t>Ashlesha</a:t>
            </a:r>
            <a:r>
              <a:rPr lang="en-US" dirty="0"/>
              <a:t>, Predictive and probabilistic approach using logistic regression: Application to prediction of loan approval, 2021 13th International Conference on Computing, Communication and Networking Technologies (ICCCNT). IEEE, 2021.</a:t>
            </a:r>
          </a:p>
          <a:p>
            <a:pPr algn="just"/>
            <a:r>
              <a:rPr lang="en-US" dirty="0"/>
              <a:t>[2]  Amin, Rafik Khairul and </a:t>
            </a:r>
            <a:r>
              <a:rPr lang="en-US" dirty="0" err="1"/>
              <a:t>Yuliant</a:t>
            </a:r>
            <a:r>
              <a:rPr lang="en-US" dirty="0"/>
              <a:t> </a:t>
            </a:r>
            <a:r>
              <a:rPr lang="en-US" dirty="0" err="1"/>
              <a:t>Sibaroni</a:t>
            </a:r>
            <a:r>
              <a:rPr lang="en-US" dirty="0"/>
              <a:t>, Implementation of decision tree using C4. 5 algorithm in decision making of loan application by debtor (Case study: Bank </a:t>
            </a:r>
            <a:r>
              <a:rPr lang="en-US" dirty="0" err="1"/>
              <a:t>pasargad</a:t>
            </a:r>
            <a:r>
              <a:rPr lang="en-US" dirty="0"/>
              <a:t> of Yogyakarta Special Region), 2022 8rd International Conference on Information and Communication Technology (</a:t>
            </a:r>
            <a:r>
              <a:rPr lang="en-US" dirty="0" err="1"/>
              <a:t>ICoICT</a:t>
            </a:r>
            <a:r>
              <a:rPr lang="en-US" dirty="0"/>
              <a:t>). IEEE, 2022.</a:t>
            </a:r>
          </a:p>
          <a:p>
            <a:pPr algn="just"/>
            <a:r>
              <a:rPr lang="en-US" dirty="0"/>
              <a:t>[3]  Arora, Nisha and Pankaj Deep Kaur, A </a:t>
            </a:r>
            <a:r>
              <a:rPr lang="en-US" dirty="0" err="1"/>
              <a:t>Bolasso</a:t>
            </a:r>
            <a:r>
              <a:rPr lang="en-US" dirty="0"/>
              <a:t> based consistent feature selection enabled random forest classification algorithm: An application to credit risk assessment, Applied Soft Computing 86 (2020), 105936.</a:t>
            </a:r>
          </a:p>
          <a:p>
            <a:pPr algn="just"/>
            <a:r>
              <a:rPr lang="en-US" dirty="0"/>
              <a:t>[4]  Yang, Baoan, et al, An early warning system for loan risk assessment using artificial neural networks, Knowledge-Based Systems 14.5-6 (2024), 303-306.</a:t>
            </a:r>
          </a:p>
          <a:p>
            <a:pPr algn="just"/>
            <a:r>
              <a:rPr lang="en-US" dirty="0"/>
              <a:t>[5]  </a:t>
            </a:r>
            <a:r>
              <a:rPr lang="en-US" dirty="0" err="1"/>
              <a:t>Metawa</a:t>
            </a:r>
            <a:r>
              <a:rPr lang="en-US" dirty="0"/>
              <a:t>, Noura, M. Kabir Hassan and Mohamed </a:t>
            </a:r>
            <a:r>
              <a:rPr lang="en-US" dirty="0" err="1"/>
              <a:t>Elhoseny</a:t>
            </a:r>
            <a:r>
              <a:rPr lang="en-US" dirty="0"/>
              <a:t>, Genetic algorithm based model for optimizing bank lending decisions, Expert Systems with Applications 80 (2022), 75-82.</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65210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432874"/>
            <a:ext cx="10642862" cy="3883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[6]  Hassan, Amira Kamil Ibrahim and Ajith Abraham. "Modeling consumer loan default prediction using ensemble neural networks, 2020 International Conference On Computing, Electrical And Electronic Engineering (ICCEEE). IEEE, 2020.</a:t>
            </a:r>
          </a:p>
          <a:p>
            <a:pPr algn="just"/>
            <a:r>
              <a:rPr lang="en-US" dirty="0"/>
              <a:t>[7]  </a:t>
            </a:r>
            <a:r>
              <a:rPr lang="en-US" dirty="0" err="1"/>
              <a:t>X.Frencis</a:t>
            </a:r>
            <a:r>
              <a:rPr lang="en-US" dirty="0"/>
              <a:t> Jensy, </a:t>
            </a:r>
            <a:r>
              <a:rPr lang="en-US" dirty="0" err="1"/>
              <a:t>V.P.Sumathi</a:t>
            </a:r>
            <a:r>
              <a:rPr lang="en-US" dirty="0"/>
              <a:t>, Janani Shiva Shri, “An exploratory Data Analysis for Loan Prediction based on nature of clients”, International Journal of Recent Technology and Engineering (IJRTE),Volume-7 Issue-4S, November 2018.</a:t>
            </a:r>
          </a:p>
          <a:p>
            <a:pPr algn="just"/>
            <a:r>
              <a:rPr lang="en-US" dirty="0"/>
              <a:t>[8]  </a:t>
            </a:r>
            <a:r>
              <a:rPr lang="en-US" dirty="0" err="1"/>
              <a:t>Pidikiti</a:t>
            </a:r>
            <a:r>
              <a:rPr lang="en-US" dirty="0"/>
              <a:t> Supriya, </a:t>
            </a:r>
            <a:r>
              <a:rPr lang="en-US" dirty="0" err="1"/>
              <a:t>Myneedi</a:t>
            </a:r>
            <a:r>
              <a:rPr lang="en-US" dirty="0"/>
              <a:t> Pavani, </a:t>
            </a:r>
            <a:r>
              <a:rPr lang="en-US" dirty="0" err="1"/>
              <a:t>Nagarapu</a:t>
            </a:r>
            <a:r>
              <a:rPr lang="en-US" dirty="0"/>
              <a:t> </a:t>
            </a:r>
            <a:r>
              <a:rPr lang="en-US" dirty="0" err="1"/>
              <a:t>Saisushma,Namburi</a:t>
            </a:r>
            <a:r>
              <a:rPr lang="en-US" dirty="0"/>
              <a:t> Vimala Kumari, k </a:t>
            </a:r>
            <a:r>
              <a:rPr lang="en-US" dirty="0" err="1"/>
              <a:t>Vikash,“Loan</a:t>
            </a:r>
            <a:r>
              <a:rPr lang="en-US" dirty="0"/>
              <a:t> Prediction by using Machine Learning Models”, International Journal of Engineering and </a:t>
            </a:r>
            <a:r>
              <a:rPr lang="en-US" dirty="0" err="1"/>
              <a:t>Techniques.Volume</a:t>
            </a:r>
            <a:r>
              <a:rPr lang="en-US" dirty="0"/>
              <a:t> 5 Issue 2, Mar-Apr 2023</a:t>
            </a:r>
          </a:p>
          <a:p>
            <a:pPr algn="just"/>
            <a:r>
              <a:rPr lang="en-US" dirty="0"/>
              <a:t>[9]  Kumar Arun, Garg Ishan, Kaur </a:t>
            </a:r>
            <a:r>
              <a:rPr lang="en-US" dirty="0" err="1"/>
              <a:t>Sanmeet</a:t>
            </a:r>
            <a:r>
              <a:rPr lang="en-US" dirty="0"/>
              <a:t>, ―Loan Approval Prediction based on Machine Learning Approach‖, IOSR Journal of Computer Engineering (IOSR-JCE), Vol. 18, Issue 3, pp. 79-81, Ver. I (May-June. 2021).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97422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432874"/>
            <a:ext cx="10642862" cy="3883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[10]  </a:t>
            </a:r>
            <a:r>
              <a:rPr lang="en-US" dirty="0" err="1"/>
              <a:t>Aboobyda</a:t>
            </a:r>
            <a:r>
              <a:rPr lang="en-US" dirty="0"/>
              <a:t> Jafar Hamid and </a:t>
            </a:r>
            <a:r>
              <a:rPr lang="en-US" dirty="0" err="1"/>
              <a:t>Tarig</a:t>
            </a:r>
            <a:r>
              <a:rPr lang="en-US" dirty="0"/>
              <a:t> Mohammed Ahmed, ―Developing Prediction Model of Loan Risk in Banks using Data Mining‖, Machine Learning and Applications: An International Journal (MLAIJ), Vol.3, No.1, pp. 1-9, March 2023.</a:t>
            </a:r>
          </a:p>
          <a:p>
            <a:pPr algn="just"/>
            <a:r>
              <a:rPr lang="en-US" dirty="0"/>
              <a:t>[11]  S. Vimala, K.C. </a:t>
            </a:r>
            <a:r>
              <a:rPr lang="en-US" dirty="0" err="1"/>
              <a:t>Sharmili</a:t>
            </a:r>
            <a:r>
              <a:rPr lang="en-US" dirty="0"/>
              <a:t>, ―Prediction of Loan Risk using NB and Support Vector Machine‖, International Conference on Advancements in Computing Technologies (ICACT 2022), vol. 4, no. 2, pp. 110-113, 2022. </a:t>
            </a:r>
          </a:p>
          <a:p>
            <a:pPr algn="just"/>
            <a:r>
              <a:rPr lang="en-US" dirty="0"/>
              <a:t>[12]  </a:t>
            </a:r>
            <a:r>
              <a:rPr lang="en-US" dirty="0" err="1"/>
              <a:t>Pidikiti</a:t>
            </a:r>
            <a:r>
              <a:rPr lang="en-US" dirty="0"/>
              <a:t> Supriya, </a:t>
            </a:r>
            <a:r>
              <a:rPr lang="en-US" dirty="0" err="1"/>
              <a:t>Myneedi</a:t>
            </a:r>
            <a:r>
              <a:rPr lang="en-US" dirty="0"/>
              <a:t> Pavani, </a:t>
            </a:r>
            <a:r>
              <a:rPr lang="en-US" dirty="0" err="1"/>
              <a:t>Nagarapu</a:t>
            </a:r>
            <a:r>
              <a:rPr lang="en-US" dirty="0"/>
              <a:t> </a:t>
            </a:r>
            <a:r>
              <a:rPr lang="en-US" dirty="0" err="1"/>
              <a:t>Saisushma</a:t>
            </a:r>
            <a:r>
              <a:rPr lang="en-US" dirty="0"/>
              <a:t>, Namburi Vimala Kumari, </a:t>
            </a:r>
            <a:r>
              <a:rPr lang="en-US" dirty="0" err="1"/>
              <a:t>kVikash</a:t>
            </a:r>
            <a:r>
              <a:rPr lang="en-US" dirty="0"/>
              <a:t>,“Loan Prediction by using Machine Learning Models”, International Journal of Engineering and </a:t>
            </a:r>
            <a:r>
              <a:rPr lang="en-US" dirty="0" err="1"/>
              <a:t>Techniques.Volume</a:t>
            </a:r>
            <a:r>
              <a:rPr lang="en-US" dirty="0"/>
              <a:t> 5 Issue 2, Mar-Apr 2023</a:t>
            </a:r>
          </a:p>
          <a:p>
            <a:pPr algn="just"/>
            <a:r>
              <a:rPr lang="en-US" dirty="0"/>
              <a:t>[13]  Nikhil </a:t>
            </a:r>
            <a:r>
              <a:rPr lang="en-US" dirty="0" err="1"/>
              <a:t>Madane</a:t>
            </a:r>
            <a:r>
              <a:rPr lang="en-US" dirty="0"/>
              <a:t>, Siddharth </a:t>
            </a:r>
            <a:r>
              <a:rPr lang="en-US" dirty="0" err="1"/>
              <a:t>Nanda,”Loan</a:t>
            </a:r>
            <a:r>
              <a:rPr lang="en-US" dirty="0"/>
              <a:t> Prediction using Decision tree”, Journal of the Gujarat Research History, Volume 21 Issue 14s, December 2022.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7823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4347"/>
          </a:xfrm>
        </p:spPr>
        <p:txBody>
          <a:bodyPr vert="horz" lIns="91440" tIns="45720" rIns="91440" bIns="45720" rtlCol="0" anchor="t">
            <a:normAutofit fontScale="85000" lnSpcReduction="20000"/>
          </a:bodyPr>
          <a:lstStyle/>
          <a:p>
            <a:r>
              <a:rPr lang="en-US" dirty="0"/>
              <a:t>Abstract</a:t>
            </a:r>
          </a:p>
          <a:p>
            <a:r>
              <a:rPr lang="en-US" dirty="0"/>
              <a:t>Introduction</a:t>
            </a:r>
          </a:p>
          <a:p>
            <a:r>
              <a:rPr lang="en-US" dirty="0"/>
              <a:t>Literature Review</a:t>
            </a:r>
          </a:p>
          <a:p>
            <a:r>
              <a:rPr lang="en-US" dirty="0"/>
              <a:t>Research Gaps</a:t>
            </a:r>
          </a:p>
          <a:p>
            <a:r>
              <a:rPr lang="en-US" dirty="0"/>
              <a:t>Proposed Methodology</a:t>
            </a:r>
          </a:p>
          <a:p>
            <a:r>
              <a:rPr lang="en-US" dirty="0"/>
              <a:t>Results and Discussion</a:t>
            </a:r>
          </a:p>
          <a:p>
            <a:r>
              <a:rPr lang="en-US" dirty="0"/>
              <a:t>Comparative Analysis</a:t>
            </a:r>
          </a:p>
          <a:p>
            <a:r>
              <a:rPr lang="en-US" dirty="0"/>
              <a:t>Conclusion and Future Work</a:t>
            </a:r>
          </a:p>
          <a:p>
            <a:r>
              <a:rPr lang="en-US" dirty="0"/>
              <a:t>References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677300" y="-2122588"/>
            <a:ext cx="6245912" cy="3269447"/>
          </a:xfrm>
        </p:spPr>
        <p:txBody>
          <a:bodyPr/>
          <a:lstStyle/>
          <a:p>
            <a:r>
              <a:rPr lang="en-US" dirty="0"/>
              <a:t>Abstract</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601886" y="3568312"/>
            <a:ext cx="6245912" cy="912850"/>
          </a:xfrm>
        </p:spPr>
        <p:txBody>
          <a:bodyPr/>
          <a:lstStyle/>
          <a:p>
            <a:pPr algn="just"/>
            <a:r>
              <a:rPr lang="en-US" sz="2000" dirty="0"/>
              <a:t>This project presents a Loan Prediction System utilizing machine learning to evaluate and predict loan eligibility for applicants. By leveraging historical loan data, the system employs algorithms like Logistic Regression, Decision Trees, and Random Forests to analyze applicant information such as income, credit history, and employment details. The model is trained and validated to ensure high accuracy and reliability. This automated approach streamlines the loan approval process, reduces human error, and enhances decision-making efficiency for financial institutions, providing a robust tool for assessing credit risk and managing loan portfolios effectively.</a:t>
            </a:r>
          </a:p>
          <a:p>
            <a:pPr algn="just"/>
            <a:endParaRPr lang="en-US" sz="2000" dirty="0"/>
          </a:p>
          <a:p>
            <a:pPr algn="just"/>
            <a:r>
              <a:rPr lang="en-US" sz="2000" b="1" dirty="0"/>
              <a:t>Keywords: Machine Learning, Loan Approval Prediction, Algorithms, Random Forest,              Logistic Regression, K Nearest Neighbor,</a:t>
            </a:r>
          </a:p>
          <a:p>
            <a:pPr algn="just"/>
            <a:endParaRPr lang="en-US" sz="2000" dirty="0"/>
          </a:p>
        </p:txBody>
      </p:sp>
    </p:spTree>
    <p:extLst>
      <p:ext uri="{BB962C8B-B14F-4D97-AF65-F5344CB8AC3E}">
        <p14:creationId xmlns:p14="http://schemas.microsoft.com/office/powerpoint/2010/main" val="203647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66215" y="245097"/>
            <a:ext cx="6245912" cy="826348"/>
          </a:xfrm>
        </p:spPr>
        <p:txBody>
          <a:bodyPr/>
          <a:lstStyle/>
          <a:p>
            <a:r>
              <a:rPr lang="en-US" dirty="0"/>
              <a:t>Introduction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66215" y="3059263"/>
            <a:ext cx="6245912" cy="912850"/>
          </a:xfrm>
        </p:spPr>
        <p:txBody>
          <a:bodyPr/>
          <a:lstStyle/>
          <a:p>
            <a:pPr algn="just"/>
            <a:r>
              <a:rPr lang="en-US" sz="2000" dirty="0"/>
              <a:t>A Loan Prediction System using Machine Learning leverages advanced algorithms to predict the likelihood of loan approval for applicants. By analyzing historical data and key applicant features such as credit score, income, and employment history, the system enhances decision-making processes for financial institutions. This approach not only increases accuracy and efficiency but also reduces human bias and processing time. Implementing such a system can lead to improved customer satisfaction and better risk management, ultimately contributing to more robust financial operations and profitability for lenders.</a:t>
            </a:r>
          </a:p>
        </p:txBody>
      </p:sp>
    </p:spTree>
    <p:extLst>
      <p:ext uri="{BB962C8B-B14F-4D97-AF65-F5344CB8AC3E}">
        <p14:creationId xmlns:p14="http://schemas.microsoft.com/office/powerpoint/2010/main" val="411715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2916601792"/>
              </p:ext>
            </p:extLst>
          </p:nvPr>
        </p:nvGraphicFramePr>
        <p:xfrm>
          <a:off x="333303" y="1155033"/>
          <a:ext cx="11152844" cy="4541519"/>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dirty="0">
                          <a:effectLst/>
                        </a:rPr>
                        <a:t>Loan Approval Prediction Using Machine Learning Algorithms</a:t>
                      </a:r>
                    </a:p>
                  </a:txBody>
                  <a:tcPr anchor="ctr"/>
                </a:tc>
                <a:tc>
                  <a:txBody>
                    <a:bodyPr/>
                    <a:lstStyle/>
                    <a:p>
                      <a:pPr fontAlgn="base"/>
                      <a:r>
                        <a:rPr lang="en-US">
                          <a:effectLst/>
                        </a:rPr>
                        <a:t>High accuracy, reduces human error, quick processing</a:t>
                      </a:r>
                    </a:p>
                  </a:txBody>
                  <a:tcPr anchor="ctr"/>
                </a:tc>
                <a:tc>
                  <a:txBody>
                    <a:bodyPr/>
                    <a:lstStyle/>
                    <a:p>
                      <a:pPr fontAlgn="base"/>
                      <a:r>
                        <a:rPr lang="en-US">
                          <a:effectLst/>
                        </a:rPr>
                        <a:t>Requires high-quality data, complex algorithms</a:t>
                      </a:r>
                    </a:p>
                  </a:txBody>
                  <a:tcPr anchor="ctr"/>
                </a:tc>
                <a:tc>
                  <a:txBody>
                    <a:bodyPr/>
                    <a:lstStyle/>
                    <a:p>
                      <a:pPr fontAlgn="base"/>
                      <a:r>
                        <a:rPr lang="en-US" dirty="0">
                          <a:effectLst/>
                        </a:rPr>
                        <a:t>Improved loan approval accuracy and reduced processing time</a:t>
                      </a:r>
                    </a:p>
                  </a:txBody>
                  <a:tcPr anchor="ctr"/>
                </a:tc>
                <a:extLst>
                  <a:ext uri="{0D108BD9-81ED-4DB2-BD59-A6C34878D82A}">
                    <a16:rowId xmlns:a16="http://schemas.microsoft.com/office/drawing/2014/main" val="3873867931"/>
                  </a:ext>
                </a:extLst>
              </a:tr>
              <a:tr h="1363579">
                <a:tc>
                  <a:txBody>
                    <a:bodyPr/>
                    <a:lstStyle/>
                    <a:p>
                      <a:pPr fontAlgn="base"/>
                      <a:r>
                        <a:rPr lang="en-US" dirty="0">
                          <a:effectLst/>
                        </a:rPr>
                        <a:t>Predictive Analytics for Loan Default Prediction</a:t>
                      </a:r>
                    </a:p>
                  </a:txBody>
                  <a:tcPr anchor="ctr"/>
                </a:tc>
                <a:tc>
                  <a:txBody>
                    <a:bodyPr/>
                    <a:lstStyle/>
                    <a:p>
                      <a:pPr fontAlgn="base"/>
                      <a:r>
                        <a:rPr lang="en-US">
                          <a:effectLst/>
                        </a:rPr>
                        <a:t>Early identification of potential defaulters, improved risk management</a:t>
                      </a:r>
                    </a:p>
                  </a:txBody>
                  <a:tcPr anchor="ctr"/>
                </a:tc>
                <a:tc>
                  <a:txBody>
                    <a:bodyPr/>
                    <a:lstStyle/>
                    <a:p>
                      <a:pPr fontAlgn="base"/>
                      <a:r>
                        <a:rPr lang="en-US">
                          <a:effectLst/>
                        </a:rPr>
                        <a:t>Possible overfitting, dependency on historical data</a:t>
                      </a:r>
                    </a:p>
                  </a:txBody>
                  <a:tcPr anchor="ctr"/>
                </a:tc>
                <a:tc>
                  <a:txBody>
                    <a:bodyPr/>
                    <a:lstStyle/>
                    <a:p>
                      <a:pPr fontAlgn="base"/>
                      <a:r>
                        <a:rPr lang="en-US" dirty="0">
                          <a:effectLst/>
                        </a:rPr>
                        <a:t>Enhanced ability to mitigate risks associated with loan defaults</a:t>
                      </a:r>
                    </a:p>
                  </a:txBody>
                  <a:tcPr anchor="ctr"/>
                </a:tc>
                <a:extLst>
                  <a:ext uri="{0D108BD9-81ED-4DB2-BD59-A6C34878D82A}">
                    <a16:rowId xmlns:a16="http://schemas.microsoft.com/office/drawing/2014/main" val="85209771"/>
                  </a:ext>
                </a:extLst>
              </a:tr>
              <a:tr h="735488">
                <a:tc>
                  <a:txBody>
                    <a:bodyPr/>
                    <a:lstStyle/>
                    <a:p>
                      <a:pPr fontAlgn="base"/>
                      <a:r>
                        <a:rPr lang="en-US" dirty="0">
                          <a:effectLst/>
                        </a:rPr>
                        <a:t>A Comparative Study of Machine Learning Techniques for Loan Default Prediction</a:t>
                      </a:r>
                    </a:p>
                  </a:txBody>
                  <a:tcPr anchor="ctr"/>
                </a:tc>
                <a:tc>
                  <a:txBody>
                    <a:bodyPr/>
                    <a:lstStyle/>
                    <a:p>
                      <a:pPr fontAlgn="base"/>
                      <a:r>
                        <a:rPr lang="en-US" dirty="0">
                          <a:effectLst/>
                        </a:rPr>
                        <a:t>Comparison of multiple algorithms, identification of the most effective models</a:t>
                      </a:r>
                    </a:p>
                  </a:txBody>
                  <a:tcPr anchor="ctr"/>
                </a:tc>
                <a:tc>
                  <a:txBody>
                    <a:bodyPr/>
                    <a:lstStyle/>
                    <a:p>
                      <a:pPr fontAlgn="base"/>
                      <a:r>
                        <a:rPr lang="en-IN" dirty="0">
                          <a:effectLst/>
                        </a:rPr>
                        <a:t>Requires extensive computational resources, data preprocessing</a:t>
                      </a:r>
                    </a:p>
                  </a:txBody>
                  <a:tcPr anchor="ctr"/>
                </a:tc>
                <a:tc>
                  <a:txBody>
                    <a:bodyPr/>
                    <a:lstStyle/>
                    <a:p>
                      <a:pPr fontAlgn="base"/>
                      <a:r>
                        <a:rPr lang="en-US" dirty="0">
                          <a:effectLst/>
                        </a:rPr>
                        <a:t>Identification of the most accurate and efficient algorithm for loan default prediction</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90791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1511509996"/>
              </p:ext>
            </p:extLst>
          </p:nvPr>
        </p:nvGraphicFramePr>
        <p:xfrm>
          <a:off x="333303" y="1155033"/>
          <a:ext cx="11152844" cy="5002687"/>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a:effectLst/>
                        </a:rPr>
                        <a:t>Machine Learning Techniques for Credit Risk Evaluation</a:t>
                      </a:r>
                    </a:p>
                  </a:txBody>
                  <a:tcPr anchor="ctr"/>
                </a:tc>
                <a:tc>
                  <a:txBody>
                    <a:bodyPr/>
                    <a:lstStyle/>
                    <a:p>
                      <a:pPr fontAlgn="base"/>
                      <a:r>
                        <a:rPr lang="en-US">
                          <a:effectLst/>
                        </a:rPr>
                        <a:t>Improved credit risk assessment, better decision-making for lenders</a:t>
                      </a:r>
                    </a:p>
                  </a:txBody>
                  <a:tcPr anchor="ctr"/>
                </a:tc>
                <a:tc>
                  <a:txBody>
                    <a:bodyPr/>
                    <a:lstStyle/>
                    <a:p>
                      <a:pPr fontAlgn="base"/>
                      <a:r>
                        <a:rPr lang="en-US">
                          <a:effectLst/>
                        </a:rPr>
                        <a:t>Data privacy concerns, need for continuous model updates</a:t>
                      </a:r>
                    </a:p>
                  </a:txBody>
                  <a:tcPr anchor="ctr"/>
                </a:tc>
                <a:tc>
                  <a:txBody>
                    <a:bodyPr/>
                    <a:lstStyle/>
                    <a:p>
                      <a:pPr fontAlgn="base"/>
                      <a:r>
                        <a:rPr lang="en-US" dirty="0">
                          <a:effectLst/>
                        </a:rPr>
                        <a:t>More reliable credit risk evaluations and better informed lending decisions</a:t>
                      </a:r>
                    </a:p>
                  </a:txBody>
                  <a:tcPr anchor="ctr"/>
                </a:tc>
                <a:extLst>
                  <a:ext uri="{0D108BD9-81ED-4DB2-BD59-A6C34878D82A}">
                    <a16:rowId xmlns:a16="http://schemas.microsoft.com/office/drawing/2014/main" val="3873867931"/>
                  </a:ext>
                </a:extLst>
              </a:tr>
              <a:tr h="1363579">
                <a:tc>
                  <a:txBody>
                    <a:bodyPr/>
                    <a:lstStyle/>
                    <a:p>
                      <a:pPr fontAlgn="base"/>
                      <a:r>
                        <a:rPr lang="en-US" dirty="0">
                          <a:effectLst/>
                        </a:rPr>
                        <a:t>Loan Eligibility Prediction System Using Ensemble Learning Techniques</a:t>
                      </a:r>
                    </a:p>
                  </a:txBody>
                  <a:tcPr anchor="ctr"/>
                </a:tc>
                <a:tc>
                  <a:txBody>
                    <a:bodyPr/>
                    <a:lstStyle/>
                    <a:p>
                      <a:pPr fontAlgn="base"/>
                      <a:r>
                        <a:rPr lang="en-US">
                          <a:effectLst/>
                        </a:rPr>
                        <a:t>High prediction accuracy, robustness due to ensemble methods</a:t>
                      </a:r>
                    </a:p>
                  </a:txBody>
                  <a:tcPr anchor="ctr"/>
                </a:tc>
                <a:tc>
                  <a:txBody>
                    <a:bodyPr/>
                    <a:lstStyle/>
                    <a:p>
                      <a:pPr fontAlgn="base"/>
                      <a:r>
                        <a:rPr lang="en-US">
                          <a:effectLst/>
                        </a:rPr>
                        <a:t>Computationally intensive, may require complex implementation</a:t>
                      </a:r>
                    </a:p>
                  </a:txBody>
                  <a:tcPr anchor="ctr"/>
                </a:tc>
                <a:tc>
                  <a:txBody>
                    <a:bodyPr/>
                    <a:lstStyle/>
                    <a:p>
                      <a:pPr fontAlgn="base"/>
                      <a:r>
                        <a:rPr lang="en-US" dirty="0">
                          <a:effectLst/>
                        </a:rPr>
                        <a:t>Increased accuracy and reliability in predicting loan eligibility</a:t>
                      </a:r>
                    </a:p>
                  </a:txBody>
                  <a:tcPr anchor="ctr"/>
                </a:tc>
                <a:extLst>
                  <a:ext uri="{0D108BD9-81ED-4DB2-BD59-A6C34878D82A}">
                    <a16:rowId xmlns:a16="http://schemas.microsoft.com/office/drawing/2014/main" val="85209771"/>
                  </a:ext>
                </a:extLst>
              </a:tr>
              <a:tr h="735488">
                <a:tc>
                  <a:txBody>
                    <a:bodyPr/>
                    <a:lstStyle/>
                    <a:p>
                      <a:pPr fontAlgn="base"/>
                      <a:r>
                        <a:rPr lang="en-US">
                          <a:effectLst/>
                        </a:rPr>
                        <a:t>Application of Deep Learning in Loan Default Prediction</a:t>
                      </a:r>
                    </a:p>
                  </a:txBody>
                  <a:tcPr anchor="ctr"/>
                </a:tc>
                <a:tc>
                  <a:txBody>
                    <a:bodyPr/>
                    <a:lstStyle/>
                    <a:p>
                      <a:pPr fontAlgn="base"/>
                      <a:r>
                        <a:rPr lang="en-US">
                          <a:effectLst/>
                        </a:rPr>
                        <a:t>Ability to capture complex patterns in data, high predictive performance</a:t>
                      </a:r>
                    </a:p>
                  </a:txBody>
                  <a:tcPr anchor="ctr"/>
                </a:tc>
                <a:tc>
                  <a:txBody>
                    <a:bodyPr/>
                    <a:lstStyle/>
                    <a:p>
                      <a:pPr fontAlgn="base"/>
                      <a:r>
                        <a:rPr lang="en-US">
                          <a:effectLst/>
                        </a:rPr>
                        <a:t>Requires large datasets, longer training times</a:t>
                      </a:r>
                    </a:p>
                  </a:txBody>
                  <a:tcPr anchor="ctr"/>
                </a:tc>
                <a:tc>
                  <a:txBody>
                    <a:bodyPr/>
                    <a:lstStyle/>
                    <a:p>
                      <a:pPr fontAlgn="base"/>
                      <a:r>
                        <a:rPr lang="en-US" dirty="0">
                          <a:effectLst/>
                        </a:rPr>
                        <a:t>Enhanced predictive performance in identifying loan defaults</a:t>
                      </a:r>
                    </a:p>
                  </a:txBody>
                  <a:tcPr anchor="ctr"/>
                </a:tc>
                <a:extLst>
                  <a:ext uri="{0D108BD9-81ED-4DB2-BD59-A6C34878D82A}">
                    <a16:rowId xmlns:a16="http://schemas.microsoft.com/office/drawing/2014/main" val="4061031278"/>
                  </a:ext>
                </a:extLst>
              </a:tr>
              <a:tr h="735488">
                <a:tc>
                  <a:txBody>
                    <a:bodyPr/>
                    <a:lstStyle/>
                    <a:p>
                      <a:pPr fontAlgn="base"/>
                      <a:r>
                        <a:rPr lang="en-US">
                          <a:effectLst/>
                        </a:rPr>
                        <a:t>Predicting Loan Approval using Decision Trees</a:t>
                      </a:r>
                    </a:p>
                  </a:txBody>
                  <a:tcPr anchor="ctr"/>
                </a:tc>
                <a:tc>
                  <a:txBody>
                    <a:bodyPr/>
                    <a:lstStyle/>
                    <a:p>
                      <a:pPr fontAlgn="base"/>
                      <a:r>
                        <a:rPr lang="en-US">
                          <a:effectLst/>
                        </a:rPr>
                        <a:t>Easy to interpret, fast and efficient</a:t>
                      </a:r>
                    </a:p>
                  </a:txBody>
                  <a:tcPr anchor="ctr"/>
                </a:tc>
                <a:tc>
                  <a:txBody>
                    <a:bodyPr/>
                    <a:lstStyle/>
                    <a:p>
                      <a:pPr fontAlgn="base"/>
                      <a:r>
                        <a:rPr lang="en-US">
                          <a:effectLst/>
                        </a:rPr>
                        <a:t>Prone to overfitting, less effective with noisy data</a:t>
                      </a:r>
                    </a:p>
                  </a:txBody>
                  <a:tcPr anchor="ctr"/>
                </a:tc>
                <a:tc>
                  <a:txBody>
                    <a:bodyPr/>
                    <a:lstStyle/>
                    <a:p>
                      <a:pPr fontAlgn="base"/>
                      <a:r>
                        <a:rPr lang="en-US" dirty="0">
                          <a:effectLst/>
                        </a:rPr>
                        <a:t>Quick and interpretable loan approval predictions</a:t>
                      </a:r>
                    </a:p>
                  </a:txBody>
                  <a:tcPr anchor="ctr"/>
                </a:tc>
                <a:extLst>
                  <a:ext uri="{0D108BD9-81ED-4DB2-BD59-A6C34878D82A}">
                    <a16:rowId xmlns:a16="http://schemas.microsoft.com/office/drawing/2014/main" val="361513679"/>
                  </a:ext>
                </a:extLst>
              </a:tr>
            </a:tbl>
          </a:graphicData>
        </a:graphic>
      </p:graphicFrame>
    </p:spTree>
    <p:extLst>
      <p:ext uri="{BB962C8B-B14F-4D97-AF65-F5344CB8AC3E}">
        <p14:creationId xmlns:p14="http://schemas.microsoft.com/office/powerpoint/2010/main" val="18094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4281339203"/>
              </p:ext>
            </p:extLst>
          </p:nvPr>
        </p:nvGraphicFramePr>
        <p:xfrm>
          <a:off x="333303" y="1155033"/>
          <a:ext cx="11152844" cy="4815839"/>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a:effectLst/>
                        </a:rPr>
                        <a:t>Using Random Forest Algorithm for Loan Approval Prediction</a:t>
                      </a:r>
                    </a:p>
                  </a:txBody>
                  <a:tcPr anchor="ctr"/>
                </a:tc>
                <a:tc>
                  <a:txBody>
                    <a:bodyPr/>
                    <a:lstStyle/>
                    <a:p>
                      <a:pPr fontAlgn="base"/>
                      <a:r>
                        <a:rPr lang="en-US">
                          <a:effectLst/>
                        </a:rPr>
                        <a:t>High accuracy, handles large datasets well, robustness to overfitting</a:t>
                      </a:r>
                    </a:p>
                  </a:txBody>
                  <a:tcPr anchor="ctr"/>
                </a:tc>
                <a:tc>
                  <a:txBody>
                    <a:bodyPr/>
                    <a:lstStyle/>
                    <a:p>
                      <a:pPr fontAlgn="base"/>
                      <a:r>
                        <a:rPr lang="en-US">
                          <a:effectLst/>
                        </a:rPr>
                        <a:t>Interpretability issues, need for parameter tuning</a:t>
                      </a:r>
                    </a:p>
                  </a:txBody>
                  <a:tcPr anchor="ctr"/>
                </a:tc>
                <a:tc>
                  <a:txBody>
                    <a:bodyPr/>
                    <a:lstStyle/>
                    <a:p>
                      <a:pPr fontAlgn="base"/>
                      <a:r>
                        <a:rPr lang="en-US" dirty="0">
                          <a:effectLst/>
                        </a:rPr>
                        <a:t>Improved loan approval prediction accuracy with robustness against overfitting</a:t>
                      </a:r>
                    </a:p>
                  </a:txBody>
                  <a:tcPr anchor="ctr"/>
                </a:tc>
                <a:extLst>
                  <a:ext uri="{0D108BD9-81ED-4DB2-BD59-A6C34878D82A}">
                    <a16:rowId xmlns:a16="http://schemas.microsoft.com/office/drawing/2014/main" val="3873867931"/>
                  </a:ext>
                </a:extLst>
              </a:tr>
              <a:tr h="1363579">
                <a:tc>
                  <a:txBody>
                    <a:bodyPr/>
                    <a:lstStyle/>
                    <a:p>
                      <a:pPr fontAlgn="base"/>
                      <a:r>
                        <a:rPr lang="en-US">
                          <a:effectLst/>
                        </a:rPr>
                        <a:t>Credit Scoring and Loan Default Prediction Using SVM</a:t>
                      </a:r>
                    </a:p>
                  </a:txBody>
                  <a:tcPr anchor="ctr"/>
                </a:tc>
                <a:tc>
                  <a:txBody>
                    <a:bodyPr/>
                    <a:lstStyle/>
                    <a:p>
                      <a:pPr fontAlgn="base"/>
                      <a:r>
                        <a:rPr lang="en-US">
                          <a:effectLst/>
                        </a:rPr>
                        <a:t>High accuracy in classification, effective with small to medium-sized datasets</a:t>
                      </a:r>
                    </a:p>
                  </a:txBody>
                  <a:tcPr anchor="ctr"/>
                </a:tc>
                <a:tc>
                  <a:txBody>
                    <a:bodyPr/>
                    <a:lstStyle/>
                    <a:p>
                      <a:pPr fontAlgn="base"/>
                      <a:r>
                        <a:rPr lang="en-US">
                          <a:effectLst/>
                        </a:rPr>
                        <a:t>Sensitive to parameter settings, can be computationally expensive</a:t>
                      </a:r>
                    </a:p>
                  </a:txBody>
                  <a:tcPr anchor="ctr"/>
                </a:tc>
                <a:tc>
                  <a:txBody>
                    <a:bodyPr/>
                    <a:lstStyle/>
                    <a:p>
                      <a:pPr fontAlgn="base"/>
                      <a:r>
                        <a:rPr lang="en-US" dirty="0">
                          <a:effectLst/>
                        </a:rPr>
                        <a:t>Effective credit scoring and loan default prediction with high classification accuracy</a:t>
                      </a:r>
                    </a:p>
                  </a:txBody>
                  <a:tcPr anchor="ctr"/>
                </a:tc>
                <a:extLst>
                  <a:ext uri="{0D108BD9-81ED-4DB2-BD59-A6C34878D82A}">
                    <a16:rowId xmlns:a16="http://schemas.microsoft.com/office/drawing/2014/main" val="85209771"/>
                  </a:ext>
                </a:extLst>
              </a:tr>
              <a:tr h="735488">
                <a:tc>
                  <a:txBody>
                    <a:bodyPr/>
                    <a:lstStyle/>
                    <a:p>
                      <a:pPr fontAlgn="base"/>
                      <a:r>
                        <a:rPr lang="en-US">
                          <a:effectLst/>
                        </a:rPr>
                        <a:t>Neural Network Approaches for Predicting Loan Defaults</a:t>
                      </a:r>
                    </a:p>
                  </a:txBody>
                  <a:tcPr anchor="ctr"/>
                </a:tc>
                <a:tc>
                  <a:txBody>
                    <a:bodyPr/>
                    <a:lstStyle/>
                    <a:p>
                      <a:pPr fontAlgn="base"/>
                      <a:r>
                        <a:rPr lang="en-US">
                          <a:effectLst/>
                        </a:rPr>
                        <a:t>Ability to model complex relationships, high accuracy</a:t>
                      </a:r>
                    </a:p>
                  </a:txBody>
                  <a:tcPr anchor="ctr"/>
                </a:tc>
                <a:tc>
                  <a:txBody>
                    <a:bodyPr/>
                    <a:lstStyle/>
                    <a:p>
                      <a:pPr fontAlgn="base"/>
                      <a:r>
                        <a:rPr lang="en-US">
                          <a:effectLst/>
                        </a:rPr>
                        <a:t>Requires large datasets, black-box nature leading to lack of interpretability</a:t>
                      </a:r>
                    </a:p>
                  </a:txBody>
                  <a:tcPr anchor="ctr"/>
                </a:tc>
                <a:tc>
                  <a:txBody>
                    <a:bodyPr/>
                    <a:lstStyle/>
                    <a:p>
                      <a:pPr fontAlgn="base"/>
                      <a:r>
                        <a:rPr lang="en-US" dirty="0">
                          <a:effectLst/>
                        </a:rPr>
                        <a:t>High accuracy in predicting loan defaults, capturing complex non-linear relationships in data</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394697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281372" y="-853282"/>
            <a:ext cx="9779183" cy="1706563"/>
          </a:xfrm>
        </p:spPr>
        <p:txBody>
          <a:bodyPr/>
          <a:lstStyle/>
          <a:p>
            <a:r>
              <a:rPr lang="en-US" dirty="0"/>
              <a:t>Research Gaps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716437" y="1140642"/>
            <a:ext cx="10642862" cy="5090476"/>
          </a:xfrm>
        </p:spPr>
        <p:txBody>
          <a:bodyPr>
            <a:normAutofit lnSpcReduction="10000"/>
          </a:bodyPr>
          <a:lstStyle/>
          <a:p>
            <a:pPr marL="342900" indent="-342900" algn="just">
              <a:buFont typeface="Arial" panose="020B0604020202020204" pitchFamily="34" charset="0"/>
              <a:buChar char="•"/>
            </a:pPr>
            <a:r>
              <a:rPr lang="en-US" b="1" dirty="0"/>
              <a:t>Data Quality and Availability:</a:t>
            </a:r>
            <a:r>
              <a:rPr lang="en-US" dirty="0"/>
              <a:t> Many studies rely on high-quality, extensive datasets, which are often not available in real-world scenarios, leading to a gap in the applicability of these models.</a:t>
            </a:r>
          </a:p>
          <a:p>
            <a:pPr marL="342900" indent="-342900" algn="just">
              <a:buFont typeface="Arial" panose="020B0604020202020204" pitchFamily="34" charset="0"/>
              <a:buChar char="•"/>
            </a:pPr>
            <a:r>
              <a:rPr lang="en-US" b="1" dirty="0"/>
              <a:t>Model Interpretability:</a:t>
            </a:r>
            <a:r>
              <a:rPr lang="en-US" dirty="0"/>
              <a:t> Advanced machine learning models, such as neural networks and ensemble methods, often lack interpretability, making it difficult for financial institutions to understand and trust the predictions.</a:t>
            </a:r>
          </a:p>
          <a:p>
            <a:pPr marL="342900" indent="-342900" algn="just">
              <a:buFont typeface="Arial" panose="020B0604020202020204" pitchFamily="34" charset="0"/>
              <a:buChar char="•"/>
            </a:pPr>
            <a:r>
              <a:rPr lang="en-US" b="1" dirty="0"/>
              <a:t>Handling Imbalanced Data:</a:t>
            </a:r>
            <a:r>
              <a:rPr lang="en-US" dirty="0"/>
              <a:t> Loan datasets are often imbalanced, with fewer defaults than approvals. Many existing models struggle to effectively handle this imbalance, leading to biased predictions.</a:t>
            </a:r>
          </a:p>
          <a:p>
            <a:pPr marL="342900" indent="-342900" algn="just">
              <a:buFont typeface="Arial" panose="020B0604020202020204" pitchFamily="34" charset="0"/>
              <a:buChar char="•"/>
            </a:pPr>
            <a:r>
              <a:rPr lang="en-US" b="1" dirty="0"/>
              <a:t>Generalization Across Regions:</a:t>
            </a:r>
            <a:r>
              <a:rPr lang="en-US" dirty="0"/>
              <a:t> Models trained on data from specific regions or financial institutions may not generalize well to other regions with different economic conditions and borrower behaviors.</a:t>
            </a:r>
          </a:p>
          <a:p>
            <a:pPr marL="342900" indent="-342900" algn="just">
              <a:buFont typeface="Arial" panose="020B0604020202020204" pitchFamily="34" charset="0"/>
              <a:buChar char="•"/>
            </a:pPr>
            <a:r>
              <a:rPr lang="en-US" b="1" dirty="0"/>
              <a:t>Dynamic Economic Factors:</a:t>
            </a:r>
            <a:r>
              <a:rPr lang="en-US" dirty="0"/>
              <a:t> Existing models often do not account for dynamic economic factors and market conditions, which can significantly impact loan repayment behaviors.</a:t>
            </a:r>
          </a:p>
          <a:p>
            <a:pPr marL="342900" indent="-342900" algn="just">
              <a:buFont typeface="Arial" panose="020B0604020202020204" pitchFamily="34" charset="0"/>
              <a:buChar char="•"/>
            </a:pPr>
            <a:r>
              <a:rPr lang="en-US" b="1" dirty="0"/>
              <a:t>Ethical and Bias Concerns:</a:t>
            </a:r>
            <a:r>
              <a:rPr lang="en-US" dirty="0"/>
              <a:t> There is a need for more research into ensuring that machine learning models do not perpetuate existing biases in lending practices, which can lead to unfair treatment of certain demographic groups.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18706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730740"/>
          </a:xfrm>
        </p:spPr>
        <p:txBody>
          <a:bodyPr/>
          <a:lstStyle/>
          <a:p>
            <a:r>
              <a:rPr lang="en-US" dirty="0"/>
              <a:t>Proposed Methodology</a:t>
            </a:r>
          </a:p>
        </p:txBody>
      </p:sp>
      <p:pic>
        <p:nvPicPr>
          <p:cNvPr id="10" name="Picture 9">
            <a:extLst>
              <a:ext uri="{FF2B5EF4-FFF2-40B4-BE49-F238E27FC236}">
                <a16:creationId xmlns:a16="http://schemas.microsoft.com/office/drawing/2014/main" id="{D8CC1234-4BFA-9647-A92E-379E83387F6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30459" y="994899"/>
            <a:ext cx="7720552" cy="4519622"/>
          </a:xfrm>
          <a:prstGeom prst="rect">
            <a:avLst/>
          </a:prstGeom>
        </p:spPr>
      </p:pic>
    </p:spTree>
    <p:extLst>
      <p:ext uri="{BB962C8B-B14F-4D97-AF65-F5344CB8AC3E}">
        <p14:creationId xmlns:p14="http://schemas.microsoft.com/office/powerpoint/2010/main" val="238945010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sharepoint/v3"/>
    <ds:schemaRef ds:uri="http://schemas.microsoft.com/office/2006/documentManagement/types"/>
    <ds:schemaRef ds:uri="230e9df3-be65-4c73-a93b-d1236ebd677e"/>
    <ds:schemaRef ds:uri="16c05727-aa75-4e4a-9b5f-8a80a1165891"/>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81</TotalTime>
  <Words>1483</Words>
  <Application>Microsoft Office PowerPoint</Application>
  <PresentationFormat>Widescreen</PresentationFormat>
  <Paragraphs>162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Custom</vt:lpstr>
      <vt:lpstr>A MACHINE LEARNING APPLICATION FOR PREDICTION LOAN DEFAULT BASED ON CONSUMER BEHAVIOR</vt:lpstr>
      <vt:lpstr>Agenda</vt:lpstr>
      <vt:lpstr>Abstract</vt:lpstr>
      <vt:lpstr>Introduction </vt:lpstr>
      <vt:lpstr>Literature Review</vt:lpstr>
      <vt:lpstr>Literature Review</vt:lpstr>
      <vt:lpstr>Literature Review</vt:lpstr>
      <vt:lpstr>Research Gaps</vt:lpstr>
      <vt:lpstr>Proposed Methodology</vt:lpstr>
      <vt:lpstr>Results And Discussion</vt:lpstr>
      <vt:lpstr>Conclusion and Future Work</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APPLICATION FOR PREDICTION LOAN DEFAULT BASED ON CONSUMER BEHAVIOR</dc:title>
  <dc:creator>VINOTH RAJ</dc:creator>
  <cp:lastModifiedBy>VINOTH RAJ</cp:lastModifiedBy>
  <cp:revision>1</cp:revision>
  <dcterms:created xsi:type="dcterms:W3CDTF">2024-05-24T16:30:44Z</dcterms:created>
  <dcterms:modified xsi:type="dcterms:W3CDTF">2024-05-25T03:27:09Z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