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rislam4/fandango-data-set?resource=download" TargetMode="External"/><Relationship Id="rId2" Type="http://schemas.openxmlformats.org/officeDocument/2006/relationships/hyperlink" Target="https://skills.yourlearning.ibm.com/?lang=en&amp;ngo-id=0107&amp;strategy=google" TargetMode="External"/><Relationship Id="rId1" Type="http://schemas.openxmlformats.org/officeDocument/2006/relationships/slideLayout" Target="../slideLayouts/slideLayout2.xml"/><Relationship Id="rId4" Type="http://schemas.openxmlformats.org/officeDocument/2006/relationships/hyperlink" Target="https://colab.research.goog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4997" y="2185924"/>
            <a:ext cx="11129327" cy="521297"/>
          </a:xfrm>
          <a:prstGeom prst="rect">
            <a:avLst/>
          </a:prstGeom>
        </p:spPr>
        <p:txBody>
          <a:bodyPr vert="horz" wrap="square" lIns="0" tIns="13335" rIns="0" bIns="0" rtlCol="0">
            <a:spAutoFit/>
          </a:bodyPr>
          <a:lstStyle/>
          <a:p>
            <a:pPr marL="12700">
              <a:lnSpc>
                <a:spcPct val="100000"/>
              </a:lnSpc>
              <a:spcBef>
                <a:spcPts val="105"/>
              </a:spcBef>
            </a:pPr>
            <a:r>
              <a:rPr lang="en-IN" sz="3300" b="1" dirty="0">
                <a:solidFill>
                  <a:srgbClr val="1CACE3"/>
                </a:solidFill>
                <a:latin typeface="Arial"/>
                <a:cs typeface="Arial"/>
              </a:rPr>
              <a:t>FANDANGO MOVIE RATING DISCREPENCY ANALYSIS</a:t>
            </a:r>
            <a:endParaRPr sz="3300" b="1" dirty="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4" y="3124200"/>
            <a:ext cx="11296650" cy="3508653"/>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marL="2763520">
              <a:lnSpc>
                <a:spcPct val="100000"/>
              </a:lnSpc>
            </a:pPr>
            <a:r>
              <a:rPr sz="2800" b="1" dirty="0">
                <a:solidFill>
                  <a:srgbClr val="1382AC"/>
                </a:solidFill>
                <a:latin typeface="Arial"/>
                <a:cs typeface="Arial"/>
              </a:rPr>
              <a:t>Presented</a:t>
            </a:r>
            <a:r>
              <a:rPr sz="2800" b="1" spc="-20" dirty="0">
                <a:solidFill>
                  <a:srgbClr val="1382AC"/>
                </a:solidFill>
                <a:latin typeface="Arial"/>
                <a:cs typeface="Arial"/>
              </a:rPr>
              <a:t> </a:t>
            </a:r>
            <a:r>
              <a:rPr sz="2800" b="1" spc="-25" dirty="0">
                <a:solidFill>
                  <a:srgbClr val="1382AC"/>
                </a:solidFill>
                <a:latin typeface="Arial"/>
                <a:cs typeface="Arial"/>
              </a:rPr>
              <a:t>By:</a:t>
            </a:r>
            <a:endParaRPr sz="2800" dirty="0">
              <a:latin typeface="Arial"/>
              <a:cs typeface="Arial"/>
            </a:endParaRPr>
          </a:p>
          <a:p>
            <a:pPr marL="2763520">
              <a:lnSpc>
                <a:spcPct val="100000"/>
              </a:lnSpc>
              <a:spcBef>
                <a:spcPts val="5"/>
              </a:spcBef>
            </a:pPr>
            <a:r>
              <a:rPr lang="en-IN" sz="2000" b="1" spc="140" dirty="0">
                <a:solidFill>
                  <a:srgbClr val="1382AC"/>
                </a:solidFill>
                <a:latin typeface="Arial"/>
                <a:cs typeface="Arial"/>
              </a:rPr>
              <a:t>NAME 		:</a:t>
            </a:r>
            <a:r>
              <a:rPr sz="2000" b="1" spc="140" dirty="0">
                <a:solidFill>
                  <a:srgbClr val="1382AC"/>
                </a:solidFill>
                <a:latin typeface="Arial"/>
                <a:cs typeface="Arial"/>
              </a:rPr>
              <a:t> </a:t>
            </a:r>
            <a:r>
              <a:rPr lang="en-IN" sz="2000" spc="140" dirty="0">
                <a:solidFill>
                  <a:srgbClr val="1382AC"/>
                </a:solidFill>
                <a:latin typeface="Arial"/>
                <a:cs typeface="Arial"/>
              </a:rPr>
              <a:t>E.VINOTH </a:t>
            </a:r>
          </a:p>
          <a:p>
            <a:pPr marL="2763520">
              <a:lnSpc>
                <a:spcPct val="100000"/>
              </a:lnSpc>
              <a:spcBef>
                <a:spcPts val="5"/>
              </a:spcBef>
            </a:pPr>
            <a:r>
              <a:rPr lang="en-IN" sz="2000" b="1" dirty="0">
                <a:solidFill>
                  <a:srgbClr val="1382AC"/>
                </a:solidFill>
                <a:latin typeface="Arial"/>
                <a:cs typeface="Arial"/>
              </a:rPr>
              <a:t>COLLEGE NAME 	: </a:t>
            </a:r>
            <a:r>
              <a:rPr lang="en-IN" sz="2000" spc="-10" dirty="0">
                <a:solidFill>
                  <a:srgbClr val="1382AC"/>
                </a:solidFill>
                <a:latin typeface="Arial"/>
                <a:cs typeface="Arial"/>
              </a:rPr>
              <a:t>SHIVANI ENGINEERINGCOLLEGE               </a:t>
            </a:r>
            <a:r>
              <a:rPr lang="en-IN" sz="2000" b="1" spc="-10" dirty="0">
                <a:solidFill>
                  <a:srgbClr val="1382AC"/>
                </a:solidFill>
                <a:latin typeface="Arial"/>
                <a:cs typeface="Arial"/>
              </a:rPr>
              <a:t>DEPARTMENT		: </a:t>
            </a:r>
            <a:r>
              <a:rPr lang="en-IN" sz="2000" spc="-10" dirty="0">
                <a:solidFill>
                  <a:srgbClr val="1382AC"/>
                </a:solidFill>
                <a:latin typeface="Arial"/>
                <a:cs typeface="Arial"/>
              </a:rPr>
              <a:t>BE.MECHANICAL ENGINEERING   </a:t>
            </a:r>
          </a:p>
          <a:p>
            <a:pPr marL="2763520">
              <a:lnSpc>
                <a:spcPct val="100000"/>
              </a:lnSpc>
              <a:spcBef>
                <a:spcPts val="5"/>
              </a:spcBef>
            </a:pPr>
            <a:endParaRPr lang="en-IN" sz="2000" b="1" spc="-10" dirty="0">
              <a:solidFill>
                <a:srgbClr val="1382AC"/>
              </a:solidFill>
              <a:latin typeface="Arial"/>
              <a:cs typeface="Arial"/>
            </a:endParaRPr>
          </a:p>
          <a:p>
            <a:pPr marL="2763520">
              <a:lnSpc>
                <a:spcPct val="100000"/>
              </a:lnSpc>
              <a:spcBef>
                <a:spcPts val="5"/>
              </a:spcBef>
            </a:pPr>
            <a:endParaRPr lang="en-IN" sz="2000" b="1" spc="-10" dirty="0">
              <a:solidFill>
                <a:srgbClr val="1382AC"/>
              </a:solidFill>
              <a:latin typeface="Arial"/>
              <a:cs typeface="Arial"/>
            </a:endParaRPr>
          </a:p>
          <a:p>
            <a:pPr marL="2763520">
              <a:lnSpc>
                <a:spcPct val="100000"/>
              </a:lnSpc>
              <a:spcBef>
                <a:spcPts val="5"/>
              </a:spcBef>
            </a:pPr>
            <a:endParaRPr lang="en-IN" sz="2000" b="1" spc="-10" dirty="0">
              <a:solidFill>
                <a:srgbClr val="1382AC"/>
              </a:solidFill>
              <a:latin typeface="Arial"/>
              <a:cs typeface="Arial"/>
            </a:endParaRPr>
          </a:p>
          <a:p>
            <a:pPr marL="2763520">
              <a:lnSpc>
                <a:spcPct val="100000"/>
              </a:lnSpc>
              <a:spcBef>
                <a:spcPts val="5"/>
              </a:spcBef>
            </a:pPr>
            <a:r>
              <a:rPr lang="en-IN" sz="2000" b="1" spc="-10" dirty="0">
                <a:solidFill>
                  <a:srgbClr val="1382AC"/>
                </a:solidFill>
                <a:latin typeface="Arial"/>
                <a:cs typeface="Arial"/>
              </a:rPr>
              <a:t>                                                                                                                                       </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dirty="0"/>
          </a:p>
        </p:txBody>
      </p:sp>
      <p:sp>
        <p:nvSpPr>
          <p:cNvPr id="3" name="Text Placeholder 2">
            <a:extLst>
              <a:ext uri="{FF2B5EF4-FFF2-40B4-BE49-F238E27FC236}">
                <a16:creationId xmlns:a16="http://schemas.microsoft.com/office/drawing/2014/main" id="{BABD54BC-A083-4AAB-943C-86C8A3C223E3}"/>
              </a:ext>
            </a:extLst>
          </p:cNvPr>
          <p:cNvSpPr>
            <a:spLocks noGrp="1"/>
          </p:cNvSpPr>
          <p:nvPr>
            <p:ph type="body" idx="1"/>
          </p:nvPr>
        </p:nvSpPr>
        <p:spPr>
          <a:xfrm>
            <a:off x="447675" y="2209800"/>
            <a:ext cx="11296650" cy="2215991"/>
          </a:xfrm>
        </p:spPr>
        <p:txBody>
          <a:bodyPr/>
          <a:lstStyle/>
          <a:p>
            <a:pPr marL="285750" indent="-285750">
              <a:buFont typeface="Wingdings" panose="05000000000000000000" pitchFamily="2" charset="2"/>
              <a:buChar char="q"/>
            </a:pPr>
            <a:r>
              <a:rPr lang="en-IN" sz="3600" dirty="0"/>
              <a:t>Real time Prediction</a:t>
            </a:r>
          </a:p>
          <a:p>
            <a:pPr marL="285750" indent="-285750">
              <a:buFont typeface="Wingdings" panose="05000000000000000000" pitchFamily="2" charset="2"/>
              <a:buChar char="q"/>
            </a:pPr>
            <a:endParaRPr lang="en-IN" sz="3600" dirty="0"/>
          </a:p>
          <a:p>
            <a:pPr marL="285750" indent="-285750">
              <a:buFont typeface="Wingdings" panose="05000000000000000000" pitchFamily="2" charset="2"/>
              <a:buChar char="q"/>
            </a:pPr>
            <a:endParaRPr lang="en-IN" sz="3600" dirty="0"/>
          </a:p>
          <a:p>
            <a:pPr marL="285750" indent="-285750">
              <a:buFont typeface="Wingdings" panose="05000000000000000000" pitchFamily="2" charset="2"/>
              <a:buChar char="q"/>
            </a:pPr>
            <a:r>
              <a:rPr lang="en-IN" sz="3600" dirty="0"/>
              <a:t>Personalization and customization</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 Placeholder 2">
            <a:extLst>
              <a:ext uri="{FF2B5EF4-FFF2-40B4-BE49-F238E27FC236}">
                <a16:creationId xmlns:a16="http://schemas.microsoft.com/office/drawing/2014/main" id="{65F8ADCC-AD46-4369-A51E-173C5C00408C}"/>
              </a:ext>
            </a:extLst>
          </p:cNvPr>
          <p:cNvSpPr>
            <a:spLocks noGrp="1"/>
          </p:cNvSpPr>
          <p:nvPr>
            <p:ph type="body" idx="1"/>
          </p:nvPr>
        </p:nvSpPr>
        <p:spPr>
          <a:xfrm>
            <a:off x="447675" y="2739391"/>
            <a:ext cx="11296650" cy="2215991"/>
          </a:xfrm>
        </p:spPr>
        <p:txBody>
          <a:bodyPr/>
          <a:lstStyle/>
          <a:p>
            <a:r>
              <a:rPr lang="en-US" dirty="0">
                <a:hlinkClick r:id="rId2"/>
              </a:rPr>
              <a:t>https://skills.yourlearning.ibm.com/?lang=en&amp;ngo-id=0107&amp;strategy=google</a:t>
            </a:r>
            <a:endParaRPr lang="en-US" dirty="0"/>
          </a:p>
          <a:p>
            <a:endParaRPr lang="en-US" dirty="0"/>
          </a:p>
          <a:p>
            <a:endParaRPr lang="en-US" dirty="0"/>
          </a:p>
          <a:p>
            <a:r>
              <a:rPr lang="en-US" dirty="0">
                <a:hlinkClick r:id="rId3"/>
              </a:rPr>
              <a:t>https://www.kaggle.com/datasets/rislam4/fandango-data-set?resource=download</a:t>
            </a:r>
            <a:endParaRPr lang="en-US" dirty="0"/>
          </a:p>
          <a:p>
            <a:endParaRPr lang="en-US" dirty="0"/>
          </a:p>
          <a:p>
            <a:endParaRPr lang="en-US" dirty="0"/>
          </a:p>
          <a:p>
            <a:r>
              <a:rPr lang="en-US" dirty="0">
                <a:hlinkClick r:id="rId4"/>
              </a:rPr>
              <a:t>https://colab.research.google.com/</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Text Placeholder 2">
            <a:extLst>
              <a:ext uri="{FF2B5EF4-FFF2-40B4-BE49-F238E27FC236}">
                <a16:creationId xmlns:a16="http://schemas.microsoft.com/office/drawing/2014/main" id="{EE7BEA56-7BE0-42EC-AC36-4D0D996DEEFA}"/>
              </a:ext>
            </a:extLst>
          </p:cNvPr>
          <p:cNvSpPr>
            <a:spLocks noGrp="1"/>
          </p:cNvSpPr>
          <p:nvPr>
            <p:ph type="body" idx="1"/>
          </p:nvPr>
        </p:nvSpPr>
        <p:spPr>
          <a:xfrm>
            <a:off x="447675" y="2362200"/>
            <a:ext cx="11296650" cy="1969770"/>
          </a:xfrm>
        </p:spPr>
        <p:txBody>
          <a:bodyPr/>
          <a:lstStyle/>
          <a:p>
            <a:pPr marL="285750" indent="-285750">
              <a:buFont typeface="Wingdings" panose="05000000000000000000" pitchFamily="2" charset="2"/>
              <a:buChar char="v"/>
            </a:pPr>
            <a:r>
              <a:rPr lang="en-IN" sz="3200" dirty="0"/>
              <a:t>To Analysis the fandango movie Rating in all sites vs own sites</a:t>
            </a:r>
          </a:p>
          <a:p>
            <a:pPr marL="285750" indent="-285750">
              <a:buFont typeface="Wingdings" panose="05000000000000000000" pitchFamily="2" charset="2"/>
              <a:buChar char="v"/>
            </a:pPr>
            <a:endParaRPr lang="en-IN" sz="3200" dirty="0"/>
          </a:p>
          <a:p>
            <a:pPr marL="285750" indent="-285750">
              <a:buFont typeface="Wingdings" panose="05000000000000000000" pitchFamily="2" charset="2"/>
              <a:buChar char="v"/>
            </a:pPr>
            <a:endParaRPr lang="en-IN" sz="3200" dirty="0"/>
          </a:p>
          <a:p>
            <a:pPr marL="285750" indent="-285750">
              <a:buFont typeface="Wingdings" panose="05000000000000000000" pitchFamily="2" charset="2"/>
              <a:buChar char="v"/>
            </a:pPr>
            <a:r>
              <a:rPr lang="en-US" sz="3200" dirty="0"/>
              <a:t>To know the appropriate movie rating based on graphical data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 Placeholder 2">
            <a:extLst>
              <a:ext uri="{FF2B5EF4-FFF2-40B4-BE49-F238E27FC236}">
                <a16:creationId xmlns:a16="http://schemas.microsoft.com/office/drawing/2014/main" id="{CED42691-F4C9-440D-831E-CFAE4719A80D}"/>
              </a:ext>
            </a:extLst>
          </p:cNvPr>
          <p:cNvSpPr>
            <a:spLocks noGrp="1"/>
          </p:cNvSpPr>
          <p:nvPr>
            <p:ph type="body" idx="1"/>
          </p:nvPr>
        </p:nvSpPr>
        <p:spPr>
          <a:xfrm>
            <a:off x="447675" y="1905000"/>
            <a:ext cx="11296650" cy="4411385"/>
          </a:xfrm>
        </p:spPr>
        <p:txBody>
          <a:bodyPr/>
          <a:lstStyle/>
          <a:p>
            <a:r>
              <a:rPr lang="en-IN" dirty="0"/>
              <a:t>.</a:t>
            </a:r>
          </a:p>
          <a:p>
            <a:endParaRPr lang="en-IN" dirty="0"/>
          </a:p>
          <a:p>
            <a:pPr marL="285750" indent="-285750">
              <a:buFont typeface="Wingdings" panose="05000000000000000000" pitchFamily="2" charset="2"/>
              <a:buChar char="v"/>
            </a:pPr>
            <a:r>
              <a:rPr lang="en-IN" sz="2400" dirty="0"/>
              <a:t>By using advanced machine learning system to visualization of actual rating of films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US" sz="2400" dirty="0"/>
              <a:t>To easy to understand which type of movies people to like</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Most likely movies and most avoided movies to understand easily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 Placeholder 2">
            <a:extLst>
              <a:ext uri="{FF2B5EF4-FFF2-40B4-BE49-F238E27FC236}">
                <a16:creationId xmlns:a16="http://schemas.microsoft.com/office/drawing/2014/main" id="{0EE741DD-7B68-4FDF-89FD-B557FEB73F07}"/>
              </a:ext>
            </a:extLst>
          </p:cNvPr>
          <p:cNvSpPr>
            <a:spLocks noGrp="1"/>
          </p:cNvSpPr>
          <p:nvPr>
            <p:ph type="body" idx="1"/>
          </p:nvPr>
        </p:nvSpPr>
        <p:spPr>
          <a:xfrm>
            <a:off x="447675" y="1828800"/>
            <a:ext cx="11296650" cy="3631763"/>
          </a:xfrm>
        </p:spPr>
        <p:txBody>
          <a:bodyPr/>
          <a:lstStyle/>
          <a:p>
            <a:r>
              <a:rPr lang="en-IN" sz="2800" b="1" u="sng" dirty="0"/>
              <a:t>Hardware:</a:t>
            </a:r>
          </a:p>
          <a:p>
            <a:endParaRPr lang="en-IN" dirty="0"/>
          </a:p>
          <a:p>
            <a:pPr marL="285750" indent="-285750">
              <a:buFont typeface="Wingdings" panose="05000000000000000000" pitchFamily="2" charset="2"/>
              <a:buChar char="v"/>
            </a:pPr>
            <a:r>
              <a:rPr lang="en-IN" dirty="0"/>
              <a:t>A laptop with sufficient processor</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Adequate RAM to handle the size of Dataset</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r>
              <a:rPr lang="en-IN" sz="2800" b="1" u="sng" dirty="0"/>
              <a:t>Software</a:t>
            </a:r>
            <a:r>
              <a:rPr lang="en-IN" dirty="0"/>
              <a:t>:</a:t>
            </a:r>
          </a:p>
          <a:p>
            <a:endParaRPr lang="en-IN" dirty="0"/>
          </a:p>
          <a:p>
            <a:pPr marL="285750" indent="-285750">
              <a:buFont typeface="Wingdings" panose="05000000000000000000" pitchFamily="2" charset="2"/>
              <a:buChar char="v"/>
            </a:pPr>
            <a:r>
              <a:rPr lang="en-IN" dirty="0"/>
              <a:t>Operating system with machine learning library ( Windows, Linux, macOS)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 Placeholder 2">
            <a:extLst>
              <a:ext uri="{FF2B5EF4-FFF2-40B4-BE49-F238E27FC236}">
                <a16:creationId xmlns:a16="http://schemas.microsoft.com/office/drawing/2014/main" id="{CAB8E73B-D5AE-4422-BC73-32476A94BE12}"/>
              </a:ext>
            </a:extLst>
          </p:cNvPr>
          <p:cNvSpPr>
            <a:spLocks noGrp="1"/>
          </p:cNvSpPr>
          <p:nvPr>
            <p:ph type="body" idx="1"/>
          </p:nvPr>
        </p:nvSpPr>
        <p:spPr>
          <a:xfrm>
            <a:off x="447675" y="1295400"/>
            <a:ext cx="11296650" cy="5970865"/>
          </a:xfrm>
        </p:spPr>
        <p:txBody>
          <a:bodyPr/>
          <a:lstStyle/>
          <a:p>
            <a:pPr algn="l"/>
            <a:r>
              <a:rPr lang="en-IN" sz="3200" b="1" u="sng" dirty="0"/>
              <a:t>Data Input:</a:t>
            </a:r>
          </a:p>
          <a:p>
            <a:pPr marL="742950" lvl="1" indent="-285750" algn="l">
              <a:buFont typeface="Wingdings" panose="05000000000000000000" pitchFamily="2" charset="2"/>
              <a:buChar char="Ø"/>
            </a:pPr>
            <a:endParaRPr lang="en-IN" dirty="0"/>
          </a:p>
          <a:p>
            <a:pPr marL="742950" lvl="1" indent="-285750" algn="l">
              <a:buFont typeface="Wingdings" panose="05000000000000000000" pitchFamily="2" charset="2"/>
              <a:buChar char="Ø"/>
            </a:pPr>
            <a:r>
              <a:rPr lang="en-IN" dirty="0"/>
              <a:t>Data Collection</a:t>
            </a:r>
          </a:p>
          <a:p>
            <a:pPr marL="285750" indent="-285750" algn="l">
              <a:buFont typeface="Wingdings" panose="05000000000000000000" pitchFamily="2" charset="2"/>
              <a:buChar char="Ø"/>
            </a:pPr>
            <a:endParaRPr lang="en-IN" dirty="0"/>
          </a:p>
          <a:p>
            <a:pPr marL="1200150" lvl="2" indent="-285750" algn="l">
              <a:buFont typeface="Wingdings" panose="05000000000000000000" pitchFamily="2" charset="2"/>
              <a:buChar char="Ø"/>
            </a:pPr>
            <a:r>
              <a:rPr lang="en-IN" dirty="0"/>
              <a:t>Data Cleaning</a:t>
            </a:r>
          </a:p>
          <a:p>
            <a:pPr marL="285750" indent="-285750" algn="l">
              <a:buFont typeface="Wingdings" panose="05000000000000000000" pitchFamily="2" charset="2"/>
              <a:buChar char="Ø"/>
            </a:pPr>
            <a:endParaRPr lang="en-IN" dirty="0"/>
          </a:p>
          <a:p>
            <a:pPr marL="1657350" lvl="3" indent="-285750" algn="l">
              <a:buFont typeface="Wingdings" panose="05000000000000000000" pitchFamily="2" charset="2"/>
              <a:buChar char="Ø"/>
            </a:pPr>
            <a:r>
              <a:rPr lang="en-IN" dirty="0"/>
              <a:t>Feature Engineering </a:t>
            </a:r>
          </a:p>
          <a:p>
            <a:pPr marL="285750" indent="-285750" algn="l">
              <a:buFont typeface="Wingdings" panose="05000000000000000000" pitchFamily="2" charset="2"/>
              <a:buChar char="Ø"/>
            </a:pPr>
            <a:endParaRPr lang="en-IN" dirty="0"/>
          </a:p>
          <a:p>
            <a:pPr algn="l"/>
            <a:r>
              <a:rPr lang="en-IN" sz="3200" b="1" u="sng" dirty="0"/>
              <a:t>Training</a:t>
            </a:r>
            <a:r>
              <a:rPr lang="en-IN" dirty="0"/>
              <a:t> </a:t>
            </a:r>
            <a:r>
              <a:rPr lang="en-IN" sz="3200" b="1" u="sng" dirty="0"/>
              <a:t>Process:</a:t>
            </a:r>
          </a:p>
          <a:p>
            <a:pPr algn="l"/>
            <a:endParaRPr lang="en-IN" dirty="0"/>
          </a:p>
          <a:p>
            <a:pPr marL="742950" lvl="1" indent="-285750" algn="l">
              <a:buFont typeface="Wingdings" panose="05000000000000000000" pitchFamily="2" charset="2"/>
              <a:buChar char="Ø"/>
            </a:pPr>
            <a:r>
              <a:rPr lang="en-IN" dirty="0"/>
              <a:t>Data Splitting</a:t>
            </a:r>
          </a:p>
          <a:p>
            <a:pPr marL="285750" indent="-285750" algn="l">
              <a:buFont typeface="Wingdings" panose="05000000000000000000" pitchFamily="2" charset="2"/>
              <a:buChar char="Ø"/>
            </a:pPr>
            <a:endParaRPr lang="en-IN" dirty="0"/>
          </a:p>
          <a:p>
            <a:pPr marL="1200150" lvl="2" indent="-285750" algn="l">
              <a:buFont typeface="Wingdings" panose="05000000000000000000" pitchFamily="2" charset="2"/>
              <a:buChar char="Ø"/>
            </a:pPr>
            <a:r>
              <a:rPr lang="en-IN" dirty="0"/>
              <a:t>Feature Scaling</a:t>
            </a:r>
          </a:p>
          <a:p>
            <a:pPr marL="285750" indent="-285750" algn="l">
              <a:buFont typeface="Wingdings" panose="05000000000000000000" pitchFamily="2" charset="2"/>
              <a:buChar char="Ø"/>
            </a:pPr>
            <a:endParaRPr lang="en-IN" dirty="0"/>
          </a:p>
          <a:p>
            <a:pPr marL="1657350" lvl="3" indent="-285750" algn="l">
              <a:buFont typeface="Wingdings" panose="05000000000000000000" pitchFamily="2" charset="2"/>
              <a:buChar char="Ø"/>
            </a:pPr>
            <a:r>
              <a:rPr lang="en-IN" dirty="0"/>
              <a:t>Model Training</a:t>
            </a:r>
          </a:p>
          <a:p>
            <a:pPr marL="285750" indent="-285750" algn="l">
              <a:buFont typeface="Wingdings" panose="05000000000000000000" pitchFamily="2" charset="2"/>
              <a:buChar char="Ø"/>
            </a:pPr>
            <a:endParaRPr lang="en-IN" dirty="0"/>
          </a:p>
          <a:p>
            <a:pPr marL="2114550" lvl="4" indent="-285750" algn="l">
              <a:buFont typeface="Wingdings" panose="05000000000000000000" pitchFamily="2" charset="2"/>
              <a:buChar char="Ø"/>
            </a:pPr>
            <a:r>
              <a:rPr lang="en-IN" dirty="0"/>
              <a:t>Model Evaluation</a:t>
            </a:r>
          </a:p>
          <a:p>
            <a:endParaRPr lang="en-IN" dirty="0"/>
          </a:p>
          <a:p>
            <a:endParaRPr lang="en-IN"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6" name="Content Placeholder 5">
            <a:extLst>
              <a:ext uri="{FF2B5EF4-FFF2-40B4-BE49-F238E27FC236}">
                <a16:creationId xmlns:a16="http://schemas.microsoft.com/office/drawing/2014/main" id="{851234DE-9299-41AE-BCA7-B713DE3951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2724" y="1333721"/>
            <a:ext cx="5872737" cy="2500766"/>
          </a:xfrm>
        </p:spPr>
      </p:pic>
      <p:pic>
        <p:nvPicPr>
          <p:cNvPr id="8" name="Picture 7">
            <a:extLst>
              <a:ext uri="{FF2B5EF4-FFF2-40B4-BE49-F238E27FC236}">
                <a16:creationId xmlns:a16="http://schemas.microsoft.com/office/drawing/2014/main" id="{7380D12D-367D-44C0-8D95-4E3A6CED4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24" y="3834487"/>
            <a:ext cx="5101739" cy="2749791"/>
          </a:xfrm>
          <a:prstGeom prst="rect">
            <a:avLst/>
          </a:prstGeom>
        </p:spPr>
      </p:pic>
      <p:pic>
        <p:nvPicPr>
          <p:cNvPr id="10" name="Picture 9">
            <a:extLst>
              <a:ext uri="{FF2B5EF4-FFF2-40B4-BE49-F238E27FC236}">
                <a16:creationId xmlns:a16="http://schemas.microsoft.com/office/drawing/2014/main" id="{15F2D4E9-0F83-4B11-A495-73049F09D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539" y="4060360"/>
            <a:ext cx="5050156" cy="2523918"/>
          </a:xfrm>
          <a:prstGeom prst="rect">
            <a:avLst/>
          </a:prstGeom>
        </p:spPr>
      </p:pic>
      <p:pic>
        <p:nvPicPr>
          <p:cNvPr id="12" name="Picture 11">
            <a:extLst>
              <a:ext uri="{FF2B5EF4-FFF2-40B4-BE49-F238E27FC236}">
                <a16:creationId xmlns:a16="http://schemas.microsoft.com/office/drawing/2014/main" id="{388EA191-0A33-41F2-B8CF-A4066FB412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1275400"/>
            <a:ext cx="4893675" cy="25239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5" name="Content Placeholder 4">
            <a:extLst>
              <a:ext uri="{FF2B5EF4-FFF2-40B4-BE49-F238E27FC236}">
                <a16:creationId xmlns:a16="http://schemas.microsoft.com/office/drawing/2014/main" id="{752B911A-16B7-4CBE-BD45-A6352D56DDB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35111" y="957730"/>
            <a:ext cx="5057624" cy="2324732"/>
          </a:xfrm>
        </p:spPr>
      </p:pic>
      <p:pic>
        <p:nvPicPr>
          <p:cNvPr id="7" name="Picture 6">
            <a:extLst>
              <a:ext uri="{FF2B5EF4-FFF2-40B4-BE49-F238E27FC236}">
                <a16:creationId xmlns:a16="http://schemas.microsoft.com/office/drawing/2014/main" id="{2FECEBAC-0F34-439E-B388-E59D2C2C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720" y="747346"/>
            <a:ext cx="5873168" cy="2535116"/>
          </a:xfrm>
          <a:prstGeom prst="rect">
            <a:avLst/>
          </a:prstGeom>
        </p:spPr>
      </p:pic>
      <p:pic>
        <p:nvPicPr>
          <p:cNvPr id="9" name="Picture 8">
            <a:extLst>
              <a:ext uri="{FF2B5EF4-FFF2-40B4-BE49-F238E27FC236}">
                <a16:creationId xmlns:a16="http://schemas.microsoft.com/office/drawing/2014/main" id="{DCE45070-CFF4-433C-8FE5-B9733EB619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400" y="3589150"/>
            <a:ext cx="7532509" cy="2771645"/>
          </a:xfrm>
          <a:prstGeom prst="rect">
            <a:avLst/>
          </a:prstGeom>
        </p:spPr>
      </p:pic>
      <p:pic>
        <p:nvPicPr>
          <p:cNvPr id="11" name="Picture 10">
            <a:extLst>
              <a:ext uri="{FF2B5EF4-FFF2-40B4-BE49-F238E27FC236}">
                <a16:creationId xmlns:a16="http://schemas.microsoft.com/office/drawing/2014/main" id="{4E2B7EDC-B7E9-4853-BF17-EC54E42813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400" y="3429000"/>
            <a:ext cx="3112909" cy="3116057"/>
          </a:xfrm>
          <a:prstGeom prst="rect">
            <a:avLst/>
          </a:prstGeom>
        </p:spPr>
      </p:pic>
    </p:spTree>
    <p:extLst>
      <p:ext uri="{BB962C8B-B14F-4D97-AF65-F5344CB8AC3E}">
        <p14:creationId xmlns:p14="http://schemas.microsoft.com/office/powerpoint/2010/main" val="56359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 Placeholder 2">
            <a:extLst>
              <a:ext uri="{FF2B5EF4-FFF2-40B4-BE49-F238E27FC236}">
                <a16:creationId xmlns:a16="http://schemas.microsoft.com/office/drawing/2014/main" id="{2553ABCE-FE53-415C-B51C-0819AFFB7999}"/>
              </a:ext>
            </a:extLst>
          </p:cNvPr>
          <p:cNvSpPr>
            <a:spLocks noGrp="1"/>
          </p:cNvSpPr>
          <p:nvPr>
            <p:ph type="body" idx="1"/>
          </p:nvPr>
        </p:nvSpPr>
        <p:spPr>
          <a:xfrm>
            <a:off x="447675" y="2133600"/>
            <a:ext cx="11296650" cy="3046988"/>
          </a:xfrm>
        </p:spPr>
        <p:txBody>
          <a:bodyPr/>
          <a:lstStyle/>
          <a:p>
            <a:pPr algn="just"/>
            <a:r>
              <a:rPr lang="en-IN" sz="3600" dirty="0"/>
              <a:t>		Finally we analysis which movie get greater rating which one is least rating , which movie was most liked by peoples and rating diff from all sites vs our sites. which movie get higher IMDB rating also we analysis and also visualizing to easy understanding.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278</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DejaVu Sans</vt:lpstr>
      <vt:lpstr>Times New Roman</vt:lpstr>
      <vt:lpstr>Wingdings</vt:lpstr>
      <vt:lpstr>Office Theme</vt:lpstr>
      <vt:lpstr>CAPSTONE PROJECT</vt:lpstr>
      <vt:lpstr>OUTLINE</vt:lpstr>
      <vt:lpstr>PROBLEM STATEMENT</vt:lpstr>
      <vt:lpstr>PROPOSED SOLUTION</vt:lpstr>
      <vt:lpstr>SYSTEM APPROACH</vt:lpstr>
      <vt:lpstr>ALGORITHM &amp; DEPLOYMENT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E VINOTH</cp:lastModifiedBy>
  <cp:revision>3</cp:revision>
  <dcterms:created xsi:type="dcterms:W3CDTF">2024-04-24T11:15:14Z</dcterms:created>
  <dcterms:modified xsi:type="dcterms:W3CDTF">2024-04-24T12:17:10Z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2024-04-24T00:00:00Z</vt:filetime>
  </property>
  <property fmtid="{D5CDD505-2E9C-101B-9397-08002B2CF9AE}" pid="4" name="Producer">
    <vt:lpwstr>3-Heights(TM) PDF Security Shell 4.8.25.2 (http://www.pdf-tools.com)</vt:lpwstr>
  </property>
</Properties>
</file>