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승민 이" initials="승이" lastIdx="1" clrIdx="0">
    <p:extLst>
      <p:ext uri="{19B8F6BF-5375-455C-9EA6-DF929625EA0E}">
        <p15:presenceInfo xmlns:p15="http://schemas.microsoft.com/office/powerpoint/2012/main" userId="6b4b57d083072d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884836-2263-464A-AD7F-B45FB99F0234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9278A000-4249-49E4-A4D1-84B1D1AA5AC0}">
      <dgm:prSet phldrT="[텍스트]"/>
      <dgm:spPr/>
      <dgm:t>
        <a:bodyPr/>
        <a:lstStyle/>
        <a:p>
          <a:pPr latinLnBrk="1"/>
          <a:r>
            <a:rPr lang="ko-KR" altLang="en-US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rPr>
            <a:t>공격자가 </a:t>
          </a:r>
          <a:r>
            <a:rPr lang="en-US" altLang="ko-KR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rPr>
            <a:t>Tor </a:t>
          </a:r>
          <a:r>
            <a:rPr lang="ko-KR" altLang="en-US" dirty="0" err="1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rPr>
            <a:t>브라우저또는</a:t>
          </a:r>
          <a:r>
            <a:rPr lang="ko-KR" altLang="en-US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rPr>
            <a:t> 라우터로 인터넷 접속</a:t>
          </a:r>
        </a:p>
      </dgm:t>
    </dgm:pt>
    <dgm:pt modelId="{4EEB7B38-F316-466C-B753-98B0A2AE7CD5}" type="parTrans" cxnId="{99DAA68E-A9C8-4037-B393-858B6B895F17}">
      <dgm:prSet/>
      <dgm:spPr/>
      <dgm:t>
        <a:bodyPr/>
        <a:lstStyle/>
        <a:p>
          <a:pPr latinLnBrk="1"/>
          <a:endParaRPr lang="ko-KR" altLang="en-US"/>
        </a:p>
      </dgm:t>
    </dgm:pt>
    <dgm:pt modelId="{39895BE3-8605-401D-A5CE-433EE66742F7}" type="sibTrans" cxnId="{99DAA68E-A9C8-4037-B393-858B6B895F17}">
      <dgm:prSet/>
      <dgm:spPr/>
      <dgm:t>
        <a:bodyPr/>
        <a:lstStyle/>
        <a:p>
          <a:pPr latinLnBrk="1"/>
          <a:endParaRPr lang="ko-KR" altLang="en-US"/>
        </a:p>
      </dgm:t>
    </dgm:pt>
    <dgm:pt modelId="{5BF862A5-1B18-4084-99C6-75D7F0138CA8}">
      <dgm:prSet phldrT="[텍스트]"/>
      <dgm:spPr/>
      <dgm:t>
        <a:bodyPr/>
        <a:lstStyle/>
        <a:p>
          <a:pPr latinLnBrk="1"/>
          <a:r>
            <a:rPr lang="ko-KR" altLang="en-US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rPr>
            <a:t>공격자가 </a:t>
          </a:r>
          <a:r>
            <a:rPr lang="en-US" altLang="ko-KR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rPr>
            <a:t>&lt;</a:t>
          </a:r>
          <a:r>
            <a:rPr lang="ko-KR" altLang="en-US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rPr>
            <a:t>시연 </a:t>
          </a:r>
          <a:r>
            <a:rPr lang="en-US" altLang="ko-KR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rPr>
            <a:t>1&gt;</a:t>
          </a:r>
          <a:r>
            <a:rPr lang="ko-KR" altLang="en-US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rPr>
            <a:t>의 도구를 이용해 피해자의 토큰을 추출</a:t>
          </a:r>
        </a:p>
      </dgm:t>
    </dgm:pt>
    <dgm:pt modelId="{FC97D91B-2B1E-403C-A135-BE0606726778}" type="parTrans" cxnId="{588D05FC-ADCB-4F91-AB64-9CD9DEF5D52D}">
      <dgm:prSet/>
      <dgm:spPr/>
      <dgm:t>
        <a:bodyPr/>
        <a:lstStyle/>
        <a:p>
          <a:pPr latinLnBrk="1"/>
          <a:endParaRPr lang="ko-KR" altLang="en-US"/>
        </a:p>
      </dgm:t>
    </dgm:pt>
    <dgm:pt modelId="{4ED1480D-348C-4802-83DB-1872E4A60B9F}" type="sibTrans" cxnId="{588D05FC-ADCB-4F91-AB64-9CD9DEF5D52D}">
      <dgm:prSet/>
      <dgm:spPr/>
      <dgm:t>
        <a:bodyPr/>
        <a:lstStyle/>
        <a:p>
          <a:pPr latinLnBrk="1"/>
          <a:endParaRPr lang="ko-KR" altLang="en-US"/>
        </a:p>
      </dgm:t>
    </dgm:pt>
    <dgm:pt modelId="{B508FFD6-8DFD-4E9E-A0DD-EA246EA52AB1}">
      <dgm:prSet phldrT="[텍스트]"/>
      <dgm:spPr/>
      <dgm:t>
        <a:bodyPr/>
        <a:lstStyle/>
        <a:p>
          <a:pPr latinLnBrk="1"/>
          <a:r>
            <a:rPr lang="ko-KR" altLang="en-US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rPr>
            <a:t>공격자는 피해자의 토큰을 이용하여 피해자의 자가진단에 유증상으로 체크할 수 있음</a:t>
          </a:r>
        </a:p>
      </dgm:t>
    </dgm:pt>
    <dgm:pt modelId="{41301AFB-9131-45F5-8469-94F330610632}" type="parTrans" cxnId="{063CA578-C938-4FA0-B39D-6D284E5D4BD6}">
      <dgm:prSet/>
      <dgm:spPr/>
      <dgm:t>
        <a:bodyPr/>
        <a:lstStyle/>
        <a:p>
          <a:pPr latinLnBrk="1"/>
          <a:endParaRPr lang="ko-KR" altLang="en-US"/>
        </a:p>
      </dgm:t>
    </dgm:pt>
    <dgm:pt modelId="{7452F793-52D8-4D5E-8648-00114217C6E0}" type="sibTrans" cxnId="{063CA578-C938-4FA0-B39D-6D284E5D4BD6}">
      <dgm:prSet/>
      <dgm:spPr/>
      <dgm:t>
        <a:bodyPr/>
        <a:lstStyle/>
        <a:p>
          <a:pPr latinLnBrk="1"/>
          <a:endParaRPr lang="ko-KR" altLang="en-US"/>
        </a:p>
      </dgm:t>
    </dgm:pt>
    <dgm:pt modelId="{B2AC82C5-0275-49CC-ACCC-D13C24484C35}">
      <dgm:prSet/>
      <dgm:spPr/>
      <dgm:t>
        <a:bodyPr/>
        <a:lstStyle/>
        <a:p>
          <a:pPr latinLnBrk="1"/>
          <a:r>
            <a:rPr lang="ko-KR" altLang="en-US" dirty="0"/>
            <a:t>따라서 피해자는 자신도 모르게 학교에 등교할 수 없게 됨</a:t>
          </a:r>
        </a:p>
      </dgm:t>
    </dgm:pt>
    <dgm:pt modelId="{BBD3A58E-65C7-42A7-A45C-CF8720D937F2}" type="parTrans" cxnId="{A796CEEC-3CB4-43E2-BCF3-8DFAB0B32EA8}">
      <dgm:prSet/>
      <dgm:spPr/>
      <dgm:t>
        <a:bodyPr/>
        <a:lstStyle/>
        <a:p>
          <a:pPr latinLnBrk="1"/>
          <a:endParaRPr lang="ko-KR" altLang="en-US"/>
        </a:p>
      </dgm:t>
    </dgm:pt>
    <dgm:pt modelId="{6E86EB02-0285-4FDD-AFAF-408CE5CF7882}" type="sibTrans" cxnId="{A796CEEC-3CB4-43E2-BCF3-8DFAB0B32EA8}">
      <dgm:prSet/>
      <dgm:spPr/>
      <dgm:t>
        <a:bodyPr/>
        <a:lstStyle/>
        <a:p>
          <a:pPr latinLnBrk="1"/>
          <a:endParaRPr lang="ko-KR" altLang="en-US"/>
        </a:p>
      </dgm:t>
    </dgm:pt>
    <dgm:pt modelId="{18FFBD7C-8025-4E56-ADBC-5F66562B1451}">
      <dgm:prSet/>
      <dgm:spPr/>
      <dgm:t>
        <a:bodyPr/>
        <a:lstStyle/>
        <a:p>
          <a:pPr latinLnBrk="1"/>
          <a:r>
            <a:rPr lang="ko-KR" altLang="en-US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rPr>
            <a:t>공격자가 </a:t>
          </a:r>
          <a:r>
            <a:rPr lang="en-US" altLang="ko-KR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rPr>
            <a:t>Tor </a:t>
          </a:r>
          <a:r>
            <a:rPr lang="ko-KR" altLang="en-US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rPr>
            <a:t>네트워크를 이용하여 공격하였으므로 추적이 사실상 불가능함</a:t>
          </a:r>
        </a:p>
      </dgm:t>
    </dgm:pt>
    <dgm:pt modelId="{8095FEB1-55D1-481F-9BCC-77F2CA684A14}" type="parTrans" cxnId="{98FB9F2C-7901-44C0-94A8-C252A6080644}">
      <dgm:prSet/>
      <dgm:spPr/>
      <dgm:t>
        <a:bodyPr/>
        <a:lstStyle/>
        <a:p>
          <a:pPr latinLnBrk="1"/>
          <a:endParaRPr lang="ko-KR" altLang="en-US"/>
        </a:p>
      </dgm:t>
    </dgm:pt>
    <dgm:pt modelId="{16E938E4-0408-42FE-AFC3-3715FBB82CC2}" type="sibTrans" cxnId="{98FB9F2C-7901-44C0-94A8-C252A6080644}">
      <dgm:prSet/>
      <dgm:spPr/>
      <dgm:t>
        <a:bodyPr/>
        <a:lstStyle/>
        <a:p>
          <a:pPr latinLnBrk="1"/>
          <a:endParaRPr lang="ko-KR" altLang="en-US"/>
        </a:p>
      </dgm:t>
    </dgm:pt>
    <dgm:pt modelId="{A9E8D888-0229-4D80-9F4A-A0168B36266C}" type="pres">
      <dgm:prSet presAssocID="{1E884836-2263-464A-AD7F-B45FB99F0234}" presName="CompostProcess" presStyleCnt="0">
        <dgm:presLayoutVars>
          <dgm:dir/>
          <dgm:resizeHandles val="exact"/>
        </dgm:presLayoutVars>
      </dgm:prSet>
      <dgm:spPr/>
    </dgm:pt>
    <dgm:pt modelId="{EE444457-5CB8-4A26-9B21-B57C1FB52EFC}" type="pres">
      <dgm:prSet presAssocID="{1E884836-2263-464A-AD7F-B45FB99F0234}" presName="arrow" presStyleLbl="bgShp" presStyleIdx="0" presStyleCnt="1"/>
      <dgm:spPr/>
    </dgm:pt>
    <dgm:pt modelId="{3F3B8D4C-ECFA-42A5-975E-F1F267F66A27}" type="pres">
      <dgm:prSet presAssocID="{1E884836-2263-464A-AD7F-B45FB99F0234}" presName="linearProcess" presStyleCnt="0"/>
      <dgm:spPr/>
    </dgm:pt>
    <dgm:pt modelId="{95592B79-A69A-4369-8F08-583E95F5296C}" type="pres">
      <dgm:prSet presAssocID="{9278A000-4249-49E4-A4D1-84B1D1AA5AC0}" presName="textNode" presStyleLbl="node1" presStyleIdx="0" presStyleCnt="5" custLinFactNeighborX="32431" custLinFactNeighborY="-63595">
        <dgm:presLayoutVars>
          <dgm:bulletEnabled val="1"/>
        </dgm:presLayoutVars>
      </dgm:prSet>
      <dgm:spPr/>
    </dgm:pt>
    <dgm:pt modelId="{7E34C893-0DD2-4F41-A4AA-968EC9B05A12}" type="pres">
      <dgm:prSet presAssocID="{39895BE3-8605-401D-A5CE-433EE66742F7}" presName="sibTrans" presStyleCnt="0"/>
      <dgm:spPr/>
    </dgm:pt>
    <dgm:pt modelId="{418D1B36-7031-4BFB-B9CC-93A80EDAF13B}" type="pres">
      <dgm:prSet presAssocID="{5BF862A5-1B18-4084-99C6-75D7F0138CA8}" presName="textNode" presStyleLbl="node1" presStyleIdx="1" presStyleCnt="5" custLinFactNeighborY="-65269">
        <dgm:presLayoutVars>
          <dgm:bulletEnabled val="1"/>
        </dgm:presLayoutVars>
      </dgm:prSet>
      <dgm:spPr/>
    </dgm:pt>
    <dgm:pt modelId="{878C2BDF-46FF-4F4D-98EC-186484A94909}" type="pres">
      <dgm:prSet presAssocID="{4ED1480D-348C-4802-83DB-1872E4A60B9F}" presName="sibTrans" presStyleCnt="0"/>
      <dgm:spPr/>
    </dgm:pt>
    <dgm:pt modelId="{28DD5572-59CE-4900-AD67-83C8A6DF49F2}" type="pres">
      <dgm:prSet presAssocID="{B508FFD6-8DFD-4E9E-A0DD-EA246EA52AB1}" presName="textNode" presStyleLbl="node1" presStyleIdx="2" presStyleCnt="5" custLinFactNeighborX="-13963" custLinFactNeighborY="-64153">
        <dgm:presLayoutVars>
          <dgm:bulletEnabled val="1"/>
        </dgm:presLayoutVars>
      </dgm:prSet>
      <dgm:spPr/>
    </dgm:pt>
    <dgm:pt modelId="{D4F93EC5-F20B-417C-96DA-0DAA47BC91E8}" type="pres">
      <dgm:prSet presAssocID="{7452F793-52D8-4D5E-8648-00114217C6E0}" presName="sibTrans" presStyleCnt="0"/>
      <dgm:spPr/>
    </dgm:pt>
    <dgm:pt modelId="{10604AC2-440D-444E-8543-1725156D78CE}" type="pres">
      <dgm:prSet presAssocID="{B2AC82C5-0275-49CC-ACCC-D13C24484C35}" presName="textNode" presStyleLbl="node1" presStyleIdx="3" presStyleCnt="5" custLinFactNeighborX="8107" custLinFactNeighborY="-63595">
        <dgm:presLayoutVars>
          <dgm:bulletEnabled val="1"/>
        </dgm:presLayoutVars>
      </dgm:prSet>
      <dgm:spPr/>
    </dgm:pt>
    <dgm:pt modelId="{3116CC45-BB7D-44CF-AE2B-BE02B78921AC}" type="pres">
      <dgm:prSet presAssocID="{6E86EB02-0285-4FDD-AFAF-408CE5CF7882}" presName="sibTrans" presStyleCnt="0"/>
      <dgm:spPr/>
    </dgm:pt>
    <dgm:pt modelId="{079C01A7-C922-4E2D-BCFE-F9177124CF62}" type="pres">
      <dgm:prSet presAssocID="{18FFBD7C-8025-4E56-ADBC-5F66562B1451}" presName="textNode" presStyleLbl="node1" presStyleIdx="4" presStyleCnt="5" custLinFactX="-397696" custLinFactNeighborX="-400000" custLinFactNeighborY="50455">
        <dgm:presLayoutVars>
          <dgm:bulletEnabled val="1"/>
        </dgm:presLayoutVars>
      </dgm:prSet>
      <dgm:spPr/>
    </dgm:pt>
  </dgm:ptLst>
  <dgm:cxnLst>
    <dgm:cxn modelId="{98FB9F2C-7901-44C0-94A8-C252A6080644}" srcId="{1E884836-2263-464A-AD7F-B45FB99F0234}" destId="{18FFBD7C-8025-4E56-ADBC-5F66562B1451}" srcOrd="4" destOrd="0" parTransId="{8095FEB1-55D1-481F-9BCC-77F2CA684A14}" sibTransId="{16E938E4-0408-42FE-AFC3-3715FBB82CC2}"/>
    <dgm:cxn modelId="{4BB65447-379A-4B32-B544-B268292232BC}" type="presOf" srcId="{5BF862A5-1B18-4084-99C6-75D7F0138CA8}" destId="{418D1B36-7031-4BFB-B9CC-93A80EDAF13B}" srcOrd="0" destOrd="0" presId="urn:microsoft.com/office/officeart/2005/8/layout/hProcess9"/>
    <dgm:cxn modelId="{05D62953-B701-4379-AB11-CF6960B8E942}" type="presOf" srcId="{B508FFD6-8DFD-4E9E-A0DD-EA246EA52AB1}" destId="{28DD5572-59CE-4900-AD67-83C8A6DF49F2}" srcOrd="0" destOrd="0" presId="urn:microsoft.com/office/officeart/2005/8/layout/hProcess9"/>
    <dgm:cxn modelId="{063CA578-C938-4FA0-B39D-6D284E5D4BD6}" srcId="{1E884836-2263-464A-AD7F-B45FB99F0234}" destId="{B508FFD6-8DFD-4E9E-A0DD-EA246EA52AB1}" srcOrd="2" destOrd="0" parTransId="{41301AFB-9131-45F5-8469-94F330610632}" sibTransId="{7452F793-52D8-4D5E-8648-00114217C6E0}"/>
    <dgm:cxn modelId="{99DAA68E-A9C8-4037-B393-858B6B895F17}" srcId="{1E884836-2263-464A-AD7F-B45FB99F0234}" destId="{9278A000-4249-49E4-A4D1-84B1D1AA5AC0}" srcOrd="0" destOrd="0" parTransId="{4EEB7B38-F316-466C-B753-98B0A2AE7CD5}" sibTransId="{39895BE3-8605-401D-A5CE-433EE66742F7}"/>
    <dgm:cxn modelId="{557E58C7-DE40-4D4F-AFF0-C776025FE299}" type="presOf" srcId="{18FFBD7C-8025-4E56-ADBC-5F66562B1451}" destId="{079C01A7-C922-4E2D-BCFE-F9177124CF62}" srcOrd="0" destOrd="0" presId="urn:microsoft.com/office/officeart/2005/8/layout/hProcess9"/>
    <dgm:cxn modelId="{8DB543DD-CE1A-4C48-8FF4-A7494CBF2C81}" type="presOf" srcId="{9278A000-4249-49E4-A4D1-84B1D1AA5AC0}" destId="{95592B79-A69A-4369-8F08-583E95F5296C}" srcOrd="0" destOrd="0" presId="urn:microsoft.com/office/officeart/2005/8/layout/hProcess9"/>
    <dgm:cxn modelId="{F2A046DE-E629-4CF7-B9EB-9BA4D421A34C}" type="presOf" srcId="{1E884836-2263-464A-AD7F-B45FB99F0234}" destId="{A9E8D888-0229-4D80-9F4A-A0168B36266C}" srcOrd="0" destOrd="0" presId="urn:microsoft.com/office/officeart/2005/8/layout/hProcess9"/>
    <dgm:cxn modelId="{A796CEEC-3CB4-43E2-BCF3-8DFAB0B32EA8}" srcId="{1E884836-2263-464A-AD7F-B45FB99F0234}" destId="{B2AC82C5-0275-49CC-ACCC-D13C24484C35}" srcOrd="3" destOrd="0" parTransId="{BBD3A58E-65C7-42A7-A45C-CF8720D937F2}" sibTransId="{6E86EB02-0285-4FDD-AFAF-408CE5CF7882}"/>
    <dgm:cxn modelId="{2E3B5DED-A01F-4B12-B716-BED33B21F8B3}" type="presOf" srcId="{B2AC82C5-0275-49CC-ACCC-D13C24484C35}" destId="{10604AC2-440D-444E-8543-1725156D78CE}" srcOrd="0" destOrd="0" presId="urn:microsoft.com/office/officeart/2005/8/layout/hProcess9"/>
    <dgm:cxn modelId="{588D05FC-ADCB-4F91-AB64-9CD9DEF5D52D}" srcId="{1E884836-2263-464A-AD7F-B45FB99F0234}" destId="{5BF862A5-1B18-4084-99C6-75D7F0138CA8}" srcOrd="1" destOrd="0" parTransId="{FC97D91B-2B1E-403C-A135-BE0606726778}" sibTransId="{4ED1480D-348C-4802-83DB-1872E4A60B9F}"/>
    <dgm:cxn modelId="{D673800B-15DC-48B5-95D1-B0F23D7395DE}" type="presParOf" srcId="{A9E8D888-0229-4D80-9F4A-A0168B36266C}" destId="{EE444457-5CB8-4A26-9B21-B57C1FB52EFC}" srcOrd="0" destOrd="0" presId="urn:microsoft.com/office/officeart/2005/8/layout/hProcess9"/>
    <dgm:cxn modelId="{1C8F7338-DE85-444A-9FF9-F8C2709C90FD}" type="presParOf" srcId="{A9E8D888-0229-4D80-9F4A-A0168B36266C}" destId="{3F3B8D4C-ECFA-42A5-975E-F1F267F66A27}" srcOrd="1" destOrd="0" presId="urn:microsoft.com/office/officeart/2005/8/layout/hProcess9"/>
    <dgm:cxn modelId="{6CB1A581-C512-4C6A-926B-145A1C5EA61A}" type="presParOf" srcId="{3F3B8D4C-ECFA-42A5-975E-F1F267F66A27}" destId="{95592B79-A69A-4369-8F08-583E95F5296C}" srcOrd="0" destOrd="0" presId="urn:microsoft.com/office/officeart/2005/8/layout/hProcess9"/>
    <dgm:cxn modelId="{2BBA3DEC-0D05-470C-8DA7-366EFD299321}" type="presParOf" srcId="{3F3B8D4C-ECFA-42A5-975E-F1F267F66A27}" destId="{7E34C893-0DD2-4F41-A4AA-968EC9B05A12}" srcOrd="1" destOrd="0" presId="urn:microsoft.com/office/officeart/2005/8/layout/hProcess9"/>
    <dgm:cxn modelId="{930E8617-0DA8-4AB7-A786-9E9D05B4E459}" type="presParOf" srcId="{3F3B8D4C-ECFA-42A5-975E-F1F267F66A27}" destId="{418D1B36-7031-4BFB-B9CC-93A80EDAF13B}" srcOrd="2" destOrd="0" presId="urn:microsoft.com/office/officeart/2005/8/layout/hProcess9"/>
    <dgm:cxn modelId="{B1D25E21-11DB-4518-81B0-40EC9D8A25CD}" type="presParOf" srcId="{3F3B8D4C-ECFA-42A5-975E-F1F267F66A27}" destId="{878C2BDF-46FF-4F4D-98EC-186484A94909}" srcOrd="3" destOrd="0" presId="urn:microsoft.com/office/officeart/2005/8/layout/hProcess9"/>
    <dgm:cxn modelId="{B4B2AECC-B8E2-490B-9719-9B3CCD70ED84}" type="presParOf" srcId="{3F3B8D4C-ECFA-42A5-975E-F1F267F66A27}" destId="{28DD5572-59CE-4900-AD67-83C8A6DF49F2}" srcOrd="4" destOrd="0" presId="urn:microsoft.com/office/officeart/2005/8/layout/hProcess9"/>
    <dgm:cxn modelId="{BBC69931-F011-414F-981B-D145E4F9A4AA}" type="presParOf" srcId="{3F3B8D4C-ECFA-42A5-975E-F1F267F66A27}" destId="{D4F93EC5-F20B-417C-96DA-0DAA47BC91E8}" srcOrd="5" destOrd="0" presId="urn:microsoft.com/office/officeart/2005/8/layout/hProcess9"/>
    <dgm:cxn modelId="{C7F72F01-3DF5-47C5-850F-80EA0457EACF}" type="presParOf" srcId="{3F3B8D4C-ECFA-42A5-975E-F1F267F66A27}" destId="{10604AC2-440D-444E-8543-1725156D78CE}" srcOrd="6" destOrd="0" presId="urn:microsoft.com/office/officeart/2005/8/layout/hProcess9"/>
    <dgm:cxn modelId="{5CADD917-4354-4468-B990-4514F7F55939}" type="presParOf" srcId="{3F3B8D4C-ECFA-42A5-975E-F1F267F66A27}" destId="{3116CC45-BB7D-44CF-AE2B-BE02B78921AC}" srcOrd="7" destOrd="0" presId="urn:microsoft.com/office/officeart/2005/8/layout/hProcess9"/>
    <dgm:cxn modelId="{C49AAA8F-2B6C-4512-84D7-345B1A70D016}" type="presParOf" srcId="{3F3B8D4C-ECFA-42A5-975E-F1F267F66A27}" destId="{079C01A7-C922-4E2D-BCFE-F9177124CF62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444457-5CB8-4A26-9B21-B57C1FB52EFC}">
      <dsp:nvSpPr>
        <dsp:cNvPr id="0" name=""/>
        <dsp:cNvSpPr/>
      </dsp:nvSpPr>
      <dsp:spPr>
        <a:xfrm>
          <a:off x="846625" y="0"/>
          <a:ext cx="9595094" cy="394025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592B79-A69A-4369-8F08-583E95F5296C}">
      <dsp:nvSpPr>
        <dsp:cNvPr id="0" name=""/>
        <dsp:cNvSpPr/>
      </dsp:nvSpPr>
      <dsp:spPr>
        <a:xfrm>
          <a:off x="40130" y="179754"/>
          <a:ext cx="2168927" cy="15761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rPr>
            <a:t>공격자가 </a:t>
          </a:r>
          <a:r>
            <a:rPr lang="en-US" altLang="ko-KR" sz="1700" kern="12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rPr>
            <a:t>Tor </a:t>
          </a:r>
          <a:r>
            <a:rPr lang="ko-KR" altLang="en-US" sz="1700" kern="1200" dirty="0" err="1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rPr>
            <a:t>브라우저또는</a:t>
          </a:r>
          <a:r>
            <a:rPr lang="ko-KR" altLang="en-US" sz="1700" kern="12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rPr>
            <a:t> 라우터로 인터넷 접속</a:t>
          </a:r>
        </a:p>
      </dsp:txBody>
      <dsp:txXfrm>
        <a:off x="117069" y="256693"/>
        <a:ext cx="2015049" cy="1422224"/>
      </dsp:txXfrm>
    </dsp:sp>
    <dsp:sp modelId="{418D1B36-7031-4BFB-B9CC-93A80EDAF13B}">
      <dsp:nvSpPr>
        <dsp:cNvPr id="0" name=""/>
        <dsp:cNvSpPr/>
      </dsp:nvSpPr>
      <dsp:spPr>
        <a:xfrm>
          <a:off x="2282334" y="153370"/>
          <a:ext cx="2168927" cy="15761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rPr>
            <a:t>공격자가 </a:t>
          </a:r>
          <a:r>
            <a:rPr lang="en-US" altLang="ko-KR" sz="1700" kern="12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rPr>
            <a:t>&lt;</a:t>
          </a:r>
          <a:r>
            <a:rPr lang="ko-KR" altLang="en-US" sz="1700" kern="12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rPr>
            <a:t>시연 </a:t>
          </a:r>
          <a:r>
            <a:rPr lang="en-US" altLang="ko-KR" sz="1700" kern="12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rPr>
            <a:t>1&gt;</a:t>
          </a:r>
          <a:r>
            <a:rPr lang="ko-KR" altLang="en-US" sz="1700" kern="12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rPr>
            <a:t>의 도구를 이용해 피해자의 토큰을 추출</a:t>
          </a:r>
        </a:p>
      </dsp:txBody>
      <dsp:txXfrm>
        <a:off x="2359273" y="230309"/>
        <a:ext cx="2015049" cy="1422224"/>
      </dsp:txXfrm>
    </dsp:sp>
    <dsp:sp modelId="{28DD5572-59CE-4900-AD67-83C8A6DF49F2}">
      <dsp:nvSpPr>
        <dsp:cNvPr id="0" name=""/>
        <dsp:cNvSpPr/>
      </dsp:nvSpPr>
      <dsp:spPr>
        <a:xfrm>
          <a:off x="4544566" y="170959"/>
          <a:ext cx="2168927" cy="15761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rPr>
            <a:t>공격자는 피해자의 토큰을 이용하여 피해자의 자가진단에 유증상으로 체크할 수 있음</a:t>
          </a:r>
        </a:p>
      </dsp:txBody>
      <dsp:txXfrm>
        <a:off x="4621505" y="247898"/>
        <a:ext cx="2015049" cy="1422224"/>
      </dsp:txXfrm>
    </dsp:sp>
    <dsp:sp modelId="{10604AC2-440D-444E-8543-1725156D78CE}">
      <dsp:nvSpPr>
        <dsp:cNvPr id="0" name=""/>
        <dsp:cNvSpPr/>
      </dsp:nvSpPr>
      <dsp:spPr>
        <a:xfrm>
          <a:off x="6845875" y="179754"/>
          <a:ext cx="2168927" cy="15761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따라서 피해자는 자신도 모르게 학교에 등교할 수 없게 됨</a:t>
          </a:r>
        </a:p>
      </dsp:txBody>
      <dsp:txXfrm>
        <a:off x="6922814" y="256693"/>
        <a:ext cx="2015049" cy="1422224"/>
      </dsp:txXfrm>
    </dsp:sp>
    <dsp:sp modelId="{079C01A7-C922-4E2D-BCFE-F9177124CF62}">
      <dsp:nvSpPr>
        <dsp:cNvPr id="0" name=""/>
        <dsp:cNvSpPr/>
      </dsp:nvSpPr>
      <dsp:spPr>
        <a:xfrm>
          <a:off x="54932" y="1977298"/>
          <a:ext cx="2168927" cy="15761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rPr>
            <a:t>공격자가 </a:t>
          </a:r>
          <a:r>
            <a:rPr lang="en-US" altLang="ko-KR" sz="1700" kern="12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rPr>
            <a:t>Tor </a:t>
          </a:r>
          <a:r>
            <a:rPr lang="ko-KR" altLang="en-US" sz="1700" kern="12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rPr>
            <a:t>네트워크를 이용하여 공격하였으므로 추적이 사실상 불가능함</a:t>
          </a:r>
        </a:p>
      </dsp:txBody>
      <dsp:txXfrm>
        <a:off x="131871" y="2054237"/>
        <a:ext cx="2015049" cy="1422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43B70AA-6C0D-4F41-9AA2-F599F342BAAE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2A02558-8207-4026-97DE-5A2D2A9EA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71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70AA-6C0D-4F41-9AA2-F599F342BAAE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02558-8207-4026-97DE-5A2D2A9EA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765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70AA-6C0D-4F41-9AA2-F599F342BAAE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02558-8207-4026-97DE-5A2D2A9EA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112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70AA-6C0D-4F41-9AA2-F599F342BAAE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02558-8207-4026-97DE-5A2D2A9EA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059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70AA-6C0D-4F41-9AA2-F599F342BAAE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02558-8207-4026-97DE-5A2D2A9EA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359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70AA-6C0D-4F41-9AA2-F599F342BAAE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02558-8207-4026-97DE-5A2D2A9EA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3752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70AA-6C0D-4F41-9AA2-F599F342BAAE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02558-8207-4026-97DE-5A2D2A9EA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504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43B70AA-6C0D-4F41-9AA2-F599F342BAAE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02558-8207-4026-97DE-5A2D2A9EA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504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43B70AA-6C0D-4F41-9AA2-F599F342BAAE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02558-8207-4026-97DE-5A2D2A9EA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582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70AA-6C0D-4F41-9AA2-F599F342BAAE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02558-8207-4026-97DE-5A2D2A9EA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29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70AA-6C0D-4F41-9AA2-F599F342BAAE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02558-8207-4026-97DE-5A2D2A9EA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2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70AA-6C0D-4F41-9AA2-F599F342BAAE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02558-8207-4026-97DE-5A2D2A9EA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548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70AA-6C0D-4F41-9AA2-F599F342BAAE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02558-8207-4026-97DE-5A2D2A9EA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48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70AA-6C0D-4F41-9AA2-F599F342BAAE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02558-8207-4026-97DE-5A2D2A9EA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9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70AA-6C0D-4F41-9AA2-F599F342BAAE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02558-8207-4026-97DE-5A2D2A9EA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99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70AA-6C0D-4F41-9AA2-F599F342BAAE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02558-8207-4026-97DE-5A2D2A9EA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299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70AA-6C0D-4F41-9AA2-F599F342BAAE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02558-8207-4026-97DE-5A2D2A9EA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427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43B70AA-6C0D-4F41-9AA2-F599F342BAAE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2A02558-8207-4026-97DE-5A2D2A9EA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607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9272E-59C8-49DA-8070-EDFC5935C0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교육부 자가진단 사이트</a:t>
            </a:r>
            <a:b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</a:b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취약점 보고서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994992-A245-4D14-BC5D-09E5A893C8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VINTO - </a:t>
            </a:r>
            <a:r>
              <a:rPr lang="en-US" altLang="ko-KR" dirty="0"/>
              <a:t>https://github.com/VINTO1819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188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FD5D88-DB50-446E-8507-CE762A42C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취약점 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1. Script</a:t>
            </a: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의 난독화 부재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0D181B-1155-4BD7-95A0-E053D5620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69" y="2483535"/>
            <a:ext cx="5955598" cy="36285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638976-89E2-40AC-B6F7-EEFE6D69CD21}"/>
              </a:ext>
            </a:extLst>
          </p:cNvPr>
          <p:cNvSpPr txBox="1"/>
          <p:nvPr/>
        </p:nvSpPr>
        <p:spPr>
          <a:xfrm>
            <a:off x="492369" y="6154615"/>
            <a:ext cx="35459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Chrome Dev Tool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을 통해 자가진단 페이지를 본 모습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286D19-18E0-49F9-AB5E-FA097B918341}"/>
              </a:ext>
            </a:extLst>
          </p:cNvPr>
          <p:cNvSpPr txBox="1"/>
          <p:nvPr/>
        </p:nvSpPr>
        <p:spPr>
          <a:xfrm>
            <a:off x="6629400" y="2483536"/>
            <a:ext cx="4738798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교육부가 사용하는 자가진단 홈페이지를</a:t>
            </a:r>
            <a:endParaRPr lang="en-US" altLang="ko-KR" sz="20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r>
              <a:rPr lang="en-US" altLang="ko-KR" sz="20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Chrome Dev Tool</a:t>
            </a:r>
            <a:r>
              <a:rPr lang="ko-KR" altLang="en-US" sz="20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로 분석한 결과</a:t>
            </a:r>
            <a:r>
              <a:rPr lang="en-US" altLang="ko-KR" sz="20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,</a:t>
            </a:r>
          </a:p>
          <a:p>
            <a:endParaRPr lang="en-US" altLang="ko-KR" sz="20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r>
              <a:rPr lang="ko-KR" altLang="en-US" sz="20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자바스크립트가 </a:t>
            </a:r>
            <a:r>
              <a:rPr lang="en-US" altLang="ko-KR" sz="20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  <a:r>
              <a:rPr lang="en-US" altLang="ko-KR" sz="20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js</a:t>
            </a:r>
            <a:r>
              <a:rPr lang="en-US" altLang="ko-KR" sz="20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ko-KR" altLang="en-US" sz="20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파일로 분리된 것이 아닌</a:t>
            </a:r>
            <a:endParaRPr lang="en-US" altLang="ko-KR" sz="20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r>
              <a:rPr lang="en-US" altLang="ko-KR" sz="20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HTML </a:t>
            </a:r>
            <a:r>
              <a:rPr lang="ko-KR" altLang="en-US" sz="20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파일에 내장된 것이 확인되었다</a:t>
            </a:r>
            <a:r>
              <a:rPr lang="en-US" altLang="ko-KR" sz="20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</a:p>
          <a:p>
            <a:endParaRPr lang="en-US" altLang="ko-KR" sz="20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r>
              <a:rPr lang="ko-KR" altLang="en-US" sz="20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또한 코드에는 어떠한 난독화 조치도</a:t>
            </a:r>
            <a:endParaRPr lang="en-US" altLang="ko-KR" sz="20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r>
              <a:rPr lang="ko-KR" altLang="en-US" sz="20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되어있지 않았다</a:t>
            </a:r>
            <a:r>
              <a:rPr lang="en-US" altLang="ko-KR" sz="20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</a:p>
          <a:p>
            <a:endParaRPr lang="en-US" altLang="ko-KR" sz="20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r>
              <a:rPr lang="ko-KR" altLang="en-US" sz="24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이는</a:t>
            </a:r>
            <a:r>
              <a:rPr lang="en-US" altLang="ko-KR" sz="24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, </a:t>
            </a:r>
            <a:r>
              <a:rPr lang="ko-KR" altLang="en-US" sz="24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공격자가 더욱 쉽게 페이지를</a:t>
            </a:r>
            <a:endParaRPr lang="en-US" altLang="ko-KR" sz="24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r>
              <a:rPr lang="ko-KR" altLang="en-US" sz="24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파악하고 공격할 수 있도록 한다</a:t>
            </a:r>
            <a:r>
              <a:rPr lang="en-US" altLang="ko-KR" sz="24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9078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FD5D88-DB50-446E-8507-CE762A42C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취약점 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2. API</a:t>
            </a: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의 부하방지 기능 부재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286D19-18E0-49F9-AB5E-FA097B918341}"/>
              </a:ext>
            </a:extLst>
          </p:cNvPr>
          <p:cNvSpPr txBox="1"/>
          <p:nvPr/>
        </p:nvSpPr>
        <p:spPr>
          <a:xfrm>
            <a:off x="465991" y="2527497"/>
            <a:ext cx="917037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Ajax</a:t>
            </a:r>
            <a:r>
              <a:rPr lang="ko-KR" altLang="en-US" sz="20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를 통해 </a:t>
            </a:r>
            <a:r>
              <a:rPr lang="en-US" altLang="ko-KR" sz="20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API </a:t>
            </a:r>
            <a:r>
              <a:rPr lang="ko-KR" altLang="en-US" sz="20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서버에 연속적인 요청을 넣은 결과</a:t>
            </a:r>
            <a:r>
              <a:rPr lang="en-US" altLang="ko-KR" sz="20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,</a:t>
            </a:r>
          </a:p>
          <a:p>
            <a:r>
              <a:rPr lang="ko-KR" altLang="en-US" sz="20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약 </a:t>
            </a:r>
            <a:r>
              <a:rPr lang="en-US" altLang="ko-KR" sz="20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300~400</a:t>
            </a:r>
            <a:r>
              <a:rPr lang="ko-KR" altLang="en-US" sz="20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회의 요청에도 연결을 끊지 않고 계속 응답을 해주는 것이 확인됨</a:t>
            </a:r>
            <a:r>
              <a:rPr lang="en-US" altLang="ko-KR" sz="20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</a:p>
          <a:p>
            <a:endParaRPr lang="en-US" altLang="ko-KR" sz="20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r>
              <a:rPr lang="ko-KR" altLang="en-US" sz="20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이는 브루트포스 공격의 난이도를 낮춰주며</a:t>
            </a:r>
            <a:r>
              <a:rPr lang="en-US" altLang="ko-KR" sz="20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,</a:t>
            </a:r>
          </a:p>
          <a:p>
            <a:endParaRPr lang="en-US" altLang="ko-KR" sz="20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r>
              <a:rPr lang="ko-KR" altLang="en-US" sz="2000" b="1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이를 이용해 공격자는 생년월일 등을 끼워넣어</a:t>
            </a:r>
            <a:endParaRPr lang="en-US" altLang="ko-KR" sz="2000" b="1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r>
              <a:rPr lang="ko-KR" altLang="en-US" sz="2000" b="1" u="sng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타인의 자가진단을 조작</a:t>
            </a:r>
            <a:r>
              <a:rPr lang="ko-KR" altLang="en-US" sz="2000" b="1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할 수 있게 된다</a:t>
            </a:r>
            <a:r>
              <a:rPr lang="en-US" altLang="ko-KR" sz="2000" b="1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  <a:r>
              <a:rPr lang="ko-KR" altLang="en-US" sz="2000" b="1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endParaRPr lang="en-US" altLang="ko-KR" sz="2000" b="1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endParaRPr lang="en-US" altLang="ko-KR" sz="2000" b="1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endParaRPr lang="en-US" altLang="ko-KR" sz="12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59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FD5D88-DB50-446E-8507-CE762A42C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시연 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1. </a:t>
            </a: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취약점을 이용한 생년월일 추출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3F6144-18AD-4968-8E10-E520CCEE8F9F}"/>
              </a:ext>
            </a:extLst>
          </p:cNvPr>
          <p:cNvSpPr txBox="1"/>
          <p:nvPr/>
        </p:nvSpPr>
        <p:spPr>
          <a:xfrm>
            <a:off x="415737" y="2465084"/>
            <a:ext cx="6234399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“2”</a:t>
            </a:r>
            <a:r>
              <a:rPr lang="ko-KR" altLang="en-US" sz="20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의 취약점을 이용하여 생년월일 추출 공격을 해본 결과</a:t>
            </a:r>
            <a:r>
              <a:rPr lang="en-US" altLang="ko-KR" sz="20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,</a:t>
            </a:r>
          </a:p>
          <a:p>
            <a:endParaRPr lang="en-US" altLang="ko-KR" sz="20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r>
              <a:rPr lang="ko-KR" altLang="en-US" sz="20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단 </a:t>
            </a:r>
            <a:r>
              <a:rPr lang="en-US" altLang="ko-KR" sz="20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1</a:t>
            </a:r>
            <a:r>
              <a:rPr lang="ko-KR" altLang="en-US" sz="20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초 만에 사용자의 생년월일과 인증 토큰이 나오는 것을</a:t>
            </a:r>
            <a:endParaRPr lang="en-US" altLang="ko-KR" sz="20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r>
              <a:rPr lang="ko-KR" altLang="en-US" sz="20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확인할 수 있었다</a:t>
            </a:r>
            <a:r>
              <a:rPr lang="en-US" altLang="ko-KR" sz="20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</a:p>
          <a:p>
            <a:endParaRPr lang="en-US" altLang="ko-KR" sz="20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r>
              <a:rPr lang="ko-KR" altLang="en-US" sz="20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이는 매우 심각한 상황으로</a:t>
            </a:r>
            <a:r>
              <a:rPr lang="en-US" altLang="ko-KR" sz="20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,</a:t>
            </a:r>
          </a:p>
          <a:p>
            <a:r>
              <a:rPr lang="ko-KR" altLang="en-US" sz="20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누군가가 마음만 먹는다면 이름</a:t>
            </a:r>
            <a:r>
              <a:rPr lang="en-US" altLang="ko-KR" sz="20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/</a:t>
            </a:r>
            <a:r>
              <a:rPr lang="ko-KR" altLang="en-US" sz="20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학교만으로</a:t>
            </a:r>
            <a:r>
              <a:rPr lang="en-US" altLang="ko-KR" sz="20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ko-KR" altLang="en-US" sz="20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해당 사용자의</a:t>
            </a:r>
            <a:endParaRPr lang="en-US" altLang="ko-KR" sz="20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r>
              <a:rPr lang="ko-KR" altLang="en-US" sz="20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생년월일을 알아낼 수 있을 뿐만 아니라</a:t>
            </a:r>
            <a:r>
              <a:rPr lang="en-US" altLang="ko-KR" sz="20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,</a:t>
            </a:r>
          </a:p>
          <a:p>
            <a:endParaRPr lang="en-US" altLang="ko-KR" sz="20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r>
              <a:rPr lang="ko-KR" altLang="en-US" sz="20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자가진단 데이터를 조작하여 등교를 불가하게 하는 등의</a:t>
            </a:r>
            <a:endParaRPr lang="en-US" altLang="ko-KR" sz="20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r>
              <a:rPr lang="ko-KR" altLang="en-US" sz="20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행위도 가능해진다</a:t>
            </a:r>
            <a:r>
              <a:rPr lang="en-US" altLang="ko-KR" sz="20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  <a:endParaRPr lang="ko-KR" altLang="en-US" sz="20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EAEF75-BFC6-4EF5-B3BF-1CF8435C4556}"/>
              </a:ext>
            </a:extLst>
          </p:cNvPr>
          <p:cNvSpPr txBox="1"/>
          <p:nvPr/>
        </p:nvSpPr>
        <p:spPr>
          <a:xfrm>
            <a:off x="6963506" y="4280947"/>
            <a:ext cx="41056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본 개발자의 주거지역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/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학교명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/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태어난 년도를 입력하자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브루트포스가 작동되어 본 개발자의 생년월일은 물론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,</a:t>
            </a: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자가진단 조작에 필요한 토큰까지 나오게 되었다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651C20AB-CF8A-4200-8B8A-E444091A6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506" y="2873829"/>
            <a:ext cx="4919632" cy="140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466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FD5D88-DB50-446E-8507-CE762A42C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시나리오 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1. </a:t>
            </a: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등교 저지</a:t>
            </a:r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9C27B89D-D31D-4D8E-8725-ED9F8B35F7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334642"/>
              </p:ext>
            </p:extLst>
          </p:nvPr>
        </p:nvGraphicFramePr>
        <p:xfrm>
          <a:off x="466969" y="2567353"/>
          <a:ext cx="11288346" cy="39402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99B93EC-58D9-4335-99E4-F50F0DCD30F0}"/>
              </a:ext>
            </a:extLst>
          </p:cNvPr>
          <p:cNvSpPr/>
          <p:nvPr/>
        </p:nvSpPr>
        <p:spPr>
          <a:xfrm>
            <a:off x="2995902" y="4537479"/>
            <a:ext cx="6508583" cy="1608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결과적으로</a:t>
            </a:r>
            <a:r>
              <a:rPr lang="en-US" altLang="ko-KR" sz="2000" b="1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, </a:t>
            </a:r>
            <a:r>
              <a:rPr lang="ko-KR" altLang="en-US" sz="2000" b="1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누군가 특정인에 대한 앙심을 품고 </a:t>
            </a:r>
            <a:r>
              <a:rPr lang="ko-KR" altLang="en-US" sz="2000" b="1" u="sng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시험기간</a:t>
            </a:r>
            <a:endParaRPr lang="en-US" altLang="ko-KR" sz="2000" b="1" u="sng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algn="ctr"/>
            <a:r>
              <a:rPr lang="ko-KR" altLang="en-US" sz="2000" b="1" u="sng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때 공격</a:t>
            </a:r>
            <a:r>
              <a:rPr lang="ko-KR" altLang="en-US" sz="2000" b="1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한다면</a:t>
            </a:r>
            <a:r>
              <a:rPr lang="en-US" altLang="ko-KR" sz="2000" b="1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ko-KR" altLang="en-US" sz="2000" b="1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심각한 피해를 초래할 수 있게 된다</a:t>
            </a:r>
            <a:r>
              <a:rPr lang="en-US" altLang="ko-KR" sz="2000" b="1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  <a:endParaRPr lang="ko-KR" altLang="en-US" sz="2000" b="1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1271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E49B6-A893-4EAD-A61D-AFB8ECC07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해결 방안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D656A6-4A44-451C-A0CB-32D72582C0EC}"/>
              </a:ext>
            </a:extLst>
          </p:cNvPr>
          <p:cNvSpPr txBox="1"/>
          <p:nvPr/>
        </p:nvSpPr>
        <p:spPr>
          <a:xfrm>
            <a:off x="1154954" y="2655277"/>
            <a:ext cx="9487149" cy="198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1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자가진단 페이지의 </a:t>
            </a:r>
            <a:r>
              <a:rPr lang="en-US" altLang="ko-KR" sz="21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Javascript</a:t>
            </a:r>
            <a:r>
              <a:rPr lang="ko-KR" altLang="en-US" sz="21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를 별도 파일로 만들고 난독화 과정을 거친다</a:t>
            </a:r>
            <a:r>
              <a:rPr lang="en-US" altLang="ko-KR" sz="21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1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브루트포스를 방지하기 위해 </a:t>
            </a:r>
            <a:r>
              <a:rPr lang="en-US" altLang="ko-KR" sz="21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“</a:t>
            </a:r>
            <a:r>
              <a:rPr lang="ko-KR" altLang="en-US" sz="21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이름 별</a:t>
            </a:r>
            <a:r>
              <a:rPr lang="en-US" altLang="ko-KR" sz="21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”</a:t>
            </a:r>
            <a:r>
              <a:rPr lang="ko-KR" altLang="en-US" sz="21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시간당 요청 횟수를 제한한다</a:t>
            </a:r>
            <a:r>
              <a:rPr lang="en-US" altLang="ko-KR" sz="21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1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1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또한</a:t>
            </a:r>
            <a:r>
              <a:rPr lang="en-US" altLang="ko-KR" sz="21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, SQL</a:t>
            </a:r>
            <a:r>
              <a:rPr lang="ko-KR" altLang="en-US" sz="21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altLang="ko-KR" sz="21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Injection</a:t>
            </a:r>
            <a:r>
              <a:rPr lang="ko-KR" altLang="en-US" sz="21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취약점 또한 의심되니 </a:t>
            </a:r>
            <a:r>
              <a:rPr lang="en-US" altLang="ko-KR" sz="21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SQL </a:t>
            </a:r>
            <a:r>
              <a:rPr lang="ko-KR" altLang="en-US" sz="21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인젝션의 방지기능 또한 추가한다</a:t>
            </a:r>
            <a:r>
              <a:rPr lang="en-US" altLang="ko-KR" sz="21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  <a:endParaRPr lang="ko-KR" altLang="en-US" sz="21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32685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(회의실)">
  <a:themeElements>
    <a:clrScheme name="이온(회의실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이온(회의실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(회의실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28</TotalTime>
  <Words>315</Words>
  <Application>Microsoft Office PowerPoint</Application>
  <PresentationFormat>와이드스크린</PresentationFormat>
  <Paragraphs>51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나눔스퀘어라운드OTF Regular</vt:lpstr>
      <vt:lpstr>Arial</vt:lpstr>
      <vt:lpstr>Century Gothic</vt:lpstr>
      <vt:lpstr>Wingdings 3</vt:lpstr>
      <vt:lpstr>이온(회의실)</vt:lpstr>
      <vt:lpstr>교육부 자가진단 사이트 취약점 보고서</vt:lpstr>
      <vt:lpstr>취약점 1. Script의 난독화 부재</vt:lpstr>
      <vt:lpstr>취약점 2. API의 부하방지 기능 부재</vt:lpstr>
      <vt:lpstr>시연 1. 취약점을 이용한 생년월일 추출</vt:lpstr>
      <vt:lpstr>시나리오 1. 등교 저지</vt:lpstr>
      <vt:lpstr>해결 방안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교육부 자가진단 사이트 취약점 보고서</dc:title>
  <dc:creator>승민 이</dc:creator>
  <cp:lastModifiedBy>승민 이</cp:lastModifiedBy>
  <cp:revision>12</cp:revision>
  <dcterms:created xsi:type="dcterms:W3CDTF">2020-08-23T14:16:11Z</dcterms:created>
  <dcterms:modified xsi:type="dcterms:W3CDTF">2020-08-23T23:40:09Z</dcterms:modified>
</cp:coreProperties>
</file>