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9" r:id="rId3"/>
    <p:sldId id="283" r:id="rId4"/>
    <p:sldId id="266" r:id="rId5"/>
    <p:sldId id="262" r:id="rId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195"/>
    <a:srgbClr val="0000FF"/>
    <a:srgbClr val="7F7F7F"/>
    <a:srgbClr val="DAC0A3"/>
    <a:srgbClr val="235496"/>
    <a:srgbClr val="6386B5"/>
    <a:srgbClr val="FFFADD"/>
    <a:srgbClr val="3E54AC"/>
    <a:srgbClr val="A76F6F"/>
    <a:srgbClr val="8E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76" autoAdjust="0"/>
    <p:restoredTop sz="84845" autoAdjust="0"/>
  </p:normalViewPr>
  <p:slideViewPr>
    <p:cSldViewPr snapToGrid="0">
      <p:cViewPr varScale="1">
        <p:scale>
          <a:sx n="181" d="100"/>
          <a:sy n="181" d="100"/>
        </p:scale>
        <p:origin x="1692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a5c1fcd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a5c1fcd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0432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a5c1fcd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a5c1fcd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3729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a5c1fcd7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a5c1fcd7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902700" y="1564154"/>
            <a:ext cx="5364000" cy="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843037" y="2996840"/>
            <a:ext cx="5446415" cy="42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anum Myeongjo"/>
              </a:rPr>
              <a:t>고영테크놀로지의</a:t>
            </a:r>
            <a:r>
              <a:rPr lang="ko-KR" altLang="en-US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anum Myeongjo"/>
              </a:rPr>
              <a:t> 제조</a:t>
            </a:r>
            <a:r>
              <a:rPr lang="en-US" altLang="ko-KR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anum Myeongjo"/>
              </a:rPr>
              <a:t>/</a:t>
            </a:r>
            <a:r>
              <a:rPr lang="ko-KR" altLang="en-US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anum Myeongjo"/>
              </a:rPr>
              <a:t>검증 비용 감소를 위한 영상 인식</a:t>
            </a:r>
            <a:r>
              <a:rPr lang="en-US" altLang="ko-KR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anum Myeongjo"/>
              </a:rPr>
              <a:t> </a:t>
            </a:r>
            <a:r>
              <a:rPr lang="ko-KR" altLang="en-US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anum Myeongjo"/>
              </a:rPr>
              <a:t>모델 도출</a:t>
            </a:r>
          </a:p>
        </p:txBody>
      </p:sp>
      <p:cxnSp>
        <p:nvCxnSpPr>
          <p:cNvPr id="56" name="Google Shape;56;p13"/>
          <p:cNvCxnSpPr/>
          <p:nvPr/>
        </p:nvCxnSpPr>
        <p:spPr>
          <a:xfrm>
            <a:off x="1890000" y="3088570"/>
            <a:ext cx="536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/>
          <p:nvPr/>
        </p:nvSpPr>
        <p:spPr>
          <a:xfrm>
            <a:off x="6750538" y="4350326"/>
            <a:ext cx="2393462" cy="69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buNone/>
            </a:pPr>
            <a:r>
              <a:rPr lang="ko-KR" altLang="en-US" sz="900" b="1" dirty="0">
                <a:ln w="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참여 기업 </a:t>
            </a:r>
            <a:r>
              <a:rPr lang="en-US" altLang="ko-KR" sz="900" b="1" dirty="0">
                <a:ln w="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Koh Young Technology</a:t>
            </a: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ln w="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대학 </a:t>
            </a:r>
            <a:r>
              <a:rPr lang="en-US" altLang="ko-KR" sz="900" b="1" dirty="0">
                <a:ln w="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en-US" altLang="ko-KR" sz="900" b="1" dirty="0" err="1">
                <a:ln w="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Soongsil</a:t>
            </a:r>
            <a:r>
              <a:rPr lang="en-US" altLang="ko-KR" sz="900" b="1" dirty="0">
                <a:ln w="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University</a:t>
            </a:r>
            <a:endParaRPr lang="ko-KR" altLang="en-US" sz="900" b="1" dirty="0">
              <a:ln w="0">
                <a:solidFill>
                  <a:schemeClr val="tx1">
                    <a:alpha val="50000"/>
                  </a:schemeClr>
                </a:solidFill>
              </a:ln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lvl="0" indent="0" rtl="0">
              <a:lnSpc>
                <a:spcPct val="150000"/>
              </a:lnSpc>
              <a:buNone/>
            </a:pPr>
            <a:r>
              <a:rPr lang="ko-KR" altLang="en-US" sz="900" b="1" dirty="0">
                <a:ln w="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팀 </a:t>
            </a:r>
            <a:r>
              <a:rPr lang="en-US" altLang="ko-KR" sz="900" b="1" dirty="0">
                <a:ln w="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SSU VIP Lab. </a:t>
            </a:r>
            <a:r>
              <a:rPr lang="ko-KR" altLang="en-US" sz="900" b="1" dirty="0">
                <a:ln w="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석사 김준용</a:t>
            </a:r>
            <a:r>
              <a:rPr lang="en-US" altLang="ko-KR" sz="900" b="1" dirty="0">
                <a:ln w="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en-US" sz="900" b="1" dirty="0">
                <a:ln w="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석사 길다영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7704C-9BC5-03D8-0FDC-B0255A644582}"/>
              </a:ext>
            </a:extLst>
          </p:cNvPr>
          <p:cNvSpPr txBox="1"/>
          <p:nvPr/>
        </p:nvSpPr>
        <p:spPr>
          <a:xfrm>
            <a:off x="1902700" y="1705766"/>
            <a:ext cx="5364001" cy="1215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Clr>
                <a:srgbClr val="0F243E"/>
              </a:buClr>
              <a:buSzPts val="4800"/>
            </a:pPr>
            <a:r>
              <a:rPr lang="ko-KR" altLang="en-US" sz="26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시각</a:t>
            </a:r>
            <a:r>
              <a:rPr lang="en-US" altLang="ko-KR" sz="26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ko-KR" altLang="en-US" sz="26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언어 모델을 활용하는</a:t>
            </a:r>
            <a:endParaRPr lang="en-US" altLang="ko-KR" sz="2600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buClr>
                <a:srgbClr val="0F243E"/>
              </a:buClr>
              <a:buSzPts val="4800"/>
            </a:pPr>
            <a:r>
              <a:rPr lang="ko-KR" altLang="en-US" sz="2600" dirty="0" err="1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제로샷</a:t>
            </a:r>
            <a:r>
              <a:rPr lang="ko-KR" altLang="en-US" sz="26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 이상 감지 방법론</a:t>
            </a:r>
          </a:p>
        </p:txBody>
      </p:sp>
      <p:pic>
        <p:nvPicPr>
          <p:cNvPr id="2" name="Google Shape;87;p12">
            <a:extLst>
              <a:ext uri="{FF2B5EF4-FFF2-40B4-BE49-F238E27FC236}">
                <a16:creationId xmlns:a16="http://schemas.microsoft.com/office/drawing/2014/main" id="{870AAEB1-7A9E-CF8E-2250-0FF7B23E8D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7382" y="4743721"/>
            <a:ext cx="1024618" cy="29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산학 프로젝트 챌린지">
            <a:extLst>
              <a:ext uri="{FF2B5EF4-FFF2-40B4-BE49-F238E27FC236}">
                <a16:creationId xmlns:a16="http://schemas.microsoft.com/office/drawing/2014/main" id="{75FCF8BD-314F-93A0-675E-280AADE6E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4" y="4743721"/>
            <a:ext cx="1024618" cy="26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고영테크놀러지 – 고영테크놀러지는 세계 최고의 광기계 기술과 머신 비전 기술로 시장에서 인정받고 있는 글로벌 리더입니다. 2002년  설립한 고영테크놀러지는 독보적인 3차원 측정 기반의 검사 솔루션으로 검사 난제들을 해결해 가면서 스마트 공장 시대를 열어가고">
            <a:extLst>
              <a:ext uri="{FF2B5EF4-FFF2-40B4-BE49-F238E27FC236}">
                <a16:creationId xmlns:a16="http://schemas.microsoft.com/office/drawing/2014/main" id="{33E392D1-0426-3379-282D-1EE26E57DC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9" t="13376" r="10138" b="14112"/>
          <a:stretch/>
        </p:blipFill>
        <p:spPr bwMode="auto">
          <a:xfrm>
            <a:off x="2359300" y="4700057"/>
            <a:ext cx="797193" cy="38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1E74E0C8-7C3D-4CC0-FA91-BDC1FD78B98F}"/>
              </a:ext>
            </a:extLst>
          </p:cNvPr>
          <p:cNvSpPr txBox="1"/>
          <p:nvPr/>
        </p:nvSpPr>
        <p:spPr>
          <a:xfrm>
            <a:off x="4584699" y="1209974"/>
            <a:ext cx="2732128" cy="42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n w="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anum Myeongjo"/>
              </a:rPr>
              <a:t>2023 </a:t>
            </a:r>
            <a:r>
              <a:rPr lang="ko-KR" altLang="en-US" sz="1200" dirty="0">
                <a:ln w="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anum Myeongjo"/>
              </a:rPr>
              <a:t>산학 프로젝트 챌린지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/>
        </p:nvSpPr>
        <p:spPr>
          <a:xfrm>
            <a:off x="252000" y="2187271"/>
            <a:ext cx="2078925" cy="76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latin typeface="Times New Roman" panose="02020603050405020304" pitchFamily="18" charset="0"/>
                <a:ea typeface="Nanum Myeongjo"/>
                <a:cs typeface="Times New Roman" panose="02020603050405020304" pitchFamily="18" charset="0"/>
                <a:sym typeface="Nanum Myeongjo"/>
              </a:rPr>
              <a:t>Contents</a:t>
            </a:r>
          </a:p>
        </p:txBody>
      </p:sp>
      <p:sp>
        <p:nvSpPr>
          <p:cNvPr id="97" name="Google Shape;97;p16"/>
          <p:cNvSpPr txBox="1"/>
          <p:nvPr/>
        </p:nvSpPr>
        <p:spPr>
          <a:xfrm>
            <a:off x="2374523" y="572320"/>
            <a:ext cx="700500" cy="68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2768600" y="1259630"/>
            <a:ext cx="1234358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latin typeface="+mn-ea"/>
                <a:ea typeface="+mn-ea"/>
                <a:cs typeface="Times New Roman" panose="02020603050405020304" pitchFamily="18" charset="0"/>
                <a:sym typeface="Nanum Myeongjo"/>
              </a:rPr>
              <a:t>연구 개요</a:t>
            </a:r>
            <a:endParaRPr sz="1050" dirty="0">
              <a:ln w="6350">
                <a:solidFill>
                  <a:schemeClr val="tx1"/>
                </a:solidFill>
              </a:ln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984499" y="1717537"/>
            <a:ext cx="1009439" cy="651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sz="9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2527398" y="1243357"/>
            <a:ext cx="144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2562958" y="2459640"/>
            <a:ext cx="144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Google Shape;76;p15">
            <a:extLst>
              <a:ext uri="{FF2B5EF4-FFF2-40B4-BE49-F238E27FC236}">
                <a16:creationId xmlns:a16="http://schemas.microsoft.com/office/drawing/2014/main" id="{B0476D67-DCB6-A898-0101-B2A264E853D4}"/>
              </a:ext>
            </a:extLst>
          </p:cNvPr>
          <p:cNvCxnSpPr/>
          <p:nvPr/>
        </p:nvCxnSpPr>
        <p:spPr>
          <a:xfrm>
            <a:off x="207378" y="5003692"/>
            <a:ext cx="8640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Google Shape;77;p15">
            <a:extLst>
              <a:ext uri="{FF2B5EF4-FFF2-40B4-BE49-F238E27FC236}">
                <a16:creationId xmlns:a16="http://schemas.microsoft.com/office/drawing/2014/main" id="{A4C7E807-0B9E-B247-415D-CBEB14EF2FB7}"/>
              </a:ext>
            </a:extLst>
          </p:cNvPr>
          <p:cNvCxnSpPr/>
          <p:nvPr/>
        </p:nvCxnSpPr>
        <p:spPr>
          <a:xfrm>
            <a:off x="252000" y="193112"/>
            <a:ext cx="864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97;p16">
            <a:extLst>
              <a:ext uri="{FF2B5EF4-FFF2-40B4-BE49-F238E27FC236}">
                <a16:creationId xmlns:a16="http://schemas.microsoft.com/office/drawing/2014/main" id="{6D16DF0C-FCB0-F7FE-B672-D25DB5122688}"/>
              </a:ext>
            </a:extLst>
          </p:cNvPr>
          <p:cNvSpPr txBox="1"/>
          <p:nvPr/>
        </p:nvSpPr>
        <p:spPr>
          <a:xfrm>
            <a:off x="4086800" y="2878823"/>
            <a:ext cx="700500" cy="67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98;p16">
            <a:extLst>
              <a:ext uri="{FF2B5EF4-FFF2-40B4-BE49-F238E27FC236}">
                <a16:creationId xmlns:a16="http://schemas.microsoft.com/office/drawing/2014/main" id="{11408F8E-1873-6726-3964-6B9E974811F3}"/>
              </a:ext>
            </a:extLst>
          </p:cNvPr>
          <p:cNvSpPr txBox="1"/>
          <p:nvPr/>
        </p:nvSpPr>
        <p:spPr>
          <a:xfrm>
            <a:off x="4239675" y="3566133"/>
            <a:ext cx="147556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latin typeface="+mn-ea"/>
                <a:ea typeface="+mn-ea"/>
                <a:cs typeface="Times New Roman" panose="02020603050405020304" pitchFamily="18" charset="0"/>
                <a:sym typeface="Nanum Myeongjo"/>
              </a:rPr>
              <a:t>수행 과정</a:t>
            </a:r>
            <a:endParaRPr sz="1050" dirty="0">
              <a:ln w="6350">
                <a:solidFill>
                  <a:schemeClr val="tx1"/>
                </a:solidFill>
              </a:ln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Google Shape;99;p16">
            <a:extLst>
              <a:ext uri="{FF2B5EF4-FFF2-40B4-BE49-F238E27FC236}">
                <a16:creationId xmlns:a16="http://schemas.microsoft.com/office/drawing/2014/main" id="{D182B050-9A63-A7BA-3F07-78B59753B81E}"/>
              </a:ext>
            </a:extLst>
          </p:cNvPr>
          <p:cNvSpPr txBox="1"/>
          <p:nvPr/>
        </p:nvSpPr>
        <p:spPr>
          <a:xfrm>
            <a:off x="4243594" y="4193292"/>
            <a:ext cx="1589442" cy="57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Rule-based Fall Detection</a:t>
            </a: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Zero-Shot Fall Detection</a:t>
            </a:r>
          </a:p>
        </p:txBody>
      </p:sp>
      <p:cxnSp>
        <p:nvCxnSpPr>
          <p:cNvPr id="16" name="Google Shape;101;p16">
            <a:extLst>
              <a:ext uri="{FF2B5EF4-FFF2-40B4-BE49-F238E27FC236}">
                <a16:creationId xmlns:a16="http://schemas.microsoft.com/office/drawing/2014/main" id="{2E66F811-06DA-8E58-913F-9E8D11682596}"/>
              </a:ext>
            </a:extLst>
          </p:cNvPr>
          <p:cNvCxnSpPr/>
          <p:nvPr/>
        </p:nvCxnSpPr>
        <p:spPr>
          <a:xfrm>
            <a:off x="4239675" y="3549860"/>
            <a:ext cx="144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02;p16">
            <a:extLst>
              <a:ext uri="{FF2B5EF4-FFF2-40B4-BE49-F238E27FC236}">
                <a16:creationId xmlns:a16="http://schemas.microsoft.com/office/drawing/2014/main" id="{FE55B8C5-85B1-0AEE-8642-F87CBFEEFB9E}"/>
              </a:ext>
            </a:extLst>
          </p:cNvPr>
          <p:cNvCxnSpPr/>
          <p:nvPr/>
        </p:nvCxnSpPr>
        <p:spPr>
          <a:xfrm>
            <a:off x="4275235" y="4766143"/>
            <a:ext cx="144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97;p16">
            <a:extLst>
              <a:ext uri="{FF2B5EF4-FFF2-40B4-BE49-F238E27FC236}">
                <a16:creationId xmlns:a16="http://schemas.microsoft.com/office/drawing/2014/main" id="{DF14F77F-2C34-B89C-18D2-89D5A8A18624}"/>
              </a:ext>
            </a:extLst>
          </p:cNvPr>
          <p:cNvSpPr txBox="1"/>
          <p:nvPr/>
        </p:nvSpPr>
        <p:spPr>
          <a:xfrm>
            <a:off x="5654154" y="572320"/>
            <a:ext cx="700500" cy="6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Google Shape;98;p16">
            <a:extLst>
              <a:ext uri="{FF2B5EF4-FFF2-40B4-BE49-F238E27FC236}">
                <a16:creationId xmlns:a16="http://schemas.microsoft.com/office/drawing/2014/main" id="{4B921107-54BA-C09C-B1F5-B3DAB99A77AE}"/>
              </a:ext>
            </a:extLst>
          </p:cNvPr>
          <p:cNvSpPr txBox="1"/>
          <p:nvPr/>
        </p:nvSpPr>
        <p:spPr>
          <a:xfrm>
            <a:off x="6081391" y="1249001"/>
            <a:ext cx="1201198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latin typeface="+mn-ea"/>
                <a:ea typeface="+mn-ea"/>
                <a:cs typeface="Times New Roman" panose="02020603050405020304" pitchFamily="18" charset="0"/>
                <a:sym typeface="Nanum Myeongjo"/>
              </a:rPr>
              <a:t>연구 결과 및 토의</a:t>
            </a:r>
            <a:endParaRPr lang="ko-KR" altLang="en-US" sz="1050" dirty="0">
              <a:ln w="6350">
                <a:solidFill>
                  <a:schemeClr val="tx1"/>
                </a:solidFill>
              </a:ln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Google Shape;99;p16">
            <a:extLst>
              <a:ext uri="{FF2B5EF4-FFF2-40B4-BE49-F238E27FC236}">
                <a16:creationId xmlns:a16="http://schemas.microsoft.com/office/drawing/2014/main" id="{0D63A951-AE5B-50AE-F274-F48321B650E7}"/>
              </a:ext>
            </a:extLst>
          </p:cNvPr>
          <p:cNvSpPr txBox="1"/>
          <p:nvPr/>
        </p:nvSpPr>
        <p:spPr>
          <a:xfrm>
            <a:off x="6031366" y="1920695"/>
            <a:ext cx="1304132" cy="52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 Results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Results</a:t>
            </a:r>
          </a:p>
        </p:txBody>
      </p:sp>
      <p:cxnSp>
        <p:nvCxnSpPr>
          <p:cNvPr id="22" name="Google Shape;101;p16">
            <a:extLst>
              <a:ext uri="{FF2B5EF4-FFF2-40B4-BE49-F238E27FC236}">
                <a16:creationId xmlns:a16="http://schemas.microsoft.com/office/drawing/2014/main" id="{2EACD5D6-8CEC-B42A-C0F2-FABF0A3DA630}"/>
              </a:ext>
            </a:extLst>
          </p:cNvPr>
          <p:cNvCxnSpPr/>
          <p:nvPr/>
        </p:nvCxnSpPr>
        <p:spPr>
          <a:xfrm>
            <a:off x="5807029" y="1241193"/>
            <a:ext cx="144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02;p16">
            <a:extLst>
              <a:ext uri="{FF2B5EF4-FFF2-40B4-BE49-F238E27FC236}">
                <a16:creationId xmlns:a16="http://schemas.microsoft.com/office/drawing/2014/main" id="{A4BB877B-787A-8432-BDB2-E6C7A52DAE0D}"/>
              </a:ext>
            </a:extLst>
          </p:cNvPr>
          <p:cNvCxnSpPr/>
          <p:nvPr/>
        </p:nvCxnSpPr>
        <p:spPr>
          <a:xfrm>
            <a:off x="5842589" y="2457476"/>
            <a:ext cx="144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97;p16">
            <a:extLst>
              <a:ext uri="{FF2B5EF4-FFF2-40B4-BE49-F238E27FC236}">
                <a16:creationId xmlns:a16="http://schemas.microsoft.com/office/drawing/2014/main" id="{E7CBC623-5D97-9091-ED58-0468891DE75A}"/>
              </a:ext>
            </a:extLst>
          </p:cNvPr>
          <p:cNvSpPr txBox="1"/>
          <p:nvPr/>
        </p:nvSpPr>
        <p:spPr>
          <a:xfrm>
            <a:off x="7223629" y="2859674"/>
            <a:ext cx="700500" cy="65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Google Shape;98;p16">
            <a:extLst>
              <a:ext uri="{FF2B5EF4-FFF2-40B4-BE49-F238E27FC236}">
                <a16:creationId xmlns:a16="http://schemas.microsoft.com/office/drawing/2014/main" id="{6F3532F9-8677-62D0-1363-34E50EE4C880}"/>
              </a:ext>
            </a:extLst>
          </p:cNvPr>
          <p:cNvSpPr txBox="1"/>
          <p:nvPr/>
        </p:nvSpPr>
        <p:spPr>
          <a:xfrm>
            <a:off x="7944732" y="3557666"/>
            <a:ext cx="907331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latin typeface="+mn-ea"/>
                <a:ea typeface="+mn-ea"/>
                <a:cs typeface="Times New Roman" panose="02020603050405020304" pitchFamily="18" charset="0"/>
                <a:sym typeface="Nanum Myeongjo"/>
              </a:rPr>
              <a:t>결론</a:t>
            </a:r>
            <a:endParaRPr sz="1050" dirty="0">
              <a:ln w="6350">
                <a:solidFill>
                  <a:schemeClr val="tx1"/>
                </a:solidFill>
              </a:ln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" name="Google Shape;99;p16">
            <a:extLst>
              <a:ext uri="{FF2B5EF4-FFF2-40B4-BE49-F238E27FC236}">
                <a16:creationId xmlns:a16="http://schemas.microsoft.com/office/drawing/2014/main" id="{D56E014C-AE74-F14C-4780-C4BD3D0F6D4F}"/>
              </a:ext>
            </a:extLst>
          </p:cNvPr>
          <p:cNvSpPr txBox="1"/>
          <p:nvPr/>
        </p:nvSpPr>
        <p:spPr>
          <a:xfrm>
            <a:off x="7858760" y="4002397"/>
            <a:ext cx="1033241" cy="763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ko-KR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sz="9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Google Shape;101;p16">
            <a:extLst>
              <a:ext uri="{FF2B5EF4-FFF2-40B4-BE49-F238E27FC236}">
                <a16:creationId xmlns:a16="http://schemas.microsoft.com/office/drawing/2014/main" id="{B0083F79-DE41-204C-4153-F8939879A792}"/>
              </a:ext>
            </a:extLst>
          </p:cNvPr>
          <p:cNvCxnSpPr/>
          <p:nvPr/>
        </p:nvCxnSpPr>
        <p:spPr>
          <a:xfrm>
            <a:off x="7376504" y="3549860"/>
            <a:ext cx="144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102;p16">
            <a:extLst>
              <a:ext uri="{FF2B5EF4-FFF2-40B4-BE49-F238E27FC236}">
                <a16:creationId xmlns:a16="http://schemas.microsoft.com/office/drawing/2014/main" id="{06B2394C-A354-18D3-3E4D-36F8295C12B7}"/>
              </a:ext>
            </a:extLst>
          </p:cNvPr>
          <p:cNvCxnSpPr/>
          <p:nvPr/>
        </p:nvCxnSpPr>
        <p:spPr>
          <a:xfrm>
            <a:off x="7412064" y="4766143"/>
            <a:ext cx="144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A63E8B-2AAB-A2FA-1EC8-494B03A7BD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5"/>
          <p:cNvCxnSpPr/>
          <p:nvPr/>
        </p:nvCxnSpPr>
        <p:spPr>
          <a:xfrm>
            <a:off x="216693" y="4984774"/>
            <a:ext cx="8640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5"/>
          <p:cNvCxnSpPr/>
          <p:nvPr/>
        </p:nvCxnSpPr>
        <p:spPr>
          <a:xfrm>
            <a:off x="252000" y="490148"/>
            <a:ext cx="864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96;p16">
            <a:extLst>
              <a:ext uri="{FF2B5EF4-FFF2-40B4-BE49-F238E27FC236}">
                <a16:creationId xmlns:a16="http://schemas.microsoft.com/office/drawing/2014/main" id="{141DE8F1-484F-0308-C141-F309D9AE61E3}"/>
              </a:ext>
            </a:extLst>
          </p:cNvPr>
          <p:cNvSpPr txBox="1"/>
          <p:nvPr/>
        </p:nvSpPr>
        <p:spPr>
          <a:xfrm>
            <a:off x="133467" y="0"/>
            <a:ext cx="2275504" cy="4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anum Myeongjo"/>
              </a:rPr>
              <a:t>1.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anum Myeongjo"/>
              </a:rPr>
              <a:t>연구 개요</a:t>
            </a:r>
            <a:endParaRPr lang="ko-KR" altLang="en-US" sz="2000" dirty="0">
              <a:ln w="6350">
                <a:solidFill>
                  <a:schemeClr val="tx1"/>
                </a:solidFill>
              </a:ln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Google Shape;96;p16">
            <a:extLst>
              <a:ext uri="{FF2B5EF4-FFF2-40B4-BE49-F238E27FC236}">
                <a16:creationId xmlns:a16="http://schemas.microsoft.com/office/drawing/2014/main" id="{AA6BA1F4-ADA6-95A3-FED8-B4F3D074785C}"/>
              </a:ext>
            </a:extLst>
          </p:cNvPr>
          <p:cNvSpPr txBox="1"/>
          <p:nvPr/>
        </p:nvSpPr>
        <p:spPr>
          <a:xfrm>
            <a:off x="6616496" y="78670"/>
            <a:ext cx="2275504" cy="42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altLang="ko-KR" sz="16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Background</a:t>
            </a:r>
            <a:endParaRPr lang="ko-KR" altLang="en-US" sz="1600" dirty="0">
              <a:ln w="6350">
                <a:solidFill>
                  <a:schemeClr val="tx1"/>
                </a:solidFill>
              </a:ln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B3110A-B724-57EC-E409-D96A74FC20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Google Shape;98;p16">
            <a:extLst>
              <a:ext uri="{FF2B5EF4-FFF2-40B4-BE49-F238E27FC236}">
                <a16:creationId xmlns:a16="http://schemas.microsoft.com/office/drawing/2014/main" id="{D5EACF73-5BCB-AFE7-A901-637E3957254F}"/>
              </a:ext>
            </a:extLst>
          </p:cNvPr>
          <p:cNvSpPr txBox="1"/>
          <p:nvPr/>
        </p:nvSpPr>
        <p:spPr>
          <a:xfrm>
            <a:off x="944258" y="633048"/>
            <a:ext cx="7228620" cy="5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err="1">
                <a:ln>
                  <a:solidFill>
                    <a:schemeClr val="tx1"/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  <a:sym typeface="Nanum Myeongjo"/>
              </a:rPr>
              <a:t>고영테크놀러지</a:t>
            </a:r>
            <a:r>
              <a:rPr lang="en-US" altLang="ko-KR" sz="1800" dirty="0">
                <a:ln>
                  <a:solidFill>
                    <a:schemeClr val="tx1"/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  <a:sym typeface="Nanum Myeongjo"/>
              </a:rPr>
              <a:t> </a:t>
            </a:r>
            <a:r>
              <a:rPr lang="en-US" altLang="ko-KR" sz="1800" dirty="0">
                <a:ln>
                  <a:solidFill>
                    <a:schemeClr val="tx1"/>
                  </a:solidFill>
                </a:ln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  <a:sym typeface="Nanum Myeongjo"/>
              </a:rPr>
              <a:t>-</a:t>
            </a:r>
            <a:r>
              <a:rPr lang="en-US" altLang="ko-KR" sz="1800" dirty="0">
                <a:ln>
                  <a:solidFill>
                    <a:schemeClr val="tx1"/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  <a:sym typeface="Nanum Myeongjo"/>
              </a:rPr>
              <a:t> </a:t>
            </a:r>
            <a:r>
              <a:rPr lang="ko-KR" altLang="en-US" sz="1800" dirty="0">
                <a:ln>
                  <a:solidFill>
                    <a:schemeClr val="tx1"/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  <a:sym typeface="Nanum Myeongjo"/>
              </a:rPr>
              <a:t>영상인식</a:t>
            </a:r>
            <a:r>
              <a:rPr lang="en-US" altLang="ko-KR" sz="1800" dirty="0">
                <a:ln>
                  <a:solidFill>
                    <a:schemeClr val="tx1"/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  <a:sym typeface="Nanum Myeongjo"/>
              </a:rPr>
              <a:t>/</a:t>
            </a:r>
            <a:r>
              <a:rPr lang="ko-KR" altLang="en-US" sz="1800" dirty="0">
                <a:ln>
                  <a:solidFill>
                    <a:schemeClr val="tx1"/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  <a:sym typeface="Nanum Myeongjo"/>
              </a:rPr>
              <a:t>전자부품 검사 장비 세계시장 선도</a:t>
            </a:r>
            <a:endParaRPr sz="1100" dirty="0">
              <a:ln>
                <a:solidFill>
                  <a:schemeClr val="tx1"/>
                </a:solidFill>
              </a:ln>
              <a:latin typeface="돋움" panose="020B0600000101010101" pitchFamily="50" charset="-127"/>
              <a:ea typeface="돋움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42DD1F0-F985-051A-1078-3EF86F520660}"/>
              </a:ext>
            </a:extLst>
          </p:cNvPr>
          <p:cNvGrpSpPr/>
          <p:nvPr/>
        </p:nvGrpSpPr>
        <p:grpSpPr>
          <a:xfrm>
            <a:off x="4931321" y="2701452"/>
            <a:ext cx="4089837" cy="1013600"/>
            <a:chOff x="4931321" y="2701452"/>
            <a:chExt cx="4089837" cy="1013600"/>
          </a:xfrm>
        </p:grpSpPr>
        <p:cxnSp>
          <p:nvCxnSpPr>
            <p:cNvPr id="27" name="Google Shape;77;p15">
              <a:extLst>
                <a:ext uri="{FF2B5EF4-FFF2-40B4-BE49-F238E27FC236}">
                  <a16:creationId xmlns:a16="http://schemas.microsoft.com/office/drawing/2014/main" id="{DD0A249B-5B2F-B6D3-813B-E8D74837B965}"/>
                </a:ext>
              </a:extLst>
            </p:cNvPr>
            <p:cNvCxnSpPr>
              <a:cxnSpLocks/>
            </p:cNvCxnSpPr>
            <p:nvPr/>
          </p:nvCxnSpPr>
          <p:spPr>
            <a:xfrm>
              <a:off x="4931321" y="2707052"/>
              <a:ext cx="0" cy="10080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" name="Google Shape;98;p16">
              <a:extLst>
                <a:ext uri="{FF2B5EF4-FFF2-40B4-BE49-F238E27FC236}">
                  <a16:creationId xmlns:a16="http://schemas.microsoft.com/office/drawing/2014/main" id="{C7C6EBEE-1EF6-3DE6-FE2D-6CCCCB2CC07F}"/>
                </a:ext>
              </a:extLst>
            </p:cNvPr>
            <p:cNvSpPr txBox="1"/>
            <p:nvPr/>
          </p:nvSpPr>
          <p:spPr>
            <a:xfrm>
              <a:off x="5033258" y="2701452"/>
              <a:ext cx="3987900" cy="995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ko-KR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SPI : </a:t>
              </a:r>
              <a:r>
                <a:rPr lang="ko-KR" altLang="en-US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납 </a:t>
              </a:r>
              <a:r>
                <a:rPr lang="ko-KR" altLang="en-US" sz="900" dirty="0" err="1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도포검사</a:t>
              </a:r>
              <a:endParaRPr lang="en-US" altLang="ko-KR" sz="9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endParaRPr>
            </a:p>
            <a:p>
              <a:endParaRPr lang="en-US" altLang="ko-KR" sz="9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endParaRPr>
            </a:p>
            <a:p>
              <a:r>
                <a:rPr lang="en-US" altLang="ko-KR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AOI : </a:t>
              </a:r>
              <a:r>
                <a:rPr lang="ko-KR" altLang="en-US" sz="900" dirty="0" err="1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부품장착</a:t>
              </a:r>
              <a:r>
                <a:rPr lang="en-US" altLang="ko-KR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접합 등 </a:t>
              </a:r>
              <a:r>
                <a:rPr lang="en-US" altLang="ko-KR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3</a:t>
              </a:r>
              <a:r>
                <a:rPr lang="ko-KR" altLang="en-US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차원 영상 및 </a:t>
              </a:r>
              <a:r>
                <a:rPr lang="ko-KR" altLang="en-US" sz="900" dirty="0" err="1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비전기반의</a:t>
              </a:r>
              <a:r>
                <a:rPr lang="ko-KR" altLang="en-US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 검사</a:t>
              </a:r>
              <a:endParaRPr lang="en-US" altLang="ko-KR" sz="9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endParaRPr>
            </a:p>
            <a:p>
              <a:endParaRPr lang="en-US" altLang="ko-KR" sz="9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endParaRPr>
            </a:p>
            <a:p>
              <a:r>
                <a:rPr lang="ko-KR" altLang="en-US" sz="900" dirty="0">
                  <a:ln w="3175">
                    <a:solidFill>
                      <a:srgbClr val="205295"/>
                    </a:solidFill>
                  </a:ln>
                  <a:solidFill>
                    <a:srgbClr val="205295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영상인식</a:t>
              </a:r>
              <a:r>
                <a:rPr lang="en-US" altLang="ko-KR" sz="900" dirty="0">
                  <a:ln w="3175">
                    <a:solidFill>
                      <a:srgbClr val="205295"/>
                    </a:solidFill>
                  </a:ln>
                  <a:solidFill>
                    <a:srgbClr val="205295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900" dirty="0">
                  <a:ln w="3175">
                    <a:solidFill>
                      <a:srgbClr val="205295"/>
                    </a:solidFill>
                  </a:ln>
                  <a:solidFill>
                    <a:srgbClr val="205295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검사</a:t>
              </a:r>
              <a:r>
                <a:rPr lang="ko-KR" altLang="en-US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: </a:t>
              </a:r>
              <a:r>
                <a:rPr lang="ko-KR" altLang="en-US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부품의 들뜸</a:t>
              </a:r>
              <a:r>
                <a:rPr lang="en-US" altLang="ko-KR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과납</a:t>
              </a:r>
              <a:r>
                <a:rPr lang="en-US" altLang="ko-KR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미납</a:t>
              </a:r>
              <a:r>
                <a:rPr lang="en-US" altLang="ko-KR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쇼트</a:t>
              </a:r>
              <a:r>
                <a:rPr lang="en-US" altLang="ko-KR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900" dirty="0" err="1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냉납</a:t>
              </a:r>
              <a:r>
                <a:rPr lang="en-US" altLang="ko-KR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소납</a:t>
              </a:r>
              <a:r>
                <a:rPr lang="en-US" altLang="ko-KR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틀어짐 등</a:t>
              </a:r>
              <a:endParaRPr lang="en-US" altLang="ko-KR" sz="9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endParaRPr>
            </a:p>
            <a:p>
              <a:endParaRPr lang="en-US" altLang="ko-KR" sz="9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endParaRPr>
            </a:p>
            <a:p>
              <a:r>
                <a:rPr lang="ko-KR" altLang="en-US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사업확장</a:t>
              </a:r>
              <a:r>
                <a:rPr lang="en-US" altLang="ko-KR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스마트팩토리</a:t>
              </a:r>
              <a:r>
                <a:rPr lang="en-US" altLang="ko-KR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: </a:t>
              </a:r>
              <a:r>
                <a:rPr lang="ko-KR" altLang="en-US" sz="900" dirty="0" err="1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공정최적</a:t>
              </a:r>
              <a:r>
                <a:rPr lang="en-US" altLang="ko-KR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생산성</a:t>
              </a:r>
              <a:r>
                <a:rPr lang="en-US" altLang="ko-KR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자동화</a:t>
              </a:r>
              <a:r>
                <a:rPr lang="en-US" altLang="ko-KR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900" dirty="0">
                  <a:ln w="3175">
                    <a:solidFill>
                      <a:srgbClr val="205295"/>
                    </a:solidFill>
                  </a:ln>
                  <a:solidFill>
                    <a:srgbClr val="205295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영상인식 알고리즘</a:t>
              </a:r>
              <a:endParaRPr lang="en-US" altLang="ko-KR" sz="900" dirty="0">
                <a:ln w="3175">
                  <a:solidFill>
                    <a:srgbClr val="205295"/>
                  </a:solidFill>
                </a:ln>
                <a:solidFill>
                  <a:srgbClr val="205295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2324F5-A951-CD4D-BB69-C61E23DD48D5}"/>
              </a:ext>
            </a:extLst>
          </p:cNvPr>
          <p:cNvGrpSpPr/>
          <p:nvPr/>
        </p:nvGrpSpPr>
        <p:grpSpPr>
          <a:xfrm>
            <a:off x="4931321" y="1400112"/>
            <a:ext cx="3755479" cy="972000"/>
            <a:chOff x="4931321" y="1400112"/>
            <a:chExt cx="3755479" cy="972000"/>
          </a:xfrm>
        </p:grpSpPr>
        <p:cxnSp>
          <p:nvCxnSpPr>
            <p:cNvPr id="29" name="Google Shape;77;p15">
              <a:extLst>
                <a:ext uri="{FF2B5EF4-FFF2-40B4-BE49-F238E27FC236}">
                  <a16:creationId xmlns:a16="http://schemas.microsoft.com/office/drawing/2014/main" id="{469AB805-B50B-E907-BBBA-66E182FD5B1A}"/>
                </a:ext>
              </a:extLst>
            </p:cNvPr>
            <p:cNvCxnSpPr>
              <a:cxnSpLocks/>
            </p:cNvCxnSpPr>
            <p:nvPr/>
          </p:nvCxnSpPr>
          <p:spPr>
            <a:xfrm>
              <a:off x="4931321" y="1400112"/>
              <a:ext cx="0" cy="9720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" name="Google Shape;98;p16">
              <a:extLst>
                <a:ext uri="{FF2B5EF4-FFF2-40B4-BE49-F238E27FC236}">
                  <a16:creationId xmlns:a16="http://schemas.microsoft.com/office/drawing/2014/main" id="{AEFD8C05-9413-4056-E404-21B157F0E3E7}"/>
                </a:ext>
              </a:extLst>
            </p:cNvPr>
            <p:cNvSpPr txBox="1"/>
            <p:nvPr/>
          </p:nvSpPr>
          <p:spPr>
            <a:xfrm>
              <a:off x="5033258" y="1407143"/>
              <a:ext cx="3653542" cy="93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ko-KR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2013</a:t>
              </a:r>
              <a:r>
                <a:rPr lang="ko-KR" altLang="en-US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년 이후 </a:t>
              </a:r>
              <a:r>
                <a:rPr lang="en-US" altLang="ko-KR" sz="900" dirty="0">
                  <a:ln w="3175">
                    <a:solidFill>
                      <a:srgbClr val="205295"/>
                    </a:solidFill>
                  </a:ln>
                  <a:solidFill>
                    <a:srgbClr val="205295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SPI, AOI(</a:t>
              </a:r>
              <a:r>
                <a:rPr lang="ko-KR" altLang="en-US" sz="900" dirty="0">
                  <a:ln w="3175">
                    <a:solidFill>
                      <a:srgbClr val="205295"/>
                    </a:solidFill>
                  </a:ln>
                  <a:solidFill>
                    <a:srgbClr val="205295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영상</a:t>
              </a:r>
              <a:r>
                <a:rPr lang="en-US" altLang="ko-KR" sz="900" dirty="0">
                  <a:ln w="3175">
                    <a:solidFill>
                      <a:srgbClr val="205295"/>
                    </a:solidFill>
                  </a:ln>
                  <a:solidFill>
                    <a:srgbClr val="205295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900" dirty="0" err="1">
                  <a:ln w="3175">
                    <a:solidFill>
                      <a:srgbClr val="205295"/>
                    </a:solidFill>
                  </a:ln>
                  <a:solidFill>
                    <a:srgbClr val="205295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비전인식</a:t>
              </a:r>
              <a:r>
                <a:rPr lang="en-US" altLang="ko-KR" sz="900" dirty="0">
                  <a:ln w="3175">
                    <a:solidFill>
                      <a:srgbClr val="205295"/>
                    </a:solidFill>
                  </a:ln>
                  <a:solidFill>
                    <a:srgbClr val="205295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900" dirty="0">
                  <a:ln w="3175">
                    <a:solidFill>
                      <a:srgbClr val="205295"/>
                    </a:solidFill>
                  </a:ln>
                  <a:solidFill>
                    <a:srgbClr val="205295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장비</a:t>
              </a:r>
              <a:r>
                <a:rPr lang="ko-KR" altLang="en-US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 세계시장 점유율 </a:t>
              </a:r>
              <a:r>
                <a:rPr lang="en-US" altLang="ko-KR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1</a:t>
              </a:r>
              <a:r>
                <a:rPr lang="ko-KR" altLang="en-US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위</a:t>
              </a:r>
              <a:endParaRPr lang="en-US" altLang="ko-KR" sz="9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endParaRPr>
            </a:p>
            <a:p>
              <a:endParaRPr lang="en-US" altLang="ko-KR" sz="9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endParaRPr>
            </a:p>
            <a:p>
              <a:r>
                <a:rPr lang="en-US" altLang="ko-KR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700</a:t>
              </a:r>
              <a:r>
                <a:rPr lang="ko-KR" altLang="en-US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여개 관련 특허기술 보유</a:t>
              </a:r>
              <a:endParaRPr lang="en-US" altLang="ko-KR" sz="9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endParaRPr>
            </a:p>
            <a:p>
              <a:br>
                <a:rPr lang="en-US" altLang="ko-KR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</a:br>
              <a:r>
                <a:rPr lang="ko-KR" altLang="en-US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전세계 납품 장비 </a:t>
              </a:r>
              <a:r>
                <a:rPr lang="en-US" altLang="ko-KR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20,000</a:t>
              </a:r>
              <a:r>
                <a:rPr lang="ko-KR" altLang="en-US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건</a:t>
              </a:r>
            </a:p>
            <a:p>
              <a:endParaRPr lang="en-US" altLang="ko-KR" sz="9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endParaRPr>
            </a:p>
            <a:p>
              <a:r>
                <a:rPr lang="ko-KR" altLang="en-US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반도체 검사 장비</a:t>
              </a:r>
              <a:r>
                <a:rPr lang="en-US" altLang="ko-KR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9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비전 인식</a:t>
              </a:r>
            </a:p>
          </p:txBody>
        </p:sp>
      </p:grpSp>
      <p:cxnSp>
        <p:nvCxnSpPr>
          <p:cNvPr id="31" name="Google Shape;77;p15">
            <a:extLst>
              <a:ext uri="{FF2B5EF4-FFF2-40B4-BE49-F238E27FC236}">
                <a16:creationId xmlns:a16="http://schemas.microsoft.com/office/drawing/2014/main" id="{7F5772C4-1AF4-1436-8650-BE99C909C0F2}"/>
              </a:ext>
            </a:extLst>
          </p:cNvPr>
          <p:cNvCxnSpPr>
            <a:cxnSpLocks/>
          </p:cNvCxnSpPr>
          <p:nvPr/>
        </p:nvCxnSpPr>
        <p:spPr>
          <a:xfrm>
            <a:off x="4931321" y="4009744"/>
            <a:ext cx="0" cy="46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3" y="1636784"/>
            <a:ext cx="1465171" cy="165856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644" y="1468400"/>
            <a:ext cx="2729355" cy="191054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rcRect t="22173"/>
          <a:stretch/>
        </p:blipFill>
        <p:spPr>
          <a:xfrm>
            <a:off x="1740708" y="1239698"/>
            <a:ext cx="855028" cy="784623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147" y="1293083"/>
            <a:ext cx="1104900" cy="437215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27058" y="3503157"/>
            <a:ext cx="4209635" cy="1239088"/>
            <a:chOff x="317326" y="3503157"/>
            <a:chExt cx="6270750" cy="1239088"/>
          </a:xfrm>
        </p:grpSpPr>
        <p:grpSp>
          <p:nvGrpSpPr>
            <p:cNvPr id="9" name="그룹 8"/>
            <p:cNvGrpSpPr/>
            <p:nvPr/>
          </p:nvGrpSpPr>
          <p:grpSpPr>
            <a:xfrm>
              <a:off x="317326" y="3503157"/>
              <a:ext cx="6270750" cy="1239088"/>
              <a:chOff x="1504418" y="831942"/>
              <a:chExt cx="9189639" cy="2095819"/>
            </a:xfrm>
          </p:grpSpPr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4418" y="842963"/>
                <a:ext cx="3100387" cy="2084798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02708" y="831942"/>
                <a:ext cx="3091349" cy="2095819"/>
              </a:xfrm>
              <a:prstGeom prst="rect">
                <a:avLst/>
              </a:prstGeom>
            </p:spPr>
          </p:pic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78007" y="3503157"/>
              <a:ext cx="1955555" cy="1239088"/>
            </a:xfrm>
            <a:prstGeom prst="rect">
              <a:avLst/>
            </a:prstGeom>
          </p:spPr>
        </p:pic>
      </p:grpSp>
      <p:sp>
        <p:nvSpPr>
          <p:cNvPr id="5" name="Google Shape;98;p16">
            <a:extLst>
              <a:ext uri="{FF2B5EF4-FFF2-40B4-BE49-F238E27FC236}">
                <a16:creationId xmlns:a16="http://schemas.microsoft.com/office/drawing/2014/main" id="{465EA2D3-8AC8-D81E-A483-81EF0A0C9C18}"/>
              </a:ext>
            </a:extLst>
          </p:cNvPr>
          <p:cNvSpPr txBox="1"/>
          <p:nvPr/>
        </p:nvSpPr>
        <p:spPr>
          <a:xfrm>
            <a:off x="5033258" y="3843140"/>
            <a:ext cx="3739901" cy="76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9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최근 국내외 산업현장</a:t>
            </a:r>
            <a:r>
              <a:rPr lang="en-US" altLang="ko-KR" sz="9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스마트 </a:t>
            </a:r>
            <a:r>
              <a:rPr lang="ko-KR" altLang="en-US" sz="900" dirty="0" err="1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팩토리의</a:t>
            </a:r>
            <a:r>
              <a:rPr lang="ko-KR" altLang="en-US" sz="9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수요 증가</a:t>
            </a:r>
            <a:endParaRPr lang="en-US" altLang="ko-KR" sz="9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  <a:p>
            <a:endParaRPr lang="ko-KR" altLang="en-US" sz="9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en-US" sz="9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대형장비 시설 이용 </a:t>
            </a:r>
            <a:r>
              <a:rPr lang="en-US" altLang="ko-KR" sz="9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9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특히</a:t>
            </a:r>
            <a:r>
              <a:rPr lang="en-US" altLang="ko-KR" sz="9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해외</a:t>
            </a:r>
            <a:r>
              <a:rPr lang="en-US" altLang="ko-KR" sz="9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9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반도체</a:t>
            </a:r>
            <a:r>
              <a:rPr lang="en-US" altLang="ko-KR" sz="9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/LCD-</a:t>
            </a:r>
            <a:r>
              <a:rPr lang="ko-KR" altLang="en-US" sz="9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부품 장비</a:t>
            </a:r>
            <a:r>
              <a:rPr lang="en-US" altLang="ko-KR" sz="9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)</a:t>
            </a:r>
            <a:endParaRPr lang="en-US" altLang="ko-KR" sz="900" dirty="0">
              <a:ln w="3175">
                <a:solidFill>
                  <a:srgbClr val="205195"/>
                </a:solidFill>
              </a:ln>
              <a:solidFill>
                <a:srgbClr val="0000FF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6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5"/>
          <p:cNvCxnSpPr/>
          <p:nvPr/>
        </p:nvCxnSpPr>
        <p:spPr>
          <a:xfrm>
            <a:off x="252000" y="490148"/>
            <a:ext cx="864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96;p16">
            <a:extLst>
              <a:ext uri="{FF2B5EF4-FFF2-40B4-BE49-F238E27FC236}">
                <a16:creationId xmlns:a16="http://schemas.microsoft.com/office/drawing/2014/main" id="{141DE8F1-484F-0308-C141-F309D9AE61E3}"/>
              </a:ext>
            </a:extLst>
          </p:cNvPr>
          <p:cNvSpPr txBox="1"/>
          <p:nvPr/>
        </p:nvSpPr>
        <p:spPr>
          <a:xfrm>
            <a:off x="133467" y="0"/>
            <a:ext cx="2275504" cy="4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Nanum Myeongjo"/>
              </a:rPr>
              <a:t>1.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Nanum Myeongjo"/>
              </a:rPr>
              <a:t>연구 개요</a:t>
            </a:r>
            <a:endParaRPr lang="ko-KR" altLang="en-US" sz="2000" dirty="0">
              <a:ln w="6350">
                <a:solidFill>
                  <a:schemeClr val="tx1"/>
                </a:solidFill>
              </a:ln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17C60C-E594-EF47-D6C0-0B7BD472A7C5}"/>
                  </a:ext>
                </a:extLst>
              </p:cNvPr>
              <p:cNvSpPr txBox="1"/>
              <p:nvPr/>
            </p:nvSpPr>
            <p:spPr>
              <a:xfrm>
                <a:off x="2161023" y="1068965"/>
                <a:ext cx="6686355" cy="9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11150" lvl="0" indent="-171450">
                  <a:lnSpc>
                    <a:spcPct val="200000"/>
                  </a:lnSpc>
                  <a:buSzPts val="14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 smtClean="0">
                            <a:ln w="3175">
                              <a:solidFill>
                                <a:schemeClr val="tx1"/>
                              </a:solidFill>
                            </a:ln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lgun Gothic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ko-KR" altLang="en-US" sz="1000" dirty="0">
                            <a:ln w="3175">
                              <a:solidFill>
                                <a:schemeClr val="tx1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lgun Gothic"/>
                          </a:rPr>
                          <m:t>시각</m:t>
                        </m:r>
                        <m:r>
                          <m:rPr>
                            <m:nor/>
                          </m:rPr>
                          <a:rPr lang="en-US" altLang="ko-KR" sz="1000" dirty="0">
                            <a:ln w="3175">
                              <a:solidFill>
                                <a:schemeClr val="tx1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lgun Gothic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ko-KR" altLang="en-US" sz="1000" dirty="0">
                            <a:ln w="3175">
                              <a:solidFill>
                                <a:schemeClr val="tx1"/>
                              </a:solidFill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lgun Gothic"/>
                          </a:rPr>
                          <m:t>언어 모델</m:t>
                        </m:r>
                      </m:e>
                      <m:sup>
                        <m:r>
                          <a:rPr lang="ko-KR" altLang="en-US" sz="1000" i="1">
                            <a:ln w="3175">
                              <a:solidFill>
                                <a:schemeClr val="tx1"/>
                              </a:solidFill>
                            </a:ln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lgun Gothic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sz="1000" dirty="0">
                    <a:ln w="3175">
                      <a:solidFill>
                        <a:schemeClr val="tx1"/>
                      </a:solidFill>
                    </a:ln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을 기반의 </a:t>
                </a:r>
                <a:r>
                  <a:rPr lang="en-US" altLang="ko-KR" sz="1000" dirty="0">
                    <a:ln w="3175">
                      <a:solidFill>
                        <a:schemeClr val="tx1"/>
                      </a:solidFill>
                    </a:ln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Zero-shot</a:t>
                </a:r>
                <a:r>
                  <a:rPr lang="en-US" altLang="ko-KR" sz="800" dirty="0">
                    <a:ln w="3175">
                      <a:solidFill>
                        <a:schemeClr val="tx1"/>
                      </a:solidFill>
                    </a:ln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*</a:t>
                </a:r>
                <a:r>
                  <a:rPr lang="ko-KR" altLang="en-US" sz="1000" dirty="0">
                    <a:ln w="3175">
                      <a:solidFill>
                        <a:schemeClr val="tx1"/>
                      </a:solidFill>
                    </a:ln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을 이용해 이상 감지라는 일반적인 프레임워크 구축</a:t>
                </a:r>
                <a:endParaRPr lang="en-US" altLang="ko-KR" sz="1000" dirty="0">
                  <a:ln w="3175"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Malgun Gothic"/>
                </a:endParaRPr>
              </a:p>
              <a:p>
                <a:pPr marL="311150" lvl="0" indent="-17145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•"/>
                </a:pPr>
                <a:r>
                  <a:rPr lang="ko-KR" altLang="en-US" sz="1000" dirty="0">
                    <a:ln w="3175">
                      <a:solidFill>
                        <a:srgbClr val="205195"/>
                      </a:solidFill>
                    </a:ln>
                    <a:solidFill>
                      <a:srgbClr val="205195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데이터셋 학습 없이 카테고리 확장하여</a:t>
                </a:r>
                <a:r>
                  <a:rPr lang="en-US" altLang="ko-KR" sz="1000" dirty="0">
                    <a:ln w="3175">
                      <a:solidFill>
                        <a:srgbClr val="205195"/>
                      </a:solidFill>
                    </a:ln>
                    <a:solidFill>
                      <a:srgbClr val="205195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 </a:t>
                </a:r>
                <a:r>
                  <a:rPr lang="ko-KR" altLang="en-US" sz="1000" dirty="0">
                    <a:ln w="3175">
                      <a:solidFill>
                        <a:srgbClr val="205295"/>
                      </a:solidFill>
                    </a:ln>
                    <a:solidFill>
                      <a:srgbClr val="205295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이상 상황</a:t>
                </a:r>
                <a:r>
                  <a:rPr lang="en-US" altLang="ko-KR" sz="1000" dirty="0">
                    <a:ln w="3175">
                      <a:solidFill>
                        <a:srgbClr val="205295"/>
                      </a:solidFill>
                    </a:ln>
                    <a:solidFill>
                      <a:srgbClr val="205295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/</a:t>
                </a:r>
                <a:r>
                  <a:rPr lang="ko-KR" altLang="en-US" sz="1000" dirty="0">
                    <a:ln w="3175">
                      <a:solidFill>
                        <a:srgbClr val="205295"/>
                      </a:solidFill>
                    </a:ln>
                    <a:solidFill>
                      <a:srgbClr val="205295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상태 검출</a:t>
                </a:r>
                <a:endParaRPr lang="en-US" altLang="ko-KR" sz="1000" dirty="0">
                  <a:ln w="3175"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Malgun Gothic"/>
                </a:endParaRPr>
              </a:p>
              <a:p>
                <a:pPr marL="311150" indent="-171450">
                  <a:lnSpc>
                    <a:spcPct val="200000"/>
                  </a:lnSpc>
                  <a:buSzPts val="1400"/>
                  <a:buFont typeface="Arial" panose="020B0604020202020204" pitchFamily="34" charset="0"/>
                  <a:buChar char="•"/>
                </a:pPr>
                <a:r>
                  <a:rPr lang="ko-KR" altLang="en-US" sz="1000" dirty="0">
                    <a:ln w="3175">
                      <a:solidFill>
                        <a:schemeClr val="tx1"/>
                      </a:solidFill>
                    </a:ln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사례연구로 낙상 감지를 먼저 시도했고</a:t>
                </a:r>
                <a:r>
                  <a:rPr lang="en-US" altLang="ko-KR" sz="1000" dirty="0">
                    <a:ln w="3175">
                      <a:solidFill>
                        <a:schemeClr val="tx1"/>
                      </a:solidFill>
                    </a:ln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, </a:t>
                </a:r>
                <a:r>
                  <a:rPr lang="ko-KR" altLang="en-US" sz="1000" dirty="0">
                    <a:ln w="3175">
                      <a:solidFill>
                        <a:schemeClr val="tx1"/>
                      </a:solidFill>
                    </a:ln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이후 </a:t>
                </a:r>
                <a:r>
                  <a:rPr lang="ko-KR" altLang="en-US" sz="1000" dirty="0">
                    <a:ln w="3175">
                      <a:solidFill>
                        <a:srgbClr val="205195"/>
                      </a:solidFill>
                    </a:ln>
                    <a:solidFill>
                      <a:srgbClr val="205195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다양한 상황에서의 이상 감지로 일반화 가능성을 확인</a:t>
                </a:r>
                <a:r>
                  <a:rPr lang="ko-KR" altLang="en-US" sz="1000" dirty="0">
                    <a:ln w="3175">
                      <a:solidFill>
                        <a:schemeClr val="tx1"/>
                      </a:solidFill>
                    </a:ln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함</a:t>
                </a:r>
                <a:endParaRPr lang="en-US" altLang="ko-KR" sz="1000" dirty="0">
                  <a:ln w="3175"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Malgun Gothic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17C60C-E594-EF47-D6C0-0B7BD472A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3" y="1068965"/>
                <a:ext cx="6686355" cy="9798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96;p16">
            <a:extLst>
              <a:ext uri="{FF2B5EF4-FFF2-40B4-BE49-F238E27FC236}">
                <a16:creationId xmlns:a16="http://schemas.microsoft.com/office/drawing/2014/main" id="{AA6BA1F4-ADA6-95A3-FED8-B4F3D074785C}"/>
              </a:ext>
            </a:extLst>
          </p:cNvPr>
          <p:cNvSpPr txBox="1"/>
          <p:nvPr/>
        </p:nvSpPr>
        <p:spPr>
          <a:xfrm>
            <a:off x="6616496" y="78670"/>
            <a:ext cx="2275504" cy="42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altLang="ko-KR" sz="16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Objective</a:t>
            </a:r>
            <a:endParaRPr lang="ko-KR" altLang="en-US" sz="1600" dirty="0">
              <a:ln w="6350">
                <a:solidFill>
                  <a:schemeClr val="tx1"/>
                </a:solidFill>
              </a:ln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ADEA8BE-F09D-4FE0-EA34-45D17C132ADD}"/>
              </a:ext>
            </a:extLst>
          </p:cNvPr>
          <p:cNvGrpSpPr/>
          <p:nvPr/>
        </p:nvGrpSpPr>
        <p:grpSpPr>
          <a:xfrm>
            <a:off x="720228" y="1118694"/>
            <a:ext cx="1421747" cy="428455"/>
            <a:chOff x="698301" y="1064128"/>
            <a:chExt cx="1421747" cy="428455"/>
          </a:xfrm>
        </p:grpSpPr>
        <p:sp>
          <p:nvSpPr>
            <p:cNvPr id="7" name="Google Shape;96;p16">
              <a:extLst>
                <a:ext uri="{FF2B5EF4-FFF2-40B4-BE49-F238E27FC236}">
                  <a16:creationId xmlns:a16="http://schemas.microsoft.com/office/drawing/2014/main" id="{58B60D22-9A62-B0F4-C055-81ABC4B1CE7A}"/>
                </a:ext>
              </a:extLst>
            </p:cNvPr>
            <p:cNvSpPr txBox="1"/>
            <p:nvPr/>
          </p:nvSpPr>
          <p:spPr>
            <a:xfrm>
              <a:off x="829483" y="1064128"/>
              <a:ext cx="1290565" cy="409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ln w="6350">
                    <a:solidFill>
                      <a:srgbClr val="000000"/>
                    </a:solidFill>
                  </a:ln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Nanum Myeongjo"/>
                </a:rPr>
                <a:t>수행 내용</a:t>
              </a:r>
              <a:endParaRPr lang="en-US" altLang="ko-KR" sz="1600" dirty="0">
                <a:ln w="6350">
                  <a:solidFill>
                    <a:srgbClr val="000000"/>
                  </a:solidFill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Nanum Myeongjo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ED342A7-3FD8-4DD2-1933-40B4BE814AA5}"/>
                </a:ext>
              </a:extLst>
            </p:cNvPr>
            <p:cNvSpPr/>
            <p:nvPr/>
          </p:nvSpPr>
          <p:spPr>
            <a:xfrm>
              <a:off x="698301" y="1096583"/>
              <a:ext cx="72000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343460-9869-76D7-AD8C-74928CBC3942}"/>
              </a:ext>
            </a:extLst>
          </p:cNvPr>
          <p:cNvGrpSpPr/>
          <p:nvPr/>
        </p:nvGrpSpPr>
        <p:grpSpPr>
          <a:xfrm>
            <a:off x="717929" y="2734619"/>
            <a:ext cx="1417349" cy="414716"/>
            <a:chOff x="696002" y="3031421"/>
            <a:chExt cx="1417349" cy="414716"/>
          </a:xfrm>
        </p:grpSpPr>
        <p:sp>
          <p:nvSpPr>
            <p:cNvPr id="18" name="Google Shape;96;p16">
              <a:extLst>
                <a:ext uri="{FF2B5EF4-FFF2-40B4-BE49-F238E27FC236}">
                  <a16:creationId xmlns:a16="http://schemas.microsoft.com/office/drawing/2014/main" id="{57E2C3EC-B221-1D63-1401-A094534BEE39}"/>
                </a:ext>
              </a:extLst>
            </p:cNvPr>
            <p:cNvSpPr txBox="1"/>
            <p:nvPr/>
          </p:nvSpPr>
          <p:spPr>
            <a:xfrm>
              <a:off x="822786" y="3031421"/>
              <a:ext cx="1290565" cy="409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ln w="6350">
                    <a:solidFill>
                      <a:srgbClr val="000000"/>
                    </a:solidFill>
                  </a:ln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Nanum Myeongjo"/>
                </a:rPr>
                <a:t>기대 효과</a:t>
              </a:r>
              <a:endParaRPr lang="en-US" altLang="ko-KR" sz="1600" dirty="0">
                <a:ln w="6350">
                  <a:solidFill>
                    <a:srgbClr val="000000"/>
                  </a:solidFill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Nanum Myeongjo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EF52E62-5CA5-8B9A-AE00-9D0A31B209C5}"/>
                </a:ext>
              </a:extLst>
            </p:cNvPr>
            <p:cNvSpPr/>
            <p:nvPr/>
          </p:nvSpPr>
          <p:spPr>
            <a:xfrm>
              <a:off x="696002" y="3050137"/>
              <a:ext cx="72000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5A7-25CE-867A-01CF-1501D3B9477B}"/>
                  </a:ext>
                </a:extLst>
              </p:cNvPr>
              <p:cNvSpPr txBox="1"/>
              <p:nvPr/>
            </p:nvSpPr>
            <p:spPr>
              <a:xfrm>
                <a:off x="2161024" y="2654615"/>
                <a:ext cx="5533738" cy="985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11150" lvl="0" indent="-17145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ln w="3175">
                      <a:solidFill>
                        <a:schemeClr val="tx1"/>
                      </a:solidFill>
                    </a:ln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Unseen </a:t>
                </a:r>
                <a:r>
                  <a:rPr lang="ko-KR" altLang="en-US" sz="1000" dirty="0">
                    <a:ln w="3175">
                      <a:solidFill>
                        <a:schemeClr val="tx1"/>
                      </a:solidFill>
                    </a:ln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영상 및 고장 카테고리 변경 시 재학습이 필요하지 않기 때문에 </a:t>
                </a:r>
                <a:r>
                  <a:rPr lang="ko-KR" altLang="en-US" sz="1000" dirty="0">
                    <a:ln w="3175">
                      <a:solidFill>
                        <a:srgbClr val="205195"/>
                      </a:solidFill>
                    </a:ln>
                    <a:solidFill>
                      <a:srgbClr val="205195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비용 감축</a:t>
                </a:r>
                <a:endParaRPr lang="en-US" altLang="ko-KR" sz="1000" dirty="0">
                  <a:ln w="3175"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Malgun Gothic"/>
                </a:endParaRPr>
              </a:p>
              <a:p>
                <a:pPr marL="311150" lvl="0" indent="-171450">
                  <a:lnSpc>
                    <a:spcPct val="200000"/>
                  </a:lnSpc>
                  <a:buSzPts val="1400"/>
                  <a:buFont typeface="Arial" panose="020B0604020202020204" pitchFamily="34" charset="0"/>
                  <a:buChar char="•"/>
                </a:pPr>
                <a:r>
                  <a:rPr lang="ko-KR" altLang="en-US" sz="1000" dirty="0">
                    <a:ln w="3175">
                      <a:solidFill>
                        <a:schemeClr val="tx1"/>
                      </a:solidFill>
                    </a:ln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제조 공정에서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 smtClean="0">
                            <a:ln w="3175">
                              <a:solidFill>
                                <a:srgbClr val="205195"/>
                              </a:solidFill>
                            </a:ln>
                            <a:solidFill>
                              <a:srgbClr val="205195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lgun Gothic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ko-KR" altLang="en-US" sz="1000" dirty="0">
                            <a:ln w="3175">
                              <a:solidFill>
                                <a:srgbClr val="205195"/>
                              </a:solidFill>
                            </a:ln>
                            <a:solidFill>
                              <a:srgbClr val="205195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lgun Gothic"/>
                          </a:rPr>
                          <m:t>이상 원인</m:t>
                        </m:r>
                      </m:e>
                      <m:sup>
                        <m:r>
                          <a:rPr lang="en-US" altLang="ko-KR" sz="1000" b="0" i="1" smtClean="0">
                            <a:ln w="3175">
                              <a:solidFill>
                                <a:srgbClr val="205195"/>
                              </a:solidFill>
                            </a:ln>
                            <a:solidFill>
                              <a:srgbClr val="205195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lgun Gothic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1000" dirty="0">
                    <a:ln w="3175">
                      <a:solidFill>
                        <a:srgbClr val="205195"/>
                      </a:solidFill>
                    </a:ln>
                    <a:solidFill>
                      <a:srgbClr val="205195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>
                            <a:ln w="3175">
                              <a:solidFill>
                                <a:srgbClr val="205195"/>
                              </a:solidFill>
                            </a:ln>
                            <a:solidFill>
                              <a:srgbClr val="20519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lgun Gothic"/>
                          </a:rPr>
                        </m:ctrlPr>
                      </m:sSupPr>
                      <m:e>
                        <m:r>
                          <a:rPr lang="ko-KR" altLang="en-US" sz="1000" i="1">
                            <a:ln w="3175">
                              <a:solidFill>
                                <a:srgbClr val="205195"/>
                              </a:solidFill>
                            </a:ln>
                            <a:solidFill>
                              <a:srgbClr val="20519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lgun Gothic"/>
                          </a:rPr>
                          <m:t>우연</m:t>
                        </m:r>
                        <m:r>
                          <m:rPr>
                            <m:nor/>
                          </m:rPr>
                          <a:rPr lang="ko-KR" altLang="en-US" sz="1000" dirty="0">
                            <a:ln w="3175">
                              <a:solidFill>
                                <a:srgbClr val="205195"/>
                              </a:solidFill>
                            </a:ln>
                            <a:solidFill>
                              <a:srgbClr val="205195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lgun Gothic"/>
                          </a:rPr>
                          <m:t> 원인</m:t>
                        </m:r>
                      </m:e>
                      <m:sup>
                        <m:r>
                          <a:rPr lang="en-US" altLang="ko-KR" sz="1000" i="1">
                            <a:ln w="3175">
                              <a:solidFill>
                                <a:srgbClr val="205195"/>
                              </a:solidFill>
                            </a:ln>
                            <a:solidFill>
                              <a:srgbClr val="20519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lgun Gothic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sz="1000" dirty="0">
                    <a:ln w="3175">
                      <a:solidFill>
                        <a:srgbClr val="205195"/>
                      </a:solidFill>
                    </a:ln>
                    <a:solidFill>
                      <a:srgbClr val="205195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 판정이 가능</a:t>
                </a:r>
                <a:r>
                  <a:rPr lang="ko-KR" altLang="en-US" sz="1000" dirty="0">
                    <a:ln w="3175">
                      <a:solidFill>
                        <a:schemeClr val="tx1"/>
                      </a:solidFill>
                    </a:ln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해짐</a:t>
                </a:r>
                <a:endParaRPr lang="en-US" altLang="ko-KR" sz="1000" dirty="0">
                  <a:ln w="3175"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Malgun Gothic"/>
                </a:endParaRPr>
              </a:p>
              <a:p>
                <a:pPr marL="311150" lvl="0" indent="-17145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•"/>
                </a:pPr>
                <a:r>
                  <a:rPr lang="ko-KR" altLang="en-US" sz="1000" dirty="0">
                    <a:ln w="3175">
                      <a:solidFill>
                        <a:schemeClr val="tx1"/>
                      </a:solidFill>
                    </a:ln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즉각적인 사고 대응으로 인한 </a:t>
                </a:r>
                <a:r>
                  <a:rPr lang="ko-KR" altLang="en-US" sz="1000" dirty="0">
                    <a:ln w="3175">
                      <a:solidFill>
                        <a:srgbClr val="205195"/>
                      </a:solidFill>
                    </a:ln>
                    <a:solidFill>
                      <a:srgbClr val="205195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산업환경 안전 </a:t>
                </a:r>
                <a:r>
                  <a:rPr lang="ko-KR" altLang="en-US" sz="1000" dirty="0">
                    <a:ln w="3175">
                      <a:solidFill>
                        <a:schemeClr val="tx1"/>
                      </a:solidFill>
                    </a:ln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유지</a:t>
                </a:r>
                <a:endParaRPr lang="en-US" altLang="ko-KR" sz="1000" dirty="0">
                  <a:ln w="3175"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Malgun Gothic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5A7-25CE-867A-01CF-1501D3B94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4" y="2654615"/>
                <a:ext cx="5533738" cy="9852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E06E83-1575-F699-1230-3A356AF076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9DA3B9-B810-F43F-F37B-F0CC550A91EE}"/>
              </a:ext>
            </a:extLst>
          </p:cNvPr>
          <p:cNvSpPr txBox="1"/>
          <p:nvPr/>
        </p:nvSpPr>
        <p:spPr>
          <a:xfrm>
            <a:off x="122842" y="4369183"/>
            <a:ext cx="4436059" cy="629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b="1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 시각</a:t>
            </a:r>
            <a:r>
              <a:rPr lang="en-US" altLang="ko-KR" sz="600" b="1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lang="ko-KR" altLang="en-US" sz="600" b="1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언어 모델 </a:t>
            </a:r>
            <a:r>
              <a:rPr lang="en-US" altLang="ko-KR" sz="600" b="1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ko-KR" altLang="en-US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시각 </a:t>
            </a:r>
            <a:r>
              <a:rPr lang="en-US" altLang="ko-KR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ko-KR" altLang="en-US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이미지 또는 비디오</a:t>
            </a:r>
            <a:r>
              <a:rPr lang="en-US" altLang="ko-KR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ko-KR" altLang="en-US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와 언어 </a:t>
            </a:r>
            <a:r>
              <a:rPr lang="en-US" altLang="ko-KR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ko-KR" altLang="en-US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텍스트</a:t>
            </a:r>
            <a:r>
              <a:rPr lang="en-US" altLang="ko-KR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ko-KR" altLang="en-US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데이터를 모두 이해하고 처리하는 인공 지능 모델</a:t>
            </a:r>
            <a:endParaRPr lang="en-US" altLang="ko-KR" sz="600" dirty="0">
              <a:ln w="6350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600" b="1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 </a:t>
            </a:r>
            <a:r>
              <a:rPr lang="en-US" altLang="ko-KR" sz="600" b="1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Zero-Shot </a:t>
            </a:r>
            <a:r>
              <a:rPr lang="en-US" altLang="ko-KR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ko-KR" altLang="en-US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모델이 학습 과정에서 배우지 않은 작업을 수행하는 것</a:t>
            </a:r>
            <a:r>
              <a:rPr lang="en-US" altLang="ko-KR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/ </a:t>
            </a:r>
            <a:r>
              <a:rPr lang="ko-KR" altLang="en-US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학습 데이터에 없는 새로운 클래스를 인식하고 분류</a:t>
            </a:r>
            <a:endParaRPr lang="en-US" altLang="ko-KR" sz="600" dirty="0">
              <a:ln w="6350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600" b="1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 이상 원인</a:t>
            </a:r>
            <a:r>
              <a:rPr lang="en-US" altLang="ko-KR" sz="600" b="1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ko-KR" altLang="en-US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통계로 예측 가능한 원인 </a:t>
            </a:r>
            <a:r>
              <a:rPr lang="en-US" altLang="ko-KR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ko-KR" altLang="en-US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마모</a:t>
            </a:r>
            <a:r>
              <a:rPr lang="en-US" altLang="ko-KR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600" b="1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 우연 원인</a:t>
            </a:r>
            <a:r>
              <a:rPr lang="en-US" altLang="ko-KR" sz="600" b="1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ko-KR" altLang="en-US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통계로 예측 불가능한 원인</a:t>
            </a:r>
            <a:r>
              <a:rPr lang="en-US" altLang="ko-KR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lang="ko-KR" altLang="en-US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안전 사고</a:t>
            </a:r>
            <a:r>
              <a:rPr lang="en-US" altLang="ko-KR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endParaRPr lang="ko-KR" altLang="en-US" sz="6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9" name="Google Shape;76;p15">
            <a:extLst>
              <a:ext uri="{FF2B5EF4-FFF2-40B4-BE49-F238E27FC236}">
                <a16:creationId xmlns:a16="http://schemas.microsoft.com/office/drawing/2014/main" id="{496D8A3B-1894-0D75-4D4E-74D8DEE557E8}"/>
              </a:ext>
            </a:extLst>
          </p:cNvPr>
          <p:cNvCxnSpPr/>
          <p:nvPr/>
        </p:nvCxnSpPr>
        <p:spPr>
          <a:xfrm>
            <a:off x="207378" y="5003692"/>
            <a:ext cx="8640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7494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/>
          <p:nvPr/>
        </p:nvSpPr>
        <p:spPr>
          <a:xfrm>
            <a:off x="600075" y="1657375"/>
            <a:ext cx="2457600" cy="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" name="Google Shape;204;p19"/>
          <p:cNvCxnSpPr/>
          <p:nvPr/>
        </p:nvCxnSpPr>
        <p:spPr>
          <a:xfrm>
            <a:off x="628650" y="3100400"/>
            <a:ext cx="248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058C9E-70E2-E3C7-F781-575F33E7EB0C}"/>
              </a:ext>
            </a:extLst>
          </p:cNvPr>
          <p:cNvSpPr txBox="1"/>
          <p:nvPr/>
        </p:nvSpPr>
        <p:spPr>
          <a:xfrm>
            <a:off x="600075" y="1878060"/>
            <a:ext cx="2486100" cy="823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Clr>
                <a:srgbClr val="0F243E"/>
              </a:buClr>
              <a:buSzPts val="4800"/>
            </a:pPr>
            <a:r>
              <a:rPr lang="en-US" altLang="ko-K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ko-KR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ko-KR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57;p13">
            <a:extLst>
              <a:ext uri="{FF2B5EF4-FFF2-40B4-BE49-F238E27FC236}">
                <a16:creationId xmlns:a16="http://schemas.microsoft.com/office/drawing/2014/main" id="{64F93CAC-731E-647A-00A3-DAE348352B07}"/>
              </a:ext>
            </a:extLst>
          </p:cNvPr>
          <p:cNvSpPr txBox="1"/>
          <p:nvPr/>
        </p:nvSpPr>
        <p:spPr>
          <a:xfrm>
            <a:off x="6750538" y="4350326"/>
            <a:ext cx="2393462" cy="69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buNone/>
            </a:pPr>
            <a:r>
              <a:rPr lang="ko-KR" altLang="en-US" sz="900" b="1" dirty="0">
                <a:ln w="0">
                  <a:solidFill>
                    <a:schemeClr val="tx1"/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참여 기업 </a:t>
            </a:r>
            <a:r>
              <a:rPr lang="en-US" altLang="ko-KR" sz="900" b="1" dirty="0">
                <a:ln w="0">
                  <a:solidFill>
                    <a:schemeClr val="tx1"/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900" b="1" dirty="0" err="1">
                <a:ln w="0">
                  <a:solidFill>
                    <a:schemeClr val="tx1"/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고영테크놀로러지</a:t>
            </a:r>
            <a:endParaRPr lang="en-US" altLang="ko-KR" sz="900" b="1" dirty="0">
              <a:ln w="0">
                <a:solidFill>
                  <a:schemeClr val="tx1"/>
                </a:solidFill>
              </a:ln>
              <a:solidFill>
                <a:schemeClr val="dk1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ln w="0">
                  <a:solidFill>
                    <a:schemeClr val="tx1"/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대학 </a:t>
            </a:r>
            <a:r>
              <a:rPr lang="en-US" altLang="ko-KR" sz="900" b="1" dirty="0">
                <a:ln w="0">
                  <a:solidFill>
                    <a:schemeClr val="tx1"/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900" b="1" dirty="0" err="1">
                <a:ln w="0">
                  <a:solidFill>
                    <a:schemeClr val="tx1"/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Soongsil</a:t>
            </a:r>
            <a:r>
              <a:rPr lang="en-US" altLang="ko-KR" sz="900" b="1" dirty="0">
                <a:ln w="0">
                  <a:solidFill>
                    <a:schemeClr val="tx1"/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University</a:t>
            </a:r>
            <a:endParaRPr lang="ko-KR" altLang="en-US" sz="900" b="1" dirty="0">
              <a:ln w="0">
                <a:solidFill>
                  <a:schemeClr val="tx1"/>
                </a:solidFill>
              </a:ln>
              <a:solidFill>
                <a:schemeClr val="dk1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0" lvl="0" indent="0" rtl="0">
              <a:lnSpc>
                <a:spcPct val="150000"/>
              </a:lnSpc>
              <a:buNone/>
            </a:pPr>
            <a:r>
              <a:rPr lang="ko-KR" altLang="en-US" sz="900" b="1" dirty="0">
                <a:ln w="0">
                  <a:solidFill>
                    <a:schemeClr val="tx1"/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팀 </a:t>
            </a:r>
            <a:r>
              <a:rPr lang="en-US" altLang="ko-KR" sz="900" b="1" dirty="0">
                <a:ln w="0">
                  <a:solidFill>
                    <a:schemeClr val="tx1"/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: SSU VIP Lab. </a:t>
            </a:r>
            <a:r>
              <a:rPr lang="ko-KR" altLang="en-US" sz="900" b="1" dirty="0">
                <a:ln w="0">
                  <a:solidFill>
                    <a:schemeClr val="tx1"/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석사 김준용</a:t>
            </a:r>
            <a:r>
              <a:rPr lang="en-US" altLang="ko-KR" sz="900" b="1" dirty="0">
                <a:ln w="0">
                  <a:solidFill>
                    <a:schemeClr val="tx1"/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b="1" dirty="0">
                <a:ln w="0">
                  <a:solidFill>
                    <a:schemeClr val="tx1"/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석사 길다영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2450</TotalTime>
  <Words>356</Words>
  <Application>Microsoft Office PowerPoint</Application>
  <PresentationFormat>화면 슬라이드 쇼(16:9)</PresentationFormat>
  <Paragraphs>66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Times New Roman</vt:lpstr>
      <vt:lpstr>Arial</vt:lpstr>
      <vt:lpstr>돋움</vt:lpstr>
      <vt:lpstr>Cambria Math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Dayoung</dc:creator>
  <cp:lastModifiedBy>김준용</cp:lastModifiedBy>
  <cp:revision>339</cp:revision>
  <dcterms:modified xsi:type="dcterms:W3CDTF">2023-12-19T11:11:54Z</dcterms:modified>
</cp:coreProperties>
</file>