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9" r:id="rId3"/>
    <p:sldId id="284" r:id="rId4"/>
    <p:sldId id="285" r:id="rId5"/>
    <p:sldId id="290" r:id="rId6"/>
    <p:sldId id="291" r:id="rId7"/>
    <p:sldId id="286" r:id="rId8"/>
    <p:sldId id="287" r:id="rId9"/>
    <p:sldId id="289" r:id="rId10"/>
    <p:sldId id="292" r:id="rId11"/>
    <p:sldId id="293" r:id="rId12"/>
    <p:sldId id="262" r:id="rId13"/>
  </p:sldIdLst>
  <p:sldSz cx="9144000" cy="5143500" type="screen16x9"/>
  <p:notesSz cx="6858000" cy="9144000"/>
  <p:embeddedFontLst>
    <p:embeddedFont>
      <p:font typeface="HY견고딕" panose="0203060000010101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195"/>
    <a:srgbClr val="0000FF"/>
    <a:srgbClr val="7F7F7F"/>
    <a:srgbClr val="DAC0A3"/>
    <a:srgbClr val="235496"/>
    <a:srgbClr val="6386B5"/>
    <a:srgbClr val="FFFADD"/>
    <a:srgbClr val="3E54AC"/>
    <a:srgbClr val="A76F6F"/>
    <a:srgbClr val="8E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6" autoAdjust="0"/>
    <p:restoredTop sz="84845" autoAdjust="0"/>
  </p:normalViewPr>
  <p:slideViewPr>
    <p:cSldViewPr snapToGrid="0">
      <p:cViewPr varScale="1">
        <p:scale>
          <a:sx n="87" d="100"/>
          <a:sy n="87" d="100"/>
        </p:scale>
        <p:origin x="56" y="10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5c1fcd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5c1fcd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9487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5c1fcd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5c1fcd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1970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a5c1fcd7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a5c1fcd7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5c1fcd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5c1fcd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913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5c1fcd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5c1fcd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5220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5c1fcd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5c1fcd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7278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5c1fcd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5c1fcd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8403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5c1fcd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5c1fcd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1326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5c1fcd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5c1fcd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5602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5c1fcd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5c1fcd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75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02700" y="1564154"/>
            <a:ext cx="53640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1890000" y="3088570"/>
            <a:ext cx="536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/>
          <p:nvPr/>
        </p:nvSpPr>
        <p:spPr>
          <a:xfrm>
            <a:off x="6750538" y="4450745"/>
            <a:ext cx="2393462" cy="69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buNone/>
            </a:pPr>
            <a:r>
              <a:rPr lang="ko-KR" altLang="en-US" sz="1600" b="1" dirty="0">
                <a:ln w="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김준용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7704C-9BC5-03D8-0FDC-B0255A644582}"/>
              </a:ext>
            </a:extLst>
          </p:cNvPr>
          <p:cNvSpPr txBox="1"/>
          <p:nvPr/>
        </p:nvSpPr>
        <p:spPr>
          <a:xfrm>
            <a:off x="1902700" y="1705766"/>
            <a:ext cx="5364001" cy="1215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0F243E"/>
              </a:buClr>
              <a:buSzPts val="4800"/>
            </a:pPr>
            <a:r>
              <a:rPr lang="ko-KR" altLang="en-US" sz="26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글로벌 시장 변화에 빠르게 대응하기 위한 데이터 기반 전략</a:t>
            </a: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248EABB2-0293-0631-EB7C-233AD3F398FC}"/>
              </a:ext>
            </a:extLst>
          </p:cNvPr>
          <p:cNvSpPr txBox="1"/>
          <p:nvPr/>
        </p:nvSpPr>
        <p:spPr>
          <a:xfrm>
            <a:off x="1843037" y="2996840"/>
            <a:ext cx="5446415" cy="42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대림 데이터 플랫폼 시스템 통합화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5"/>
          <p:cNvCxnSpPr/>
          <p:nvPr/>
        </p:nvCxnSpPr>
        <p:spPr>
          <a:xfrm>
            <a:off x="252000" y="490148"/>
            <a:ext cx="864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96;p16">
            <a:extLst>
              <a:ext uri="{FF2B5EF4-FFF2-40B4-BE49-F238E27FC236}">
                <a16:creationId xmlns:a16="http://schemas.microsoft.com/office/drawing/2014/main" id="{141DE8F1-484F-0308-C141-F309D9AE61E3}"/>
              </a:ext>
            </a:extLst>
          </p:cNvPr>
          <p:cNvSpPr txBox="1"/>
          <p:nvPr/>
        </p:nvSpPr>
        <p:spPr>
          <a:xfrm>
            <a:off x="133467" y="0"/>
            <a:ext cx="2275504" cy="4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Nanum Myeongjo"/>
              </a:rPr>
              <a:t>4.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Nanum Myeongjo"/>
              </a:rPr>
              <a:t>극복 방안</a:t>
            </a:r>
            <a:endParaRPr lang="ko-KR" altLang="en-US" sz="2000" dirty="0">
              <a:ln w="6350">
                <a:solidFill>
                  <a:schemeClr val="tx1"/>
                </a:solidFill>
              </a:ln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Google Shape;96;p16">
            <a:extLst>
              <a:ext uri="{FF2B5EF4-FFF2-40B4-BE49-F238E27FC236}">
                <a16:creationId xmlns:a16="http://schemas.microsoft.com/office/drawing/2014/main" id="{AA6BA1F4-ADA6-95A3-FED8-B4F3D074785C}"/>
              </a:ext>
            </a:extLst>
          </p:cNvPr>
          <p:cNvSpPr txBox="1"/>
          <p:nvPr/>
        </p:nvSpPr>
        <p:spPr>
          <a:xfrm>
            <a:off x="6616496" y="78670"/>
            <a:ext cx="2275504" cy="42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ko-KR" altLang="en-US" sz="16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극복 방안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E06E83-1575-F699-1230-3A356AF076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oogle Shape;76;p15">
            <a:extLst>
              <a:ext uri="{FF2B5EF4-FFF2-40B4-BE49-F238E27FC236}">
                <a16:creationId xmlns:a16="http://schemas.microsoft.com/office/drawing/2014/main" id="{496D8A3B-1894-0D75-4D4E-74D8DEE557E8}"/>
              </a:ext>
            </a:extLst>
          </p:cNvPr>
          <p:cNvCxnSpPr/>
          <p:nvPr/>
        </p:nvCxnSpPr>
        <p:spPr>
          <a:xfrm>
            <a:off x="207378" y="5003692"/>
            <a:ext cx="8640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10C5A2-E425-FC39-17CE-7D0DEAF9344C}"/>
              </a:ext>
            </a:extLst>
          </p:cNvPr>
          <p:cNvGrpSpPr/>
          <p:nvPr/>
        </p:nvGrpSpPr>
        <p:grpSpPr>
          <a:xfrm>
            <a:off x="737209" y="1007353"/>
            <a:ext cx="1417349" cy="414716"/>
            <a:chOff x="696002" y="3031421"/>
            <a:chExt cx="1417349" cy="414716"/>
          </a:xfrm>
        </p:grpSpPr>
        <p:sp>
          <p:nvSpPr>
            <p:cNvPr id="5" name="Google Shape;96;p16">
              <a:extLst>
                <a:ext uri="{FF2B5EF4-FFF2-40B4-BE49-F238E27FC236}">
                  <a16:creationId xmlns:a16="http://schemas.microsoft.com/office/drawing/2014/main" id="{966F4013-0237-C1A8-D4E4-BB5AB350D676}"/>
                </a:ext>
              </a:extLst>
            </p:cNvPr>
            <p:cNvSpPr txBox="1"/>
            <p:nvPr/>
          </p:nvSpPr>
          <p:spPr>
            <a:xfrm>
              <a:off x="822786" y="3031421"/>
              <a:ext cx="1290565" cy="409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ln w="6350">
                    <a:solidFill>
                      <a:srgbClr val="000000"/>
                    </a:solidFill>
                  </a:ln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Nanum Myeongjo"/>
                </a:rPr>
                <a:t>해결책</a:t>
              </a:r>
              <a:r>
                <a:rPr lang="en-US" altLang="ko-KR" sz="1600" dirty="0">
                  <a:ln w="6350">
                    <a:solidFill>
                      <a:srgbClr val="000000"/>
                    </a:solidFill>
                  </a:ln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Nanum Myeongjo"/>
                </a:rPr>
                <a:t>1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C003FC-F1BB-E019-922E-1D5C6EA00CE9}"/>
                </a:ext>
              </a:extLst>
            </p:cNvPr>
            <p:cNvSpPr/>
            <p:nvPr/>
          </p:nvSpPr>
          <p:spPr>
            <a:xfrm>
              <a:off x="696002" y="3050137"/>
              <a:ext cx="72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1084D52-FF64-AF93-613C-1BC61ACAAFF7}"/>
              </a:ext>
            </a:extLst>
          </p:cNvPr>
          <p:cNvSpPr txBox="1"/>
          <p:nvPr/>
        </p:nvSpPr>
        <p:spPr>
          <a:xfrm>
            <a:off x="2175906" y="1030309"/>
            <a:ext cx="5533738" cy="352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11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ko-KR" altLang="en-US" sz="1000" dirty="0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멀티 </a:t>
            </a:r>
            <a:r>
              <a:rPr lang="ko-KR" altLang="en-US" sz="1000" dirty="0" err="1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모달</a:t>
            </a:r>
            <a:r>
              <a:rPr lang="ko-KR" altLang="en-US" sz="1000" dirty="0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 모델을 활용한 </a:t>
            </a:r>
            <a:r>
              <a:rPr lang="ko-KR" altLang="en-US" sz="1000" dirty="0" err="1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스마트팩토리</a:t>
            </a:r>
            <a:r>
              <a:rPr lang="ko-KR" altLang="en-US" sz="1000" dirty="0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 통합 솔루션 구축</a:t>
            </a:r>
            <a:endParaRPr lang="en-US" altLang="ko-KR" sz="1000" dirty="0">
              <a:ln w="3175">
                <a:noFill/>
              </a:ln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Malgun Gothic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46F4FB-AFEE-12EA-DE0F-38A7225B93E9}"/>
              </a:ext>
            </a:extLst>
          </p:cNvPr>
          <p:cNvGrpSpPr/>
          <p:nvPr/>
        </p:nvGrpSpPr>
        <p:grpSpPr>
          <a:xfrm>
            <a:off x="758557" y="2361275"/>
            <a:ext cx="1417349" cy="414716"/>
            <a:chOff x="696002" y="3031421"/>
            <a:chExt cx="1417349" cy="414716"/>
          </a:xfrm>
        </p:grpSpPr>
        <p:sp>
          <p:nvSpPr>
            <p:cNvPr id="12" name="Google Shape;96;p16">
              <a:extLst>
                <a:ext uri="{FF2B5EF4-FFF2-40B4-BE49-F238E27FC236}">
                  <a16:creationId xmlns:a16="http://schemas.microsoft.com/office/drawing/2014/main" id="{95A3BDC9-E74C-0B87-8126-97278612F46C}"/>
                </a:ext>
              </a:extLst>
            </p:cNvPr>
            <p:cNvSpPr txBox="1"/>
            <p:nvPr/>
          </p:nvSpPr>
          <p:spPr>
            <a:xfrm>
              <a:off x="822786" y="3031421"/>
              <a:ext cx="1290565" cy="409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ln w="6350">
                    <a:solidFill>
                      <a:srgbClr val="000000"/>
                    </a:solidFill>
                  </a:ln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Nanum Myeongjo"/>
                </a:rPr>
                <a:t>해결책</a:t>
              </a:r>
              <a:r>
                <a:rPr lang="en-US" altLang="ko-KR" sz="1600" dirty="0">
                  <a:ln w="6350">
                    <a:solidFill>
                      <a:srgbClr val="000000"/>
                    </a:solidFill>
                  </a:ln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Nanum Myeongjo"/>
                </a:rPr>
                <a:t>2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B0B76F6-4BA3-6C03-C658-EA8200382761}"/>
                </a:ext>
              </a:extLst>
            </p:cNvPr>
            <p:cNvSpPr/>
            <p:nvPr/>
          </p:nvSpPr>
          <p:spPr>
            <a:xfrm>
              <a:off x="696002" y="3050137"/>
              <a:ext cx="72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C4F4015-F9D5-6632-F3AD-A43F9F21562D}"/>
              </a:ext>
            </a:extLst>
          </p:cNvPr>
          <p:cNvSpPr txBox="1"/>
          <p:nvPr/>
        </p:nvSpPr>
        <p:spPr>
          <a:xfrm>
            <a:off x="2201652" y="2401564"/>
            <a:ext cx="5533738" cy="352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11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altLang="ko-KR" sz="1000" dirty="0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Unseen </a:t>
            </a:r>
            <a:r>
              <a:rPr lang="ko-KR" altLang="en-US" sz="1000" dirty="0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영상 및 고장 카테고리 변경 시 재학습이 필요하지 않기 때문에 </a:t>
            </a:r>
            <a:r>
              <a:rPr lang="ko-KR" altLang="en-US" sz="1000" dirty="0">
                <a:ln w="3175">
                  <a:noFill/>
                </a:ln>
                <a:solidFill>
                  <a:srgbClr val="20519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비용 감축</a:t>
            </a:r>
            <a:endParaRPr lang="en-US" altLang="ko-KR" sz="1000" dirty="0">
              <a:ln w="3175">
                <a:noFill/>
              </a:ln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21E27F7-C9C4-0BB0-5511-F95FF14FB85E}"/>
              </a:ext>
            </a:extLst>
          </p:cNvPr>
          <p:cNvGrpSpPr/>
          <p:nvPr/>
        </p:nvGrpSpPr>
        <p:grpSpPr>
          <a:xfrm>
            <a:off x="758557" y="3598499"/>
            <a:ext cx="1417349" cy="414716"/>
            <a:chOff x="696002" y="3031421"/>
            <a:chExt cx="1417349" cy="414716"/>
          </a:xfrm>
        </p:grpSpPr>
        <p:sp>
          <p:nvSpPr>
            <p:cNvPr id="16" name="Google Shape;96;p16">
              <a:extLst>
                <a:ext uri="{FF2B5EF4-FFF2-40B4-BE49-F238E27FC236}">
                  <a16:creationId xmlns:a16="http://schemas.microsoft.com/office/drawing/2014/main" id="{B53A92E0-279D-D8F7-3DC4-D8455D27CE9F}"/>
                </a:ext>
              </a:extLst>
            </p:cNvPr>
            <p:cNvSpPr txBox="1"/>
            <p:nvPr/>
          </p:nvSpPr>
          <p:spPr>
            <a:xfrm>
              <a:off x="822786" y="3031421"/>
              <a:ext cx="1290565" cy="409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ln w="6350">
                    <a:solidFill>
                      <a:srgbClr val="000000"/>
                    </a:solidFill>
                  </a:ln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Nanum Myeongjo"/>
                </a:rPr>
                <a:t>해결책</a:t>
              </a:r>
              <a:r>
                <a:rPr lang="en-US" altLang="ko-KR" sz="1600" dirty="0">
                  <a:ln w="6350">
                    <a:solidFill>
                      <a:srgbClr val="000000"/>
                    </a:solidFill>
                  </a:ln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Nanum Myeongjo"/>
                </a:rPr>
                <a:t>3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D465596-B332-9C4A-DBD5-12BECC067976}"/>
                </a:ext>
              </a:extLst>
            </p:cNvPr>
            <p:cNvSpPr/>
            <p:nvPr/>
          </p:nvSpPr>
          <p:spPr>
            <a:xfrm>
              <a:off x="696002" y="3050137"/>
              <a:ext cx="72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24EEC27-670F-7885-EC83-45C09785E5F9}"/>
              </a:ext>
            </a:extLst>
          </p:cNvPr>
          <p:cNvSpPr txBox="1"/>
          <p:nvPr/>
        </p:nvSpPr>
        <p:spPr>
          <a:xfrm>
            <a:off x="2201652" y="3638788"/>
            <a:ext cx="5533738" cy="352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11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altLang="ko-KR" sz="1000" dirty="0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Unseen </a:t>
            </a:r>
            <a:r>
              <a:rPr lang="ko-KR" altLang="en-US" sz="1000" dirty="0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영상 및 고장 카테고리 변경 시 재학습이 필요하지 않기 때문에 </a:t>
            </a:r>
            <a:r>
              <a:rPr lang="ko-KR" altLang="en-US" sz="1000" dirty="0">
                <a:ln w="3175">
                  <a:noFill/>
                </a:ln>
                <a:solidFill>
                  <a:srgbClr val="20519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비용 감축</a:t>
            </a:r>
            <a:endParaRPr lang="en-US" altLang="ko-KR" sz="1000" dirty="0">
              <a:ln w="3175">
                <a:noFill/>
              </a:ln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2697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5"/>
          <p:cNvCxnSpPr/>
          <p:nvPr/>
        </p:nvCxnSpPr>
        <p:spPr>
          <a:xfrm>
            <a:off x="252000" y="490148"/>
            <a:ext cx="864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96;p16">
            <a:extLst>
              <a:ext uri="{FF2B5EF4-FFF2-40B4-BE49-F238E27FC236}">
                <a16:creationId xmlns:a16="http://schemas.microsoft.com/office/drawing/2014/main" id="{141DE8F1-484F-0308-C141-F309D9AE61E3}"/>
              </a:ext>
            </a:extLst>
          </p:cNvPr>
          <p:cNvSpPr txBox="1"/>
          <p:nvPr/>
        </p:nvSpPr>
        <p:spPr>
          <a:xfrm>
            <a:off x="133467" y="0"/>
            <a:ext cx="2275504" cy="4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Nanum Myeongjo"/>
              </a:rPr>
              <a:t>4.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Nanum Myeongjo"/>
              </a:rPr>
              <a:t>극복 방안</a:t>
            </a:r>
            <a:endParaRPr lang="ko-KR" altLang="en-US" sz="2000" dirty="0">
              <a:ln w="6350">
                <a:solidFill>
                  <a:schemeClr val="tx1"/>
                </a:solidFill>
              </a:ln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Google Shape;96;p16">
            <a:extLst>
              <a:ext uri="{FF2B5EF4-FFF2-40B4-BE49-F238E27FC236}">
                <a16:creationId xmlns:a16="http://schemas.microsoft.com/office/drawing/2014/main" id="{AA6BA1F4-ADA6-95A3-FED8-B4F3D074785C}"/>
              </a:ext>
            </a:extLst>
          </p:cNvPr>
          <p:cNvSpPr txBox="1"/>
          <p:nvPr/>
        </p:nvSpPr>
        <p:spPr>
          <a:xfrm>
            <a:off x="6616496" y="78670"/>
            <a:ext cx="2275504" cy="42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ko-KR" altLang="en-US" sz="16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결론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E06E83-1575-F699-1230-3A356AF076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oogle Shape;76;p15">
            <a:extLst>
              <a:ext uri="{FF2B5EF4-FFF2-40B4-BE49-F238E27FC236}">
                <a16:creationId xmlns:a16="http://schemas.microsoft.com/office/drawing/2014/main" id="{496D8A3B-1894-0D75-4D4E-74D8DEE557E8}"/>
              </a:ext>
            </a:extLst>
          </p:cNvPr>
          <p:cNvCxnSpPr/>
          <p:nvPr/>
        </p:nvCxnSpPr>
        <p:spPr>
          <a:xfrm>
            <a:off x="207378" y="5003692"/>
            <a:ext cx="8640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55EA36-D9BA-4979-C45F-318E0B41B133}"/>
              </a:ext>
            </a:extLst>
          </p:cNvPr>
          <p:cNvGrpSpPr/>
          <p:nvPr/>
        </p:nvGrpSpPr>
        <p:grpSpPr>
          <a:xfrm>
            <a:off x="340482" y="2726699"/>
            <a:ext cx="810980" cy="409738"/>
            <a:chOff x="407725" y="1071714"/>
            <a:chExt cx="774772" cy="409738"/>
          </a:xfrm>
        </p:grpSpPr>
        <p:sp>
          <p:nvSpPr>
            <p:cNvPr id="22" name="Google Shape;96;p16">
              <a:extLst>
                <a:ext uri="{FF2B5EF4-FFF2-40B4-BE49-F238E27FC236}">
                  <a16:creationId xmlns:a16="http://schemas.microsoft.com/office/drawing/2014/main" id="{FC938CA9-EB5C-7AD0-99A9-9B8C603A94E7}"/>
                </a:ext>
              </a:extLst>
            </p:cNvPr>
            <p:cNvSpPr txBox="1"/>
            <p:nvPr/>
          </p:nvSpPr>
          <p:spPr>
            <a:xfrm>
              <a:off x="536358" y="1071714"/>
              <a:ext cx="646139" cy="409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ln w="6350">
                    <a:solidFill>
                      <a:srgbClr val="000000"/>
                    </a:solidFill>
                  </a:ln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Nanum Myeongjo"/>
                </a:rPr>
                <a:t>결론</a:t>
              </a:r>
              <a:endParaRPr lang="en-US" altLang="ko-KR" sz="1600" dirty="0">
                <a:ln w="6350">
                  <a:solidFill>
                    <a:srgbClr val="000000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65B6AAB-AC62-771F-2F64-74487F190BD8}"/>
                </a:ext>
              </a:extLst>
            </p:cNvPr>
            <p:cNvSpPr/>
            <p:nvPr/>
          </p:nvSpPr>
          <p:spPr>
            <a:xfrm>
              <a:off x="407725" y="1096583"/>
              <a:ext cx="72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E84EB61-C1EC-CDB4-7D30-464B991997D7}"/>
              </a:ext>
            </a:extLst>
          </p:cNvPr>
          <p:cNvGrpSpPr/>
          <p:nvPr/>
        </p:nvGrpSpPr>
        <p:grpSpPr>
          <a:xfrm>
            <a:off x="340482" y="1079940"/>
            <a:ext cx="855517" cy="409738"/>
            <a:chOff x="407725" y="2999921"/>
            <a:chExt cx="1020477" cy="409738"/>
          </a:xfrm>
        </p:grpSpPr>
        <p:sp>
          <p:nvSpPr>
            <p:cNvPr id="26" name="Google Shape;96;p16">
              <a:extLst>
                <a:ext uri="{FF2B5EF4-FFF2-40B4-BE49-F238E27FC236}">
                  <a16:creationId xmlns:a16="http://schemas.microsoft.com/office/drawing/2014/main" id="{DC65CC8C-179E-1EAA-D920-435548378C52}"/>
                </a:ext>
              </a:extLst>
            </p:cNvPr>
            <p:cNvSpPr txBox="1"/>
            <p:nvPr/>
          </p:nvSpPr>
          <p:spPr>
            <a:xfrm>
              <a:off x="568331" y="2999921"/>
              <a:ext cx="859871" cy="409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ln w="6350">
                    <a:solidFill>
                      <a:srgbClr val="000000"/>
                    </a:solidFill>
                  </a:ln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Nanum Myeongjo"/>
                </a:rPr>
                <a:t>기여</a:t>
              </a:r>
              <a:endParaRPr lang="en-US" altLang="ko-KR" sz="1600" dirty="0">
                <a:ln w="6350">
                  <a:solidFill>
                    <a:srgbClr val="000000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6804E93-26CB-3EFA-89A9-94B7A3AEAD5A}"/>
                </a:ext>
              </a:extLst>
            </p:cNvPr>
            <p:cNvSpPr/>
            <p:nvPr/>
          </p:nvSpPr>
          <p:spPr>
            <a:xfrm>
              <a:off x="407725" y="3049659"/>
              <a:ext cx="89897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361A3BB-2572-4930-FCB1-145E27F7FBD5}"/>
              </a:ext>
            </a:extLst>
          </p:cNvPr>
          <p:cNvSpPr txBox="1"/>
          <p:nvPr/>
        </p:nvSpPr>
        <p:spPr>
          <a:xfrm>
            <a:off x="1364562" y="2558785"/>
            <a:ext cx="70358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1150" indent="-1714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ko-KR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[</a:t>
            </a:r>
            <a:r>
              <a:rPr lang="ko-KR" altLang="en-US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정확성</a:t>
            </a:r>
            <a:r>
              <a:rPr lang="en-US" altLang="ko-KR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]</a:t>
            </a:r>
            <a:r>
              <a:rPr lang="en-US" altLang="ko-KR" sz="100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 </a:t>
            </a:r>
            <a:r>
              <a:rPr lang="ko-KR" altLang="en-US" sz="1050" kern="12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rgbClr val="0B60C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  <a:sym typeface="Malgun Gothic"/>
              </a:rPr>
              <a:t>낙상 데이터 학습 없이</a:t>
            </a:r>
            <a:r>
              <a:rPr lang="ko-KR" altLang="en-US" sz="1000" dirty="0">
                <a:ln w="0">
                  <a:solidFill>
                    <a:srgbClr val="205195"/>
                  </a:solidFill>
                </a:ln>
                <a:solidFill>
                  <a:srgbClr val="20519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 </a:t>
            </a:r>
            <a:r>
              <a:rPr lang="en-US" altLang="ko-KR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Large Language Model</a:t>
            </a:r>
            <a:r>
              <a:rPr lang="ko-KR" altLang="en-US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*과 </a:t>
            </a:r>
            <a:r>
              <a:rPr lang="en-US" altLang="ko-KR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Text Prompting </a:t>
            </a:r>
            <a:r>
              <a:rPr lang="ko-KR" altLang="en-US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기술만을 활용해 </a:t>
            </a:r>
            <a:r>
              <a:rPr lang="en-US" altLang="ko-KR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Zero-shot </a:t>
            </a:r>
            <a:r>
              <a:rPr lang="ko-KR" altLang="en-US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낙상 감지를</a:t>
            </a:r>
            <a:r>
              <a:rPr lang="en-US" altLang="ko-KR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 </a:t>
            </a:r>
            <a:r>
              <a:rPr lang="ko-KR" altLang="en-US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가능하게 하여 기존의 </a:t>
            </a:r>
            <a:r>
              <a:rPr lang="en-US" altLang="ko-KR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Rule </a:t>
            </a:r>
            <a:r>
              <a:rPr lang="ko-KR" altLang="en-US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기반의 낙상 감지와</a:t>
            </a:r>
            <a:r>
              <a:rPr lang="ko-KR" altLang="en-US" sz="1000" dirty="0">
                <a:ln w="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 </a:t>
            </a:r>
            <a:r>
              <a:rPr lang="ko-KR" altLang="en-US" sz="1050" kern="12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rgbClr val="0B60C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  <a:sym typeface="Malgun Gothic"/>
              </a:rPr>
              <a:t>유사하거나 더 우수한 정확도 </a:t>
            </a:r>
            <a:r>
              <a:rPr lang="ko-KR" altLang="en-US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보임</a:t>
            </a:r>
            <a:endParaRPr lang="en-US" altLang="ko-KR" sz="1050" kern="1200" spc="-12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n-ea"/>
              <a:ea typeface="+mn-ea"/>
              <a:cs typeface="+mn-cs"/>
              <a:sym typeface="Malgun Gothic"/>
            </a:endParaRPr>
          </a:p>
          <a:p>
            <a:pPr marL="3111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altLang="ko-KR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[</a:t>
            </a:r>
            <a:r>
              <a:rPr lang="ko-KR" altLang="en-US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효율성</a:t>
            </a:r>
            <a:r>
              <a:rPr lang="en-US" altLang="ko-KR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] </a:t>
            </a:r>
            <a:r>
              <a:rPr lang="ko-KR" altLang="en-US" sz="1050" kern="12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rgbClr val="0B60C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  <a:sym typeface="Malgun Gothic"/>
              </a:rPr>
              <a:t>수집하고 학습하지 못한 문제 상황</a:t>
            </a:r>
            <a:r>
              <a:rPr lang="ko-KR" altLang="en-US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에도</a:t>
            </a:r>
            <a:r>
              <a:rPr lang="ko-KR" altLang="en-US" sz="1050" kern="12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rgbClr val="0B60C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  <a:sym typeface="Malgun Gothic"/>
              </a:rPr>
              <a:t> </a:t>
            </a:r>
            <a:r>
              <a:rPr lang="en-US" altLang="ko-KR" sz="1050" kern="12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rgbClr val="0B60C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  <a:sym typeface="Malgun Gothic"/>
              </a:rPr>
              <a:t>Zero-shot </a:t>
            </a:r>
            <a:r>
              <a:rPr lang="ko-KR" altLang="en-US" sz="1050" kern="12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rgbClr val="0B60C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  <a:sym typeface="Malgun Gothic"/>
              </a:rPr>
              <a:t>기반의 일반적인 방법론</a:t>
            </a:r>
            <a:r>
              <a:rPr lang="ko-KR" altLang="en-US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을 통해 데이터 수집 및 학습</a:t>
            </a:r>
            <a:r>
              <a:rPr lang="ko-KR" altLang="en-US" sz="1000" dirty="0">
                <a:ln w="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 </a:t>
            </a:r>
            <a:r>
              <a:rPr lang="ko-KR" altLang="en-US" sz="1050" kern="12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rgbClr val="0B60C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  <a:sym typeface="Malgun Gothic"/>
              </a:rPr>
              <a:t>비용 절감</a:t>
            </a:r>
            <a:r>
              <a:rPr lang="ko-KR" altLang="en-US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의 가능성을 보임</a:t>
            </a:r>
            <a:endParaRPr lang="en-US" altLang="ko-KR" sz="1050" kern="1200" spc="-12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n-ea"/>
              <a:ea typeface="+mn-ea"/>
              <a:cs typeface="+mn-cs"/>
              <a:sym typeface="Malgun Gothic"/>
            </a:endParaRPr>
          </a:p>
          <a:p>
            <a:pPr marL="3111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altLang="ko-KR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[</a:t>
            </a:r>
            <a:r>
              <a:rPr lang="ko-KR" altLang="en-US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유연성</a:t>
            </a:r>
            <a:r>
              <a:rPr lang="en-US" altLang="ko-KR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] </a:t>
            </a:r>
            <a:r>
              <a:rPr lang="ko-KR" altLang="en-US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낙상 이외에 </a:t>
            </a:r>
            <a:r>
              <a:rPr lang="ko-KR" altLang="en-US" sz="1050" kern="12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rgbClr val="0B60C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  <a:sym typeface="Malgun Gothic"/>
              </a:rPr>
              <a:t>다른 이상 상황 및 상태도 감지</a:t>
            </a:r>
            <a:r>
              <a:rPr lang="ko-KR" altLang="en-US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할 수 있도록</a:t>
            </a:r>
            <a:r>
              <a:rPr lang="ko-KR" altLang="en-US" sz="1000" dirty="0">
                <a:ln w="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 </a:t>
            </a:r>
            <a:r>
              <a:rPr lang="ko-KR" altLang="en-US" sz="1050" kern="1200" spc="-150" dirty="0">
                <a:ln>
                  <a:solidFill>
                    <a:prstClr val="black">
                      <a:lumMod val="50000"/>
                      <a:lumOff val="50000"/>
                      <a:alpha val="0"/>
                    </a:prstClr>
                  </a:solidFill>
                </a:ln>
                <a:solidFill>
                  <a:srgbClr val="0B60C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  <a:sym typeface="Malgun Gothic"/>
              </a:rPr>
              <a:t>확장 가능한 모델</a:t>
            </a:r>
            <a:r>
              <a:rPr lang="ko-KR" altLang="en-US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로 설계됨</a:t>
            </a:r>
            <a:endParaRPr lang="en-US" altLang="ko-KR" sz="1050" kern="1200" spc="-12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n-ea"/>
              <a:ea typeface="+mn-ea"/>
              <a:cs typeface="+mn-cs"/>
              <a:sym typeface="Malgun Gothic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A46D31-2398-3A80-AB87-54E7B5CA3AA3}"/>
              </a:ext>
            </a:extLst>
          </p:cNvPr>
          <p:cNvSpPr txBox="1"/>
          <p:nvPr/>
        </p:nvSpPr>
        <p:spPr>
          <a:xfrm>
            <a:off x="1364562" y="1017985"/>
            <a:ext cx="7316840" cy="1010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1150" indent="-1714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ko-KR" altLang="en-US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제안하는 </a:t>
            </a:r>
            <a:r>
              <a:rPr lang="en-US" altLang="ko-KR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Zero-shot</a:t>
            </a:r>
            <a:r>
              <a:rPr lang="ko-KR" altLang="en-US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 이벤트 검출 방법론이 기업의 실질적 매출에 의미 있는 기여가 되도록 노력함</a:t>
            </a:r>
            <a:endParaRPr lang="en-US" altLang="ko-KR" sz="1050" kern="1200" spc="-12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n-ea"/>
              <a:ea typeface="+mn-ea"/>
              <a:cs typeface="+mn-cs"/>
              <a:sym typeface="Malgun Gothic"/>
            </a:endParaRPr>
          </a:p>
          <a:p>
            <a:pPr marL="3111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ko-KR" altLang="en-US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신설된 로봇 비전 수업에서 산업 수요가 반영된 최신 이론</a:t>
            </a:r>
            <a:r>
              <a:rPr lang="en-US" altLang="ko-KR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/</a:t>
            </a:r>
            <a:r>
              <a:rPr lang="ko-KR" altLang="en-US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데이터 기반 방법론을 주요 내용으로 교육</a:t>
            </a:r>
            <a:r>
              <a:rPr lang="en-US" altLang="ko-KR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 </a:t>
            </a:r>
          </a:p>
          <a:p>
            <a:pPr marL="3111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ko-KR" altLang="en-US" sz="1050" kern="1200" spc="-12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n-ea"/>
                <a:ea typeface="+mn-ea"/>
                <a:cs typeface="+mn-cs"/>
                <a:sym typeface="Malgun Gothic"/>
              </a:rPr>
              <a:t>학위 과정 종료 및 채용 단계까지 본 산학프로젝트가 진행 및 후속성과가 도출되도록 노력함</a:t>
            </a:r>
            <a:endParaRPr lang="en-US" altLang="ko-KR" sz="1050" kern="1200" spc="-12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n-ea"/>
              <a:ea typeface="+mn-ea"/>
              <a:cs typeface="+mn-cs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67612-8ABB-582E-7D5F-1DEF43F8AFDA}"/>
              </a:ext>
            </a:extLst>
          </p:cNvPr>
          <p:cNvSpPr txBox="1"/>
          <p:nvPr/>
        </p:nvSpPr>
        <p:spPr>
          <a:xfrm>
            <a:off x="122842" y="4797340"/>
            <a:ext cx="4859818" cy="214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b="1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 </a:t>
            </a:r>
            <a:r>
              <a:rPr lang="en-US" altLang="ko-KR" sz="600" b="1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Large Language Model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ko-KR" altLang="en-US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대규모의 텍스트 데이터로 사전 훈련되어 다양한 자연어 처리 작업에 활용할 수 있는 인공 지능 모델</a:t>
            </a:r>
            <a:endParaRPr lang="en-US" altLang="ko-KR" sz="600" b="1" dirty="0">
              <a:ln w="6350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0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/>
          <p:nvPr/>
        </p:nvSpPr>
        <p:spPr>
          <a:xfrm>
            <a:off x="600075" y="1657375"/>
            <a:ext cx="24576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" name="Google Shape;204;p19"/>
          <p:cNvCxnSpPr/>
          <p:nvPr/>
        </p:nvCxnSpPr>
        <p:spPr>
          <a:xfrm>
            <a:off x="628650" y="3100400"/>
            <a:ext cx="248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058C9E-70E2-E3C7-F781-575F33E7EB0C}"/>
              </a:ext>
            </a:extLst>
          </p:cNvPr>
          <p:cNvSpPr txBox="1"/>
          <p:nvPr/>
        </p:nvSpPr>
        <p:spPr>
          <a:xfrm>
            <a:off x="600075" y="1878060"/>
            <a:ext cx="2486100" cy="82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0F243E"/>
              </a:buClr>
              <a:buSzPts val="4800"/>
            </a:pPr>
            <a:r>
              <a:rPr lang="en-US" altLang="ko-K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ko-KR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ko-KR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252000" y="2187271"/>
            <a:ext cx="2078925" cy="76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latin typeface="Times New Roman" panose="02020603050405020304" pitchFamily="18" charset="0"/>
                <a:ea typeface="Nanum Myeongjo"/>
                <a:cs typeface="Times New Roman" panose="02020603050405020304" pitchFamily="18" charset="0"/>
                <a:sym typeface="Nanum Myeongjo"/>
              </a:rPr>
              <a:t>Contents</a:t>
            </a:r>
          </a:p>
        </p:txBody>
      </p:sp>
      <p:sp>
        <p:nvSpPr>
          <p:cNvPr id="97" name="Google Shape;97;p16"/>
          <p:cNvSpPr txBox="1"/>
          <p:nvPr/>
        </p:nvSpPr>
        <p:spPr>
          <a:xfrm>
            <a:off x="2374523" y="572320"/>
            <a:ext cx="700500" cy="68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768600" y="1259630"/>
            <a:ext cx="1234358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latin typeface="+mn-ea"/>
                <a:ea typeface="+mn-ea"/>
                <a:cs typeface="Times New Roman" panose="02020603050405020304" pitchFamily="18" charset="0"/>
                <a:sym typeface="Nanum Myeongjo"/>
              </a:rPr>
              <a:t>문제</a:t>
            </a:r>
            <a:endParaRPr sz="1050" dirty="0">
              <a:ln w="6350">
                <a:solidFill>
                  <a:schemeClr val="tx1"/>
                </a:solidFill>
              </a:ln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984499" y="1717537"/>
            <a:ext cx="1009439" cy="651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현재 상황</a:t>
            </a:r>
            <a:endParaRPr lang="en-US" altLang="ko-KR" sz="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문제 상황</a:t>
            </a:r>
            <a:endParaRPr lang="en-US" altLang="ko-KR" sz="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2527398" y="1243357"/>
            <a:ext cx="144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2562958" y="2459640"/>
            <a:ext cx="144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76;p15">
            <a:extLst>
              <a:ext uri="{FF2B5EF4-FFF2-40B4-BE49-F238E27FC236}">
                <a16:creationId xmlns:a16="http://schemas.microsoft.com/office/drawing/2014/main" id="{B0476D67-DCB6-A898-0101-B2A264E853D4}"/>
              </a:ext>
            </a:extLst>
          </p:cNvPr>
          <p:cNvCxnSpPr/>
          <p:nvPr/>
        </p:nvCxnSpPr>
        <p:spPr>
          <a:xfrm>
            <a:off x="207378" y="5003692"/>
            <a:ext cx="8640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77;p15">
            <a:extLst>
              <a:ext uri="{FF2B5EF4-FFF2-40B4-BE49-F238E27FC236}">
                <a16:creationId xmlns:a16="http://schemas.microsoft.com/office/drawing/2014/main" id="{A4C7E807-0B9E-B247-415D-CBEB14EF2FB7}"/>
              </a:ext>
            </a:extLst>
          </p:cNvPr>
          <p:cNvCxnSpPr/>
          <p:nvPr/>
        </p:nvCxnSpPr>
        <p:spPr>
          <a:xfrm>
            <a:off x="252000" y="193112"/>
            <a:ext cx="864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97;p16">
            <a:extLst>
              <a:ext uri="{FF2B5EF4-FFF2-40B4-BE49-F238E27FC236}">
                <a16:creationId xmlns:a16="http://schemas.microsoft.com/office/drawing/2014/main" id="{6D16DF0C-FCB0-F7FE-B672-D25DB5122688}"/>
              </a:ext>
            </a:extLst>
          </p:cNvPr>
          <p:cNvSpPr txBox="1"/>
          <p:nvPr/>
        </p:nvSpPr>
        <p:spPr>
          <a:xfrm>
            <a:off x="4086800" y="2878823"/>
            <a:ext cx="700500" cy="67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98;p16">
            <a:extLst>
              <a:ext uri="{FF2B5EF4-FFF2-40B4-BE49-F238E27FC236}">
                <a16:creationId xmlns:a16="http://schemas.microsoft.com/office/drawing/2014/main" id="{11408F8E-1873-6726-3964-6B9E974811F3}"/>
              </a:ext>
            </a:extLst>
          </p:cNvPr>
          <p:cNvSpPr txBox="1"/>
          <p:nvPr/>
        </p:nvSpPr>
        <p:spPr>
          <a:xfrm>
            <a:off x="4239675" y="3566133"/>
            <a:ext cx="147556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latin typeface="+mn-ea"/>
                <a:ea typeface="+mn-ea"/>
                <a:cs typeface="Times New Roman" panose="02020603050405020304" pitchFamily="18" charset="0"/>
                <a:sym typeface="Nanum Myeongjo"/>
              </a:rPr>
              <a:t>문제 해결</a:t>
            </a:r>
            <a:endParaRPr sz="1050" dirty="0">
              <a:ln w="6350">
                <a:solidFill>
                  <a:schemeClr val="tx1"/>
                </a:solidFill>
              </a:ln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Google Shape;99;p16">
            <a:extLst>
              <a:ext uri="{FF2B5EF4-FFF2-40B4-BE49-F238E27FC236}">
                <a16:creationId xmlns:a16="http://schemas.microsoft.com/office/drawing/2014/main" id="{D182B050-9A63-A7BA-3F07-78B59753B81E}"/>
              </a:ext>
            </a:extLst>
          </p:cNvPr>
          <p:cNvSpPr txBox="1"/>
          <p:nvPr/>
        </p:nvSpPr>
        <p:spPr>
          <a:xfrm>
            <a:off x="4275235" y="4020164"/>
            <a:ext cx="1589442" cy="7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전략</a:t>
            </a:r>
            <a:endParaRPr lang="en-US" altLang="ko-KR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해결책</a:t>
            </a:r>
            <a:endParaRPr lang="en-US" altLang="ko-KR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기대 효과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Google Shape;101;p16">
            <a:extLst>
              <a:ext uri="{FF2B5EF4-FFF2-40B4-BE49-F238E27FC236}">
                <a16:creationId xmlns:a16="http://schemas.microsoft.com/office/drawing/2014/main" id="{2E66F811-06DA-8E58-913F-9E8D11682596}"/>
              </a:ext>
            </a:extLst>
          </p:cNvPr>
          <p:cNvCxnSpPr/>
          <p:nvPr/>
        </p:nvCxnSpPr>
        <p:spPr>
          <a:xfrm>
            <a:off x="4239675" y="3549860"/>
            <a:ext cx="144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02;p16">
            <a:extLst>
              <a:ext uri="{FF2B5EF4-FFF2-40B4-BE49-F238E27FC236}">
                <a16:creationId xmlns:a16="http://schemas.microsoft.com/office/drawing/2014/main" id="{FE55B8C5-85B1-0AEE-8642-F87CBFEEFB9E}"/>
              </a:ext>
            </a:extLst>
          </p:cNvPr>
          <p:cNvCxnSpPr/>
          <p:nvPr/>
        </p:nvCxnSpPr>
        <p:spPr>
          <a:xfrm>
            <a:off x="4275235" y="4766143"/>
            <a:ext cx="144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97;p16">
            <a:extLst>
              <a:ext uri="{FF2B5EF4-FFF2-40B4-BE49-F238E27FC236}">
                <a16:creationId xmlns:a16="http://schemas.microsoft.com/office/drawing/2014/main" id="{DF14F77F-2C34-B89C-18D2-89D5A8A18624}"/>
              </a:ext>
            </a:extLst>
          </p:cNvPr>
          <p:cNvSpPr txBox="1"/>
          <p:nvPr/>
        </p:nvSpPr>
        <p:spPr>
          <a:xfrm>
            <a:off x="5654154" y="572320"/>
            <a:ext cx="700500" cy="6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98;p16">
            <a:extLst>
              <a:ext uri="{FF2B5EF4-FFF2-40B4-BE49-F238E27FC236}">
                <a16:creationId xmlns:a16="http://schemas.microsoft.com/office/drawing/2014/main" id="{4B921107-54BA-C09C-B1F5-B3DAB99A77AE}"/>
              </a:ext>
            </a:extLst>
          </p:cNvPr>
          <p:cNvSpPr txBox="1"/>
          <p:nvPr/>
        </p:nvSpPr>
        <p:spPr>
          <a:xfrm>
            <a:off x="6081391" y="1249001"/>
            <a:ext cx="1201198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n w="6350">
                  <a:solidFill>
                    <a:schemeClr val="tx1"/>
                  </a:solidFill>
                </a:ln>
                <a:latin typeface="+mn-ea"/>
                <a:ea typeface="+mn-ea"/>
                <a:cs typeface="Times New Roman" panose="02020603050405020304" pitchFamily="18" charset="0"/>
                <a:sym typeface="Nanum Myeongjo"/>
              </a:rPr>
              <a:t>RISK</a:t>
            </a:r>
            <a:endParaRPr lang="ko-KR" altLang="en-US" sz="1050" dirty="0">
              <a:ln w="6350">
                <a:solidFill>
                  <a:schemeClr val="tx1"/>
                </a:solidFill>
              </a:ln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Google Shape;99;p16">
            <a:extLst>
              <a:ext uri="{FF2B5EF4-FFF2-40B4-BE49-F238E27FC236}">
                <a16:creationId xmlns:a16="http://schemas.microsoft.com/office/drawing/2014/main" id="{0D63A951-AE5B-50AE-F274-F48321B650E7}"/>
              </a:ext>
            </a:extLst>
          </p:cNvPr>
          <p:cNvSpPr txBox="1"/>
          <p:nvPr/>
        </p:nvSpPr>
        <p:spPr>
          <a:xfrm>
            <a:off x="6031366" y="1920695"/>
            <a:ext cx="1304132" cy="52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내부 환경 요소</a:t>
            </a:r>
            <a:endParaRPr lang="en-US" altLang="ko-KR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외부 환경 요소</a:t>
            </a:r>
            <a:endParaRPr lang="en-US" altLang="ko-KR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Google Shape;101;p16">
            <a:extLst>
              <a:ext uri="{FF2B5EF4-FFF2-40B4-BE49-F238E27FC236}">
                <a16:creationId xmlns:a16="http://schemas.microsoft.com/office/drawing/2014/main" id="{2EACD5D6-8CEC-B42A-C0F2-FABF0A3DA630}"/>
              </a:ext>
            </a:extLst>
          </p:cNvPr>
          <p:cNvCxnSpPr/>
          <p:nvPr/>
        </p:nvCxnSpPr>
        <p:spPr>
          <a:xfrm>
            <a:off x="5807029" y="1241193"/>
            <a:ext cx="144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02;p16">
            <a:extLst>
              <a:ext uri="{FF2B5EF4-FFF2-40B4-BE49-F238E27FC236}">
                <a16:creationId xmlns:a16="http://schemas.microsoft.com/office/drawing/2014/main" id="{A4BB877B-787A-8432-BDB2-E6C7A52DAE0D}"/>
              </a:ext>
            </a:extLst>
          </p:cNvPr>
          <p:cNvCxnSpPr/>
          <p:nvPr/>
        </p:nvCxnSpPr>
        <p:spPr>
          <a:xfrm>
            <a:off x="5842589" y="2457476"/>
            <a:ext cx="144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97;p16">
            <a:extLst>
              <a:ext uri="{FF2B5EF4-FFF2-40B4-BE49-F238E27FC236}">
                <a16:creationId xmlns:a16="http://schemas.microsoft.com/office/drawing/2014/main" id="{E7CBC623-5D97-9091-ED58-0468891DE75A}"/>
              </a:ext>
            </a:extLst>
          </p:cNvPr>
          <p:cNvSpPr txBox="1"/>
          <p:nvPr/>
        </p:nvSpPr>
        <p:spPr>
          <a:xfrm>
            <a:off x="7223629" y="2859674"/>
            <a:ext cx="700500" cy="65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98;p16">
            <a:extLst>
              <a:ext uri="{FF2B5EF4-FFF2-40B4-BE49-F238E27FC236}">
                <a16:creationId xmlns:a16="http://schemas.microsoft.com/office/drawing/2014/main" id="{6F3532F9-8677-62D0-1363-34E50EE4C880}"/>
              </a:ext>
            </a:extLst>
          </p:cNvPr>
          <p:cNvSpPr txBox="1"/>
          <p:nvPr/>
        </p:nvSpPr>
        <p:spPr>
          <a:xfrm>
            <a:off x="7599923" y="3557666"/>
            <a:ext cx="1252141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latin typeface="+mn-ea"/>
                <a:ea typeface="+mn-ea"/>
                <a:cs typeface="Times New Roman" panose="02020603050405020304" pitchFamily="18" charset="0"/>
                <a:sym typeface="Nanum Myeongjo"/>
              </a:rPr>
              <a:t>극복 방안</a:t>
            </a:r>
            <a:endParaRPr sz="1050" dirty="0">
              <a:ln w="6350">
                <a:solidFill>
                  <a:schemeClr val="tx1"/>
                </a:solidFill>
              </a:ln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" name="Google Shape;99;p16">
            <a:extLst>
              <a:ext uri="{FF2B5EF4-FFF2-40B4-BE49-F238E27FC236}">
                <a16:creationId xmlns:a16="http://schemas.microsoft.com/office/drawing/2014/main" id="{D56E014C-AE74-F14C-4780-C4BD3D0F6D4F}"/>
              </a:ext>
            </a:extLst>
          </p:cNvPr>
          <p:cNvSpPr txBox="1"/>
          <p:nvPr/>
        </p:nvSpPr>
        <p:spPr>
          <a:xfrm>
            <a:off x="7858760" y="4002397"/>
            <a:ext cx="1033241" cy="76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극복 방안</a:t>
            </a:r>
            <a:endParaRPr lang="en-US" altLang="ko-KR" sz="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결론</a:t>
            </a:r>
            <a:endParaRPr sz="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Google Shape;101;p16">
            <a:extLst>
              <a:ext uri="{FF2B5EF4-FFF2-40B4-BE49-F238E27FC236}">
                <a16:creationId xmlns:a16="http://schemas.microsoft.com/office/drawing/2014/main" id="{B0083F79-DE41-204C-4153-F8939879A792}"/>
              </a:ext>
            </a:extLst>
          </p:cNvPr>
          <p:cNvCxnSpPr/>
          <p:nvPr/>
        </p:nvCxnSpPr>
        <p:spPr>
          <a:xfrm>
            <a:off x="7376504" y="3549860"/>
            <a:ext cx="144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102;p16">
            <a:extLst>
              <a:ext uri="{FF2B5EF4-FFF2-40B4-BE49-F238E27FC236}">
                <a16:creationId xmlns:a16="http://schemas.microsoft.com/office/drawing/2014/main" id="{06B2394C-A354-18D3-3E4D-36F8295C12B7}"/>
              </a:ext>
            </a:extLst>
          </p:cNvPr>
          <p:cNvCxnSpPr/>
          <p:nvPr/>
        </p:nvCxnSpPr>
        <p:spPr>
          <a:xfrm>
            <a:off x="7412064" y="4766143"/>
            <a:ext cx="144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A63E8B-2AAB-A2FA-1EC8-494B03A7BD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5"/>
          <p:cNvCxnSpPr/>
          <p:nvPr/>
        </p:nvCxnSpPr>
        <p:spPr>
          <a:xfrm>
            <a:off x="216693" y="4984774"/>
            <a:ext cx="8640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5"/>
          <p:cNvCxnSpPr/>
          <p:nvPr/>
        </p:nvCxnSpPr>
        <p:spPr>
          <a:xfrm>
            <a:off x="252000" y="490148"/>
            <a:ext cx="864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96;p16">
            <a:extLst>
              <a:ext uri="{FF2B5EF4-FFF2-40B4-BE49-F238E27FC236}">
                <a16:creationId xmlns:a16="http://schemas.microsoft.com/office/drawing/2014/main" id="{141DE8F1-484F-0308-C141-F309D9AE61E3}"/>
              </a:ext>
            </a:extLst>
          </p:cNvPr>
          <p:cNvSpPr txBox="1"/>
          <p:nvPr/>
        </p:nvSpPr>
        <p:spPr>
          <a:xfrm>
            <a:off x="133467" y="0"/>
            <a:ext cx="2275504" cy="4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1.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문제</a:t>
            </a:r>
            <a:endParaRPr lang="ko-KR" altLang="en-US" sz="2000" dirty="0">
              <a:ln w="6350">
                <a:solidFill>
                  <a:schemeClr val="tx1"/>
                </a:solidFill>
              </a:ln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Google Shape;96;p16">
            <a:extLst>
              <a:ext uri="{FF2B5EF4-FFF2-40B4-BE49-F238E27FC236}">
                <a16:creationId xmlns:a16="http://schemas.microsoft.com/office/drawing/2014/main" id="{AA6BA1F4-ADA6-95A3-FED8-B4F3D074785C}"/>
              </a:ext>
            </a:extLst>
          </p:cNvPr>
          <p:cNvSpPr txBox="1"/>
          <p:nvPr/>
        </p:nvSpPr>
        <p:spPr>
          <a:xfrm>
            <a:off x="6616496" y="78670"/>
            <a:ext cx="2275504" cy="42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ko-KR" altLang="en-US" sz="16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현재 상황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B3110A-B724-57EC-E409-D96A74FC20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98;p16">
            <a:extLst>
              <a:ext uri="{FF2B5EF4-FFF2-40B4-BE49-F238E27FC236}">
                <a16:creationId xmlns:a16="http://schemas.microsoft.com/office/drawing/2014/main" id="{D5EACF73-5BCB-AFE7-A901-637E3957254F}"/>
              </a:ext>
            </a:extLst>
          </p:cNvPr>
          <p:cNvSpPr txBox="1"/>
          <p:nvPr/>
        </p:nvSpPr>
        <p:spPr>
          <a:xfrm>
            <a:off x="944258" y="633048"/>
            <a:ext cx="7228620" cy="5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n>
                  <a:solidFill>
                    <a:schemeClr val="tx1"/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  <a:sym typeface="Nanum Myeongjo"/>
              </a:rPr>
              <a:t>대림 </a:t>
            </a:r>
            <a:r>
              <a:rPr lang="en-US" altLang="ko-KR" sz="1800" dirty="0">
                <a:ln>
                  <a:solidFill>
                    <a:schemeClr val="tx1"/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  <a:sym typeface="Nanum Myeongjo"/>
              </a:rPr>
              <a:t>– </a:t>
            </a:r>
            <a:r>
              <a:rPr lang="ko-KR" altLang="en-US" sz="1800" dirty="0">
                <a:ln>
                  <a:solidFill>
                    <a:schemeClr val="tx1"/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  <a:sym typeface="Nanum Myeongjo"/>
              </a:rPr>
              <a:t>세계 시장 진출</a:t>
            </a:r>
            <a:endParaRPr sz="1100" dirty="0">
              <a:ln>
                <a:solidFill>
                  <a:schemeClr val="tx1"/>
                </a:solidFill>
              </a:ln>
              <a:latin typeface="돋움" panose="020B0600000101010101" pitchFamily="50" charset="-127"/>
              <a:ea typeface="돋움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Google Shape;98;p16">
            <a:extLst>
              <a:ext uri="{FF2B5EF4-FFF2-40B4-BE49-F238E27FC236}">
                <a16:creationId xmlns:a16="http://schemas.microsoft.com/office/drawing/2014/main" id="{AEFD8C05-9413-4056-E404-21B157F0E3E7}"/>
              </a:ext>
            </a:extLst>
          </p:cNvPr>
          <p:cNvSpPr txBox="1"/>
          <p:nvPr/>
        </p:nvSpPr>
        <p:spPr>
          <a:xfrm>
            <a:off x="761471" y="2447526"/>
            <a:ext cx="7659770" cy="980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</a:rPr>
              <a:t>제조부문</a:t>
            </a:r>
            <a:r>
              <a:rPr lang="en-US" altLang="ko-KR" dirty="0">
                <a:ln w="3175">
                  <a:noFill/>
                </a:ln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</a:rPr>
              <a:t>석유화학</a:t>
            </a:r>
            <a:r>
              <a:rPr lang="en-US" altLang="ko-KR" dirty="0">
                <a:ln w="3175">
                  <a:noFill/>
                </a:ln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</a:rPr>
              <a:t>은 축적된 고도의 </a:t>
            </a:r>
            <a:r>
              <a:rPr lang="en-US" altLang="ko-KR" dirty="0">
                <a:ln w="3175">
                  <a:noFill/>
                </a:ln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</a:rPr>
              <a:t>Trading 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</a:rPr>
              <a:t>노하우와</a:t>
            </a:r>
            <a:r>
              <a:rPr lang="en-US" altLang="ko-KR" dirty="0">
                <a:ln w="3175">
                  <a:noFill/>
                </a:ln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상해</a:t>
            </a:r>
            <a:r>
              <a:rPr lang="en-US" altLang="ko-KR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en-US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싱가포르</a:t>
            </a:r>
            <a:r>
              <a:rPr lang="en-US" altLang="ko-KR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en-US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베트남 해외지사를 통한 글로벌 네트워크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</a:rPr>
              <a:t>를 바탕으로 고객 가치 및 성과 창출</a:t>
            </a:r>
            <a:endParaRPr lang="en-US" altLang="ko-KR" dirty="0">
              <a:ln w="3175">
                <a:noFill/>
              </a:ln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n w="3175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n w="3175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제조부문</a:t>
            </a:r>
            <a:r>
              <a:rPr lang="en-US" altLang="ko-KR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자동차부품</a:t>
            </a:r>
            <a:r>
              <a:rPr lang="en-US" altLang="ko-KR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은 </a:t>
            </a:r>
            <a:r>
              <a:rPr lang="ko-KR" altLang="en-US" dirty="0" err="1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국내ㆍ외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고객으로부터 인정받은 기술력을 바탕으로 전기차 확산에 발맞춰 </a:t>
            </a:r>
            <a:r>
              <a:rPr lang="ko-KR" altLang="en-US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국내 및 유럽 지역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에 배터리와 구동모터 부품을 수주하며 본격적인 양산에 돌입</a:t>
            </a:r>
            <a:endParaRPr lang="en-US" altLang="ko-KR" dirty="0">
              <a:ln w="3175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n w="3175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n w="3175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에너지 부문은 현재 </a:t>
            </a:r>
            <a:r>
              <a:rPr lang="ko-KR" altLang="en-US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한국</a:t>
            </a:r>
            <a:r>
              <a:rPr lang="en-US" altLang="ko-KR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호주</a:t>
            </a:r>
            <a:r>
              <a:rPr lang="en-US" altLang="ko-KR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파키스탄</a:t>
            </a:r>
            <a:r>
              <a:rPr lang="en-US" altLang="ko-KR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방글라데시</a:t>
            </a:r>
            <a:r>
              <a:rPr lang="en-US" altLang="ko-KR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요르단</a:t>
            </a:r>
            <a:r>
              <a:rPr lang="en-US" altLang="ko-KR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칠레</a:t>
            </a:r>
            <a:r>
              <a:rPr lang="en-US" altLang="ko-KR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미국 등 글로벌 전역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에 위치한 발전회사에 직</a:t>
            </a:r>
            <a:r>
              <a:rPr lang="en-US" altLang="ko-KR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간접적으로 투자</a:t>
            </a:r>
            <a:endParaRPr lang="en-US" altLang="ko-KR" dirty="0">
              <a:ln w="3175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n w="3175">
                <a:noFill/>
              </a:ln>
              <a:solidFill>
                <a:srgbClr val="205295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n w="3175">
                <a:noFill/>
              </a:ln>
              <a:solidFill>
                <a:srgbClr val="205295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물류 부문은 내륙과 해양 운송의 복합체로 선박을 이용해 </a:t>
            </a:r>
            <a:r>
              <a:rPr lang="ko-KR" altLang="en-US" dirty="0" err="1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원향항로와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연안항로를 따라 화물을 운송하는 서비스 산업의 특성상 </a:t>
            </a:r>
            <a:r>
              <a:rPr lang="ko-KR" altLang="en-US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전 세계를 무대로 산업활동이 유지</a:t>
            </a:r>
          </a:p>
        </p:txBody>
      </p:sp>
    </p:spTree>
    <p:extLst>
      <p:ext uri="{BB962C8B-B14F-4D97-AF65-F5344CB8AC3E}">
        <p14:creationId xmlns:p14="http://schemas.microsoft.com/office/powerpoint/2010/main" val="393055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5"/>
          <p:cNvCxnSpPr/>
          <p:nvPr/>
        </p:nvCxnSpPr>
        <p:spPr>
          <a:xfrm>
            <a:off x="216693" y="4984774"/>
            <a:ext cx="8640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5"/>
          <p:cNvCxnSpPr/>
          <p:nvPr/>
        </p:nvCxnSpPr>
        <p:spPr>
          <a:xfrm>
            <a:off x="252000" y="490148"/>
            <a:ext cx="864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96;p16">
            <a:extLst>
              <a:ext uri="{FF2B5EF4-FFF2-40B4-BE49-F238E27FC236}">
                <a16:creationId xmlns:a16="http://schemas.microsoft.com/office/drawing/2014/main" id="{141DE8F1-484F-0308-C141-F309D9AE61E3}"/>
              </a:ext>
            </a:extLst>
          </p:cNvPr>
          <p:cNvSpPr txBox="1"/>
          <p:nvPr/>
        </p:nvSpPr>
        <p:spPr>
          <a:xfrm>
            <a:off x="133467" y="0"/>
            <a:ext cx="2275504" cy="4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1.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문제</a:t>
            </a:r>
            <a:endParaRPr lang="ko-KR" altLang="en-US" sz="2000" dirty="0">
              <a:ln w="6350">
                <a:solidFill>
                  <a:schemeClr val="tx1"/>
                </a:solidFill>
              </a:ln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Google Shape;96;p16">
            <a:extLst>
              <a:ext uri="{FF2B5EF4-FFF2-40B4-BE49-F238E27FC236}">
                <a16:creationId xmlns:a16="http://schemas.microsoft.com/office/drawing/2014/main" id="{AA6BA1F4-ADA6-95A3-FED8-B4F3D074785C}"/>
              </a:ext>
            </a:extLst>
          </p:cNvPr>
          <p:cNvSpPr txBox="1"/>
          <p:nvPr/>
        </p:nvSpPr>
        <p:spPr>
          <a:xfrm>
            <a:off x="6616496" y="78670"/>
            <a:ext cx="2275504" cy="42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ko-KR" altLang="en-US" sz="16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문제 상황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B3110A-B724-57EC-E409-D96A74FC20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98;p16">
            <a:extLst>
              <a:ext uri="{FF2B5EF4-FFF2-40B4-BE49-F238E27FC236}">
                <a16:creationId xmlns:a16="http://schemas.microsoft.com/office/drawing/2014/main" id="{D5EACF73-5BCB-AFE7-A901-637E3957254F}"/>
              </a:ext>
            </a:extLst>
          </p:cNvPr>
          <p:cNvSpPr txBox="1"/>
          <p:nvPr/>
        </p:nvSpPr>
        <p:spPr>
          <a:xfrm>
            <a:off x="944258" y="633048"/>
            <a:ext cx="7228620" cy="5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n>
                  <a:solidFill>
                    <a:schemeClr val="tx1"/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  <a:sym typeface="Nanum Myeongjo"/>
              </a:rPr>
              <a:t>대림 주요 산업의 위기</a:t>
            </a:r>
            <a:endParaRPr sz="1100" dirty="0">
              <a:ln>
                <a:solidFill>
                  <a:schemeClr val="tx1"/>
                </a:solidFill>
              </a:ln>
              <a:latin typeface="돋움" panose="020B0600000101010101" pitchFamily="50" charset="-127"/>
              <a:ea typeface="돋움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Google Shape;98;p16">
            <a:extLst>
              <a:ext uri="{FF2B5EF4-FFF2-40B4-BE49-F238E27FC236}">
                <a16:creationId xmlns:a16="http://schemas.microsoft.com/office/drawing/2014/main" id="{AEFD8C05-9413-4056-E404-21B157F0E3E7}"/>
              </a:ext>
            </a:extLst>
          </p:cNvPr>
          <p:cNvSpPr txBox="1"/>
          <p:nvPr/>
        </p:nvSpPr>
        <p:spPr>
          <a:xfrm>
            <a:off x="761471" y="3652124"/>
            <a:ext cx="7659770" cy="936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altLang="ko-KR" dirty="0">
              <a:ln w="3175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A40EB3-DBA0-C506-1177-2A8C7E85E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" y="1365120"/>
            <a:ext cx="2457224" cy="16653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C15C3B-9427-F896-7654-77148BA5E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070" y="1395263"/>
            <a:ext cx="2245541" cy="16653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E7D214-CAA8-80FD-0015-5DF08E007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12" y="3177158"/>
            <a:ext cx="4435037" cy="1682859"/>
          </a:xfrm>
          <a:prstGeom prst="rect">
            <a:avLst/>
          </a:prstGeom>
        </p:spPr>
      </p:pic>
      <p:cxnSp>
        <p:nvCxnSpPr>
          <p:cNvPr id="11" name="Google Shape;77;p15">
            <a:extLst>
              <a:ext uri="{FF2B5EF4-FFF2-40B4-BE49-F238E27FC236}">
                <a16:creationId xmlns:a16="http://schemas.microsoft.com/office/drawing/2014/main" id="{84DFC685-B2B5-B225-F48D-64EABD03B205}"/>
              </a:ext>
            </a:extLst>
          </p:cNvPr>
          <p:cNvCxnSpPr>
            <a:cxnSpLocks/>
          </p:cNvCxnSpPr>
          <p:nvPr/>
        </p:nvCxnSpPr>
        <p:spPr>
          <a:xfrm>
            <a:off x="4998429" y="2192965"/>
            <a:ext cx="0" cy="66350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98;p16">
            <a:extLst>
              <a:ext uri="{FF2B5EF4-FFF2-40B4-BE49-F238E27FC236}">
                <a16:creationId xmlns:a16="http://schemas.microsoft.com/office/drawing/2014/main" id="{C533A0B1-6366-6748-43F2-4D3714FBEEEA}"/>
              </a:ext>
            </a:extLst>
          </p:cNvPr>
          <p:cNvSpPr txBox="1"/>
          <p:nvPr/>
        </p:nvSpPr>
        <p:spPr>
          <a:xfrm>
            <a:off x="5116792" y="2121155"/>
            <a:ext cx="3904364" cy="76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1200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글로벌 경기침체</a:t>
            </a:r>
            <a:r>
              <a:rPr lang="en-US" altLang="ko-KR" sz="1200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원자재비용 상승</a:t>
            </a:r>
            <a:r>
              <a:rPr lang="en-US" altLang="ko-KR" sz="1200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sz="1200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 중국의 대규모 증설</a:t>
            </a:r>
            <a:r>
              <a:rPr lang="ko-KR" altLang="en-US" sz="12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등 어려운 대외 환경의 영향으로 </a:t>
            </a:r>
            <a:r>
              <a:rPr lang="ko-KR" altLang="en-US" sz="1200" dirty="0" err="1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당분기</a:t>
            </a:r>
            <a:r>
              <a:rPr lang="ko-KR" altLang="en-US" sz="12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연결 매출이 전년 동기 대비 하락</a:t>
            </a:r>
            <a:endParaRPr lang="en-US" altLang="ko-KR" sz="1200" dirty="0">
              <a:ln w="3175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6" name="Google Shape;77;p15">
            <a:extLst>
              <a:ext uri="{FF2B5EF4-FFF2-40B4-BE49-F238E27FC236}">
                <a16:creationId xmlns:a16="http://schemas.microsoft.com/office/drawing/2014/main" id="{F32995F5-B573-90F6-6D8D-D242190CFD0E}"/>
              </a:ext>
            </a:extLst>
          </p:cNvPr>
          <p:cNvCxnSpPr>
            <a:cxnSpLocks/>
          </p:cNvCxnSpPr>
          <p:nvPr/>
        </p:nvCxnSpPr>
        <p:spPr>
          <a:xfrm>
            <a:off x="4998429" y="3475784"/>
            <a:ext cx="0" cy="75233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98;p16">
            <a:extLst>
              <a:ext uri="{FF2B5EF4-FFF2-40B4-BE49-F238E27FC236}">
                <a16:creationId xmlns:a16="http://schemas.microsoft.com/office/drawing/2014/main" id="{285462D7-ADB8-A543-9210-0797EA26A9BF}"/>
              </a:ext>
            </a:extLst>
          </p:cNvPr>
          <p:cNvSpPr txBox="1"/>
          <p:nvPr/>
        </p:nvSpPr>
        <p:spPr>
          <a:xfrm>
            <a:off x="5116792" y="3475784"/>
            <a:ext cx="3904364" cy="76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12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확대 및 수익성 제고를 위해 지속적인 고객 서비스 및 다양한 고객 수요에 특화된 고부가 제품 개발 및 판매를 추진하며</a:t>
            </a:r>
            <a:r>
              <a:rPr lang="en-US" altLang="ko-KR" sz="12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국내외 세계 최고 수준의 </a:t>
            </a:r>
            <a:r>
              <a:rPr lang="ko-KR" altLang="en-US" sz="1200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효율적인 공장 운영을 통한 생산성 극대화 및 원가 절감</a:t>
            </a:r>
            <a:r>
              <a:rPr lang="ko-KR" altLang="en-US" sz="12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을 지속</a:t>
            </a:r>
            <a:endParaRPr lang="en-US" altLang="ko-KR" sz="1200" dirty="0">
              <a:ln w="3175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90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5"/>
          <p:cNvCxnSpPr/>
          <p:nvPr/>
        </p:nvCxnSpPr>
        <p:spPr>
          <a:xfrm>
            <a:off x="216693" y="4984774"/>
            <a:ext cx="8640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B3110A-B724-57EC-E409-D96A74FC20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98;p16">
            <a:extLst>
              <a:ext uri="{FF2B5EF4-FFF2-40B4-BE49-F238E27FC236}">
                <a16:creationId xmlns:a16="http://schemas.microsoft.com/office/drawing/2014/main" id="{D5EACF73-5BCB-AFE7-A901-637E3957254F}"/>
              </a:ext>
            </a:extLst>
          </p:cNvPr>
          <p:cNvSpPr txBox="1"/>
          <p:nvPr/>
        </p:nvSpPr>
        <p:spPr>
          <a:xfrm>
            <a:off x="944258" y="633048"/>
            <a:ext cx="7228620" cy="5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n>
                  <a:solidFill>
                    <a:schemeClr val="tx1"/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  <a:sym typeface="Nanum Myeongjo"/>
              </a:rPr>
              <a:t>대림 데이터 플랫폼 시스템 통합화</a:t>
            </a:r>
          </a:p>
        </p:txBody>
      </p:sp>
      <p:cxnSp>
        <p:nvCxnSpPr>
          <p:cNvPr id="3" name="Google Shape;77;p15">
            <a:extLst>
              <a:ext uri="{FF2B5EF4-FFF2-40B4-BE49-F238E27FC236}">
                <a16:creationId xmlns:a16="http://schemas.microsoft.com/office/drawing/2014/main" id="{65C127FA-A20B-5476-9890-F5FB55BB395B}"/>
              </a:ext>
            </a:extLst>
          </p:cNvPr>
          <p:cNvCxnSpPr/>
          <p:nvPr/>
        </p:nvCxnSpPr>
        <p:spPr>
          <a:xfrm>
            <a:off x="252000" y="490148"/>
            <a:ext cx="864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96;p16">
            <a:extLst>
              <a:ext uri="{FF2B5EF4-FFF2-40B4-BE49-F238E27FC236}">
                <a16:creationId xmlns:a16="http://schemas.microsoft.com/office/drawing/2014/main" id="{F9A97C25-6707-65CD-3B6F-5A60239FE9CA}"/>
              </a:ext>
            </a:extLst>
          </p:cNvPr>
          <p:cNvSpPr txBox="1"/>
          <p:nvPr/>
        </p:nvSpPr>
        <p:spPr>
          <a:xfrm>
            <a:off x="133467" y="0"/>
            <a:ext cx="2275504" cy="4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Nanum Myeongjo"/>
              </a:rPr>
              <a:t>2.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Nanum Myeongjo"/>
              </a:rPr>
              <a:t>문제 해결</a:t>
            </a:r>
            <a:endParaRPr lang="ko-KR" altLang="en-US" sz="2000" dirty="0">
              <a:ln w="6350">
                <a:solidFill>
                  <a:schemeClr val="tx1"/>
                </a:solidFill>
              </a:ln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Google Shape;96;p16">
            <a:extLst>
              <a:ext uri="{FF2B5EF4-FFF2-40B4-BE49-F238E27FC236}">
                <a16:creationId xmlns:a16="http://schemas.microsoft.com/office/drawing/2014/main" id="{BA6B324A-5700-4F9B-C61B-1D08A596A6A5}"/>
              </a:ext>
            </a:extLst>
          </p:cNvPr>
          <p:cNvSpPr txBox="1"/>
          <p:nvPr/>
        </p:nvSpPr>
        <p:spPr>
          <a:xfrm>
            <a:off x="6616496" y="78670"/>
            <a:ext cx="2275504" cy="42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ko-KR" altLang="en-US" sz="16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해결책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F0AFF40-80EE-DB5F-027F-7F6CCEF8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5880"/>
            <a:ext cx="9144000" cy="29137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47133B-72EB-6758-26C2-56BD19696E10}"/>
              </a:ext>
            </a:extLst>
          </p:cNvPr>
          <p:cNvSpPr txBox="1"/>
          <p:nvPr/>
        </p:nvSpPr>
        <p:spPr>
          <a:xfrm>
            <a:off x="252000" y="4336797"/>
            <a:ext cx="8675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대림에서 운영하는 지능형 유연생산공장화 솔루션</a:t>
            </a:r>
            <a:r>
              <a:rPr lang="en-US" altLang="ko-KR" dirty="0"/>
              <a:t> : </a:t>
            </a:r>
          </a:p>
          <a:p>
            <a:r>
              <a:rPr lang="en-US" altLang="ko-KR" dirty="0"/>
              <a:t>ICT</a:t>
            </a:r>
            <a:r>
              <a:rPr lang="ko-KR" altLang="en-US" dirty="0"/>
              <a:t>기술을 적용하여 공장 내 모든 상황을 실시간으로 확인하여 생산</a:t>
            </a:r>
            <a:r>
              <a:rPr lang="en-US" altLang="ko-KR" dirty="0"/>
              <a:t>, </a:t>
            </a:r>
            <a:r>
              <a:rPr lang="ko-KR" altLang="en-US" dirty="0"/>
              <a:t>품질</a:t>
            </a:r>
            <a:r>
              <a:rPr lang="en-US" altLang="ko-KR" dirty="0"/>
              <a:t>, </a:t>
            </a:r>
            <a:r>
              <a:rPr lang="ko-KR" altLang="en-US" dirty="0"/>
              <a:t>고객만족도를 향상</a:t>
            </a:r>
          </a:p>
        </p:txBody>
      </p:sp>
    </p:spTree>
    <p:extLst>
      <p:ext uri="{BB962C8B-B14F-4D97-AF65-F5344CB8AC3E}">
        <p14:creationId xmlns:p14="http://schemas.microsoft.com/office/powerpoint/2010/main" val="342130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5"/>
          <p:cNvCxnSpPr/>
          <p:nvPr/>
        </p:nvCxnSpPr>
        <p:spPr>
          <a:xfrm>
            <a:off x="252000" y="490148"/>
            <a:ext cx="864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96;p16">
            <a:extLst>
              <a:ext uri="{FF2B5EF4-FFF2-40B4-BE49-F238E27FC236}">
                <a16:creationId xmlns:a16="http://schemas.microsoft.com/office/drawing/2014/main" id="{141DE8F1-484F-0308-C141-F309D9AE61E3}"/>
              </a:ext>
            </a:extLst>
          </p:cNvPr>
          <p:cNvSpPr txBox="1"/>
          <p:nvPr/>
        </p:nvSpPr>
        <p:spPr>
          <a:xfrm>
            <a:off x="133467" y="0"/>
            <a:ext cx="2275504" cy="4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Nanum Myeongjo"/>
              </a:rPr>
              <a:t>2.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Nanum Myeongjo"/>
              </a:rPr>
              <a:t>문제 해결</a:t>
            </a:r>
            <a:endParaRPr lang="ko-KR" altLang="en-US" sz="2000" dirty="0">
              <a:ln w="6350">
                <a:solidFill>
                  <a:schemeClr val="tx1"/>
                </a:solidFill>
              </a:ln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Google Shape;96;p16">
            <a:extLst>
              <a:ext uri="{FF2B5EF4-FFF2-40B4-BE49-F238E27FC236}">
                <a16:creationId xmlns:a16="http://schemas.microsoft.com/office/drawing/2014/main" id="{AA6BA1F4-ADA6-95A3-FED8-B4F3D074785C}"/>
              </a:ext>
            </a:extLst>
          </p:cNvPr>
          <p:cNvSpPr txBox="1"/>
          <p:nvPr/>
        </p:nvSpPr>
        <p:spPr>
          <a:xfrm>
            <a:off x="6616496" y="78670"/>
            <a:ext cx="2275504" cy="42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ko-KR" altLang="en-US" sz="16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해결책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343460-9869-76D7-AD8C-74928CBC3942}"/>
              </a:ext>
            </a:extLst>
          </p:cNvPr>
          <p:cNvGrpSpPr/>
          <p:nvPr/>
        </p:nvGrpSpPr>
        <p:grpSpPr>
          <a:xfrm>
            <a:off x="698880" y="1626078"/>
            <a:ext cx="1417349" cy="414716"/>
            <a:chOff x="696002" y="3031421"/>
            <a:chExt cx="1417349" cy="414716"/>
          </a:xfrm>
        </p:grpSpPr>
        <p:sp>
          <p:nvSpPr>
            <p:cNvPr id="18" name="Google Shape;96;p16">
              <a:extLst>
                <a:ext uri="{FF2B5EF4-FFF2-40B4-BE49-F238E27FC236}">
                  <a16:creationId xmlns:a16="http://schemas.microsoft.com/office/drawing/2014/main" id="{57E2C3EC-B221-1D63-1401-A094534BEE39}"/>
                </a:ext>
              </a:extLst>
            </p:cNvPr>
            <p:cNvSpPr txBox="1"/>
            <p:nvPr/>
          </p:nvSpPr>
          <p:spPr>
            <a:xfrm>
              <a:off x="822786" y="3031421"/>
              <a:ext cx="1290565" cy="409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ln w="6350">
                    <a:solidFill>
                      <a:srgbClr val="000000"/>
                    </a:solidFill>
                  </a:ln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Nanum Myeongjo"/>
                </a:rPr>
                <a:t>해결책</a:t>
              </a:r>
              <a:r>
                <a:rPr lang="en-US" altLang="ko-KR" sz="1600" dirty="0">
                  <a:ln w="6350">
                    <a:solidFill>
                      <a:srgbClr val="000000"/>
                    </a:solidFill>
                  </a:ln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Nanum Myeongjo"/>
                </a:rPr>
                <a:t>1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EF52E62-5CA5-8B9A-AE00-9D0A31B209C5}"/>
                </a:ext>
              </a:extLst>
            </p:cNvPr>
            <p:cNvSpPr/>
            <p:nvPr/>
          </p:nvSpPr>
          <p:spPr>
            <a:xfrm>
              <a:off x="696002" y="3050137"/>
              <a:ext cx="72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5B345A7-25CE-867A-01CF-1501D3B9477B}"/>
              </a:ext>
            </a:extLst>
          </p:cNvPr>
          <p:cNvSpPr txBox="1"/>
          <p:nvPr/>
        </p:nvSpPr>
        <p:spPr>
          <a:xfrm>
            <a:off x="2137577" y="1649034"/>
            <a:ext cx="5533738" cy="352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11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ko-KR" altLang="en-US" sz="1000" dirty="0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멀티 </a:t>
            </a:r>
            <a:r>
              <a:rPr lang="ko-KR" altLang="en-US" sz="1000" dirty="0" err="1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모달</a:t>
            </a:r>
            <a:r>
              <a:rPr lang="ko-KR" altLang="en-US" sz="1000" dirty="0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 모델을 활용한 </a:t>
            </a:r>
            <a:r>
              <a:rPr lang="ko-KR" altLang="en-US" sz="1000" dirty="0" err="1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스마트팩토리</a:t>
            </a:r>
            <a:r>
              <a:rPr lang="ko-KR" altLang="en-US" sz="1000" dirty="0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 통합 솔루션 구축</a:t>
            </a:r>
            <a:endParaRPr lang="en-US" altLang="ko-KR" sz="1000" dirty="0">
              <a:ln w="3175">
                <a:noFill/>
              </a:ln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Malgun Gothic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E06E83-1575-F699-1230-3A356AF076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oogle Shape;76;p15">
            <a:extLst>
              <a:ext uri="{FF2B5EF4-FFF2-40B4-BE49-F238E27FC236}">
                <a16:creationId xmlns:a16="http://schemas.microsoft.com/office/drawing/2014/main" id="{496D8A3B-1894-0D75-4D4E-74D8DEE557E8}"/>
              </a:ext>
            </a:extLst>
          </p:cNvPr>
          <p:cNvCxnSpPr/>
          <p:nvPr/>
        </p:nvCxnSpPr>
        <p:spPr>
          <a:xfrm>
            <a:off x="207378" y="5003692"/>
            <a:ext cx="8640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3F52DCE-0985-3975-B70D-3E345FFFC682}"/>
              </a:ext>
            </a:extLst>
          </p:cNvPr>
          <p:cNvGrpSpPr/>
          <p:nvPr/>
        </p:nvGrpSpPr>
        <p:grpSpPr>
          <a:xfrm>
            <a:off x="720228" y="3023140"/>
            <a:ext cx="1417349" cy="414716"/>
            <a:chOff x="696002" y="3031421"/>
            <a:chExt cx="1417349" cy="414716"/>
          </a:xfrm>
        </p:grpSpPr>
        <p:sp>
          <p:nvSpPr>
            <p:cNvPr id="13" name="Google Shape;96;p16">
              <a:extLst>
                <a:ext uri="{FF2B5EF4-FFF2-40B4-BE49-F238E27FC236}">
                  <a16:creationId xmlns:a16="http://schemas.microsoft.com/office/drawing/2014/main" id="{9ED08068-1F78-72D3-E6A1-B3BF15EBB219}"/>
                </a:ext>
              </a:extLst>
            </p:cNvPr>
            <p:cNvSpPr txBox="1"/>
            <p:nvPr/>
          </p:nvSpPr>
          <p:spPr>
            <a:xfrm>
              <a:off x="822786" y="3031421"/>
              <a:ext cx="1290565" cy="409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ln w="6350">
                    <a:solidFill>
                      <a:srgbClr val="000000"/>
                    </a:solidFill>
                  </a:ln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Nanum Myeongjo"/>
                </a:rPr>
                <a:t>해결책</a:t>
              </a:r>
              <a:r>
                <a:rPr lang="en-US" altLang="ko-KR" sz="1600" dirty="0">
                  <a:ln w="6350">
                    <a:solidFill>
                      <a:srgbClr val="000000"/>
                    </a:solidFill>
                  </a:ln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Nanum Myeongjo"/>
                </a:rPr>
                <a:t>2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3A359C3-7C80-D77B-6B15-79CD6086D666}"/>
                </a:ext>
              </a:extLst>
            </p:cNvPr>
            <p:cNvSpPr/>
            <p:nvPr/>
          </p:nvSpPr>
          <p:spPr>
            <a:xfrm>
              <a:off x="696002" y="3050137"/>
              <a:ext cx="72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CDA77DF-C42F-326F-5A9E-C75D6C4751E0}"/>
              </a:ext>
            </a:extLst>
          </p:cNvPr>
          <p:cNvSpPr txBox="1"/>
          <p:nvPr/>
        </p:nvSpPr>
        <p:spPr>
          <a:xfrm>
            <a:off x="2163323" y="3063429"/>
            <a:ext cx="5533738" cy="352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11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altLang="ko-KR" sz="1000" dirty="0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Unseen </a:t>
            </a:r>
            <a:r>
              <a:rPr lang="ko-KR" altLang="en-US" sz="1000" dirty="0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영상 및 고장 카테고리 변경 시 재학습이 필요하지 않기 때문에 </a:t>
            </a:r>
            <a:r>
              <a:rPr lang="ko-KR" altLang="en-US" sz="1000" dirty="0">
                <a:ln w="3175">
                  <a:noFill/>
                </a:ln>
                <a:solidFill>
                  <a:srgbClr val="20519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비용 감축</a:t>
            </a:r>
            <a:endParaRPr lang="en-US" altLang="ko-KR" sz="1000" dirty="0">
              <a:ln w="3175">
                <a:noFill/>
              </a:ln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9273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5"/>
          <p:cNvCxnSpPr/>
          <p:nvPr/>
        </p:nvCxnSpPr>
        <p:spPr>
          <a:xfrm>
            <a:off x="252000" y="490148"/>
            <a:ext cx="864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96;p16">
            <a:extLst>
              <a:ext uri="{FF2B5EF4-FFF2-40B4-BE49-F238E27FC236}">
                <a16:creationId xmlns:a16="http://schemas.microsoft.com/office/drawing/2014/main" id="{141DE8F1-484F-0308-C141-F309D9AE61E3}"/>
              </a:ext>
            </a:extLst>
          </p:cNvPr>
          <p:cNvSpPr txBox="1"/>
          <p:nvPr/>
        </p:nvSpPr>
        <p:spPr>
          <a:xfrm>
            <a:off x="133467" y="0"/>
            <a:ext cx="2275504" cy="4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Nanum Myeongjo"/>
              </a:rPr>
              <a:t>2.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Nanum Myeongjo"/>
              </a:rPr>
              <a:t>문제 해결</a:t>
            </a:r>
            <a:endParaRPr lang="ko-KR" altLang="en-US" sz="2000" dirty="0">
              <a:ln w="6350">
                <a:solidFill>
                  <a:schemeClr val="tx1"/>
                </a:solidFill>
              </a:ln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Google Shape;96;p16">
            <a:extLst>
              <a:ext uri="{FF2B5EF4-FFF2-40B4-BE49-F238E27FC236}">
                <a16:creationId xmlns:a16="http://schemas.microsoft.com/office/drawing/2014/main" id="{AA6BA1F4-ADA6-95A3-FED8-B4F3D074785C}"/>
              </a:ext>
            </a:extLst>
          </p:cNvPr>
          <p:cNvSpPr txBox="1"/>
          <p:nvPr/>
        </p:nvSpPr>
        <p:spPr>
          <a:xfrm>
            <a:off x="6616496" y="78670"/>
            <a:ext cx="2275504" cy="42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ko-KR" altLang="en-US" sz="16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해결책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E06E83-1575-F699-1230-3A356AF076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oogle Shape;76;p15">
            <a:extLst>
              <a:ext uri="{FF2B5EF4-FFF2-40B4-BE49-F238E27FC236}">
                <a16:creationId xmlns:a16="http://schemas.microsoft.com/office/drawing/2014/main" id="{496D8A3B-1894-0D75-4D4E-74D8DEE557E8}"/>
              </a:ext>
            </a:extLst>
          </p:cNvPr>
          <p:cNvCxnSpPr/>
          <p:nvPr/>
        </p:nvCxnSpPr>
        <p:spPr>
          <a:xfrm>
            <a:off x="207378" y="5003692"/>
            <a:ext cx="8640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98BB38-4415-DA28-7049-F02612D8C1CA}"/>
              </a:ext>
            </a:extLst>
          </p:cNvPr>
          <p:cNvGrpSpPr/>
          <p:nvPr/>
        </p:nvGrpSpPr>
        <p:grpSpPr>
          <a:xfrm>
            <a:off x="807835" y="1312973"/>
            <a:ext cx="1417349" cy="414716"/>
            <a:chOff x="696002" y="3031421"/>
            <a:chExt cx="1417349" cy="414716"/>
          </a:xfrm>
        </p:grpSpPr>
        <p:sp>
          <p:nvSpPr>
            <p:cNvPr id="17" name="Google Shape;96;p16">
              <a:extLst>
                <a:ext uri="{FF2B5EF4-FFF2-40B4-BE49-F238E27FC236}">
                  <a16:creationId xmlns:a16="http://schemas.microsoft.com/office/drawing/2014/main" id="{9E497CA0-8CF8-913F-23B6-F8ECC44279C1}"/>
                </a:ext>
              </a:extLst>
            </p:cNvPr>
            <p:cNvSpPr txBox="1"/>
            <p:nvPr/>
          </p:nvSpPr>
          <p:spPr>
            <a:xfrm>
              <a:off x="822786" y="3031421"/>
              <a:ext cx="1290565" cy="409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ln w="6350">
                    <a:solidFill>
                      <a:srgbClr val="000000"/>
                    </a:solidFill>
                  </a:ln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Nanum Myeongjo"/>
                </a:rPr>
                <a:t>기대효과</a:t>
              </a:r>
              <a:endParaRPr lang="en-US" altLang="ko-KR" sz="1600" dirty="0">
                <a:ln w="6350">
                  <a:solidFill>
                    <a:srgbClr val="000000"/>
                  </a:solidFill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Nanum Myeongjo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ADD637-51B0-5591-1842-CAF2101A0553}"/>
                </a:ext>
              </a:extLst>
            </p:cNvPr>
            <p:cNvSpPr/>
            <p:nvPr/>
          </p:nvSpPr>
          <p:spPr>
            <a:xfrm>
              <a:off x="696002" y="3050137"/>
              <a:ext cx="72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E110172-7257-4091-595F-4084B2DF74D6}"/>
              </a:ext>
            </a:extLst>
          </p:cNvPr>
          <p:cNvSpPr txBox="1"/>
          <p:nvPr/>
        </p:nvSpPr>
        <p:spPr>
          <a:xfrm>
            <a:off x="2250930" y="1232969"/>
            <a:ext cx="5533738" cy="968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11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altLang="ko-KR" sz="1000" dirty="0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[</a:t>
            </a:r>
            <a:r>
              <a:rPr lang="ko-KR" altLang="en-US" sz="1000" dirty="0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효율성</a:t>
            </a:r>
            <a:r>
              <a:rPr lang="en-US" altLang="ko-KR" sz="1000" dirty="0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]</a:t>
            </a:r>
          </a:p>
          <a:p>
            <a:pPr marL="3111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altLang="ko-KR" sz="1000" dirty="0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[</a:t>
            </a:r>
            <a:r>
              <a:rPr lang="ko-KR" altLang="en-US" sz="1000" dirty="0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정확성</a:t>
            </a:r>
            <a:r>
              <a:rPr lang="en-US" altLang="ko-KR" sz="1000" dirty="0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]</a:t>
            </a:r>
          </a:p>
          <a:p>
            <a:pPr marL="3111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altLang="ko-KR" sz="1000" dirty="0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[</a:t>
            </a:r>
            <a:r>
              <a:rPr lang="ko-KR" altLang="en-US" sz="1000" dirty="0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유연성</a:t>
            </a:r>
            <a:r>
              <a:rPr lang="en-US" altLang="ko-KR" sz="1000" dirty="0">
                <a:ln w="3175">
                  <a:noFill/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lgun Gothic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6910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5"/>
          <p:cNvCxnSpPr/>
          <p:nvPr/>
        </p:nvCxnSpPr>
        <p:spPr>
          <a:xfrm>
            <a:off x="252000" y="490148"/>
            <a:ext cx="864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96;p16">
            <a:extLst>
              <a:ext uri="{FF2B5EF4-FFF2-40B4-BE49-F238E27FC236}">
                <a16:creationId xmlns:a16="http://schemas.microsoft.com/office/drawing/2014/main" id="{141DE8F1-484F-0308-C141-F309D9AE61E3}"/>
              </a:ext>
            </a:extLst>
          </p:cNvPr>
          <p:cNvSpPr txBox="1"/>
          <p:nvPr/>
        </p:nvSpPr>
        <p:spPr>
          <a:xfrm>
            <a:off x="133467" y="0"/>
            <a:ext cx="2275504" cy="4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Nanum Myeongjo"/>
              </a:rPr>
              <a:t>3.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Nanum Myeongjo"/>
              </a:rPr>
              <a:t>리스크</a:t>
            </a:r>
            <a:endParaRPr lang="ko-KR" altLang="en-US" sz="2000" dirty="0">
              <a:ln w="6350">
                <a:solidFill>
                  <a:schemeClr val="tx1"/>
                </a:solidFill>
              </a:ln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Google Shape;96;p16">
            <a:extLst>
              <a:ext uri="{FF2B5EF4-FFF2-40B4-BE49-F238E27FC236}">
                <a16:creationId xmlns:a16="http://schemas.microsoft.com/office/drawing/2014/main" id="{AA6BA1F4-ADA6-95A3-FED8-B4F3D074785C}"/>
              </a:ext>
            </a:extLst>
          </p:cNvPr>
          <p:cNvSpPr txBox="1"/>
          <p:nvPr/>
        </p:nvSpPr>
        <p:spPr>
          <a:xfrm>
            <a:off x="6616496" y="78670"/>
            <a:ext cx="2275504" cy="42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ko-KR" altLang="en-US" sz="16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내부 환경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E06E83-1575-F699-1230-3A356AF076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oogle Shape;76;p15">
            <a:extLst>
              <a:ext uri="{FF2B5EF4-FFF2-40B4-BE49-F238E27FC236}">
                <a16:creationId xmlns:a16="http://schemas.microsoft.com/office/drawing/2014/main" id="{496D8A3B-1894-0D75-4D4E-74D8DEE557E8}"/>
              </a:ext>
            </a:extLst>
          </p:cNvPr>
          <p:cNvCxnSpPr/>
          <p:nvPr/>
        </p:nvCxnSpPr>
        <p:spPr>
          <a:xfrm>
            <a:off x="207378" y="5003692"/>
            <a:ext cx="8640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85271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5"/>
          <p:cNvCxnSpPr/>
          <p:nvPr/>
        </p:nvCxnSpPr>
        <p:spPr>
          <a:xfrm>
            <a:off x="252000" y="490148"/>
            <a:ext cx="864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96;p16">
            <a:extLst>
              <a:ext uri="{FF2B5EF4-FFF2-40B4-BE49-F238E27FC236}">
                <a16:creationId xmlns:a16="http://schemas.microsoft.com/office/drawing/2014/main" id="{141DE8F1-484F-0308-C141-F309D9AE61E3}"/>
              </a:ext>
            </a:extLst>
          </p:cNvPr>
          <p:cNvSpPr txBox="1"/>
          <p:nvPr/>
        </p:nvSpPr>
        <p:spPr>
          <a:xfrm>
            <a:off x="133467" y="0"/>
            <a:ext cx="2275504" cy="4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Nanum Myeongjo"/>
              </a:rPr>
              <a:t>3.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Nanum Myeongjo"/>
              </a:rPr>
              <a:t>리스크</a:t>
            </a:r>
            <a:endParaRPr lang="ko-KR" altLang="en-US" sz="2000" dirty="0">
              <a:ln w="6350">
                <a:solidFill>
                  <a:schemeClr val="tx1"/>
                </a:solidFill>
              </a:ln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Google Shape;96;p16">
            <a:extLst>
              <a:ext uri="{FF2B5EF4-FFF2-40B4-BE49-F238E27FC236}">
                <a16:creationId xmlns:a16="http://schemas.microsoft.com/office/drawing/2014/main" id="{AA6BA1F4-ADA6-95A3-FED8-B4F3D074785C}"/>
              </a:ext>
            </a:extLst>
          </p:cNvPr>
          <p:cNvSpPr txBox="1"/>
          <p:nvPr/>
        </p:nvSpPr>
        <p:spPr>
          <a:xfrm>
            <a:off x="6616496" y="78670"/>
            <a:ext cx="2275504" cy="42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ko-KR" altLang="en-US" sz="16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외부 환경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E06E83-1575-F699-1230-3A356AF076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oogle Shape;76;p15">
            <a:extLst>
              <a:ext uri="{FF2B5EF4-FFF2-40B4-BE49-F238E27FC236}">
                <a16:creationId xmlns:a16="http://schemas.microsoft.com/office/drawing/2014/main" id="{496D8A3B-1894-0D75-4D4E-74D8DEE557E8}"/>
              </a:ext>
            </a:extLst>
          </p:cNvPr>
          <p:cNvCxnSpPr/>
          <p:nvPr/>
        </p:nvCxnSpPr>
        <p:spPr>
          <a:xfrm>
            <a:off x="207378" y="5003692"/>
            <a:ext cx="8640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797015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3591</TotalTime>
  <Words>496</Words>
  <Application>Microsoft Office PowerPoint</Application>
  <PresentationFormat>화면 슬라이드 쇼(16:9)</PresentationFormat>
  <Paragraphs>92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돋움</vt:lpstr>
      <vt:lpstr>HY견고딕</vt:lpstr>
      <vt:lpstr>맑은 고딕</vt:lpstr>
      <vt:lpstr>Times New Roman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Dayoung</dc:creator>
  <cp:lastModifiedBy>김준용</cp:lastModifiedBy>
  <cp:revision>403</cp:revision>
  <dcterms:modified xsi:type="dcterms:W3CDTF">2023-12-20T08:05:43Z</dcterms:modified>
</cp:coreProperties>
</file>