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73" r:id="rId6"/>
    <p:sldId id="274" r:id="rId7"/>
    <p:sldId id="269" r:id="rId8"/>
    <p:sldId id="275" r:id="rId9"/>
    <p:sldId id="282" r:id="rId10"/>
    <p:sldId id="276" r:id="rId11"/>
    <p:sldId id="277" r:id="rId12"/>
    <p:sldId id="280" r:id="rId13"/>
    <p:sldId id="278" r:id="rId14"/>
    <p:sldId id="279" r:id="rId15"/>
    <p:sldId id="270" r:id="rId16"/>
    <p:sldId id="271" r:id="rId17"/>
    <p:sldId id="260" r:id="rId18"/>
    <p:sldId id="268" r:id="rId19"/>
    <p:sldId id="261" r:id="rId20"/>
    <p:sldId id="264" r:id="rId21"/>
    <p:sldId id="281" r:id="rId22"/>
    <p:sldId id="267" r:id="rId23"/>
    <p:sldId id="266" r:id="rId24"/>
  </p:sldIdLst>
  <p:sldSz cx="9144000" cy="5143500" type="screen16x9"/>
  <p:notesSz cx="9144000" cy="5143500"/>
  <p:embeddedFontLst>
    <p:embeddedFont>
      <p:font typeface="Calibri" panose="020F0502020204030204" pitchFamily="34" charset="0"/>
      <p:regular r:id="rId26"/>
      <p:bold r:id="rId27"/>
      <p:italic r:id="rId28"/>
      <p:boldItalic r:id="rId29"/>
    </p:embeddedFont>
    <p:embeddedFont>
      <p:font typeface="Montserrat" panose="020B0604020202020204" charset="0"/>
      <p:regular r:id="rId30"/>
      <p:bold r:id="rId31"/>
      <p:italic r:id="rId32"/>
      <p:boldItalic r:id="rId33"/>
    </p:embeddedFont>
    <p:embeddedFont>
      <p:font typeface="Tahoma" panose="020B0604030504040204" pitchFamily="34" charset="0"/>
      <p:regular r:id="rId34"/>
      <p:bold r:id="rId35"/>
    </p:embeddedFont>
    <p:embeddedFont>
      <p:font typeface="Trebuchet MS" panose="020B0603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80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semanticscholar.org/paper/BankSim%3A-a-bank-payments-simulator-for-fraud-Lopez-Rojas-Axelsson/7a85ddf1ff49b04d3ff619a087a8d527001be639/figure/3" TargetMode="External"/><Relationship Id="rId1" Type="http://schemas.openxmlformats.org/officeDocument/2006/relationships/slideLayout" Target="../slideLayouts/slideLayout1.xml"/><Relationship Id="rId5" Type="http://schemas.openxmlformats.org/officeDocument/2006/relationships/hyperlink" Target="https://www.sas.com/en_us/insights/analytics/machine-learning.html" TargetMode="External"/><Relationship Id="rId4" Type="http://schemas.openxmlformats.org/officeDocument/2006/relationships/hyperlink" Target="https://www.sciencedirect.com/topics/computer-science/fraud-detectio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Business-Intelligence-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5015775" y="-126125"/>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1477297"/>
          </a:xfrm>
          <a:prstGeom prst="rect">
            <a:avLst/>
          </a:prstGeom>
          <a:noFill/>
          <a:ln>
            <a:noFill/>
          </a:ln>
        </p:spPr>
        <p:txBody>
          <a:bodyPr spcFirstLastPara="1" wrap="square" lIns="91425" tIns="91425" rIns="91425" bIns="91425" anchor="t" anchorCtr="0">
            <a:spAutoFit/>
          </a:bodyPr>
          <a:lstStyle/>
          <a:p>
            <a:pPr lvl="0"/>
            <a:r>
              <a:rPr lang="en-US" sz="2800" b="1" dirty="0">
                <a:solidFill>
                  <a:schemeClr val="lt1"/>
                </a:solidFill>
                <a:latin typeface="Montserrat"/>
                <a:ea typeface="Montserrat"/>
                <a:cs typeface="Montserrat"/>
                <a:sym typeface="Montserrat"/>
              </a:rPr>
              <a:t>FRAUDULENT CREDIT CARDS TRANSACTIONS</a:t>
            </a:r>
            <a:endParaRPr sz="2800" b="1">
              <a:solidFill>
                <a:schemeClr val="lt1"/>
              </a:solidFill>
              <a:latin typeface="Montserrat"/>
              <a:ea typeface="Montserrat"/>
              <a:cs typeface="Montserrat"/>
              <a:sym typeface="Montserrat"/>
            </a:endParaRPr>
          </a:p>
        </p:txBody>
      </p:sp>
      <p:sp>
        <p:nvSpPr>
          <p:cNvPr id="57" name="Google Shape;57;p1"/>
          <p:cNvSpPr txBox="1"/>
          <p:nvPr/>
        </p:nvSpPr>
        <p:spPr>
          <a:xfrm>
            <a:off x="675400" y="3746551"/>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a:solidFill>
                  <a:schemeClr val="bg1"/>
                </a:solidFill>
                <a:latin typeface="Tahoma"/>
                <a:ea typeface="Tahoma"/>
                <a:cs typeface="Tahoma"/>
                <a:sym typeface="Tahoma"/>
              </a:rPr>
              <a:t>VERSAILLES </a:t>
            </a:r>
            <a:r>
              <a:rPr lang="en-US" dirty="0" err="1">
                <a:solidFill>
                  <a:schemeClr val="bg1"/>
                </a:solidFill>
                <a:latin typeface="Tahoma"/>
                <a:ea typeface="Tahoma"/>
                <a:cs typeface="Tahoma"/>
                <a:sym typeface="Tahoma"/>
              </a:rPr>
              <a:t>Chrismond</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VALCIN </a:t>
            </a:r>
            <a:r>
              <a:rPr lang="en-US" dirty="0" err="1">
                <a:solidFill>
                  <a:schemeClr val="bg1"/>
                </a:solidFill>
                <a:latin typeface="Tahoma"/>
                <a:ea typeface="Tahoma"/>
                <a:cs typeface="Tahoma"/>
                <a:sym typeface="Tahoma"/>
              </a:rPr>
              <a:t>Pierry</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RAPHA</a:t>
            </a:r>
            <a:r>
              <a:rPr lang="az-Cyrl-AZ" dirty="0">
                <a:solidFill>
                  <a:schemeClr val="bg1"/>
                </a:solidFill>
                <a:latin typeface="Tahoma"/>
                <a:ea typeface="Tahoma"/>
                <a:cs typeface="Tahoma"/>
                <a:sym typeface="Tahoma"/>
              </a:rPr>
              <a:t>Ё</a:t>
            </a:r>
            <a:r>
              <a:rPr lang="en-US" dirty="0">
                <a:solidFill>
                  <a:schemeClr val="bg1"/>
                </a:solidFill>
                <a:latin typeface="Tahoma"/>
                <a:ea typeface="Tahoma"/>
                <a:cs typeface="Tahoma"/>
                <a:sym typeface="Tahoma"/>
              </a:rPr>
              <a:t>L Bony </a:t>
            </a:r>
            <a:r>
              <a:rPr lang="en-US" dirty="0" err="1">
                <a:solidFill>
                  <a:schemeClr val="bg1"/>
                </a:solidFill>
                <a:latin typeface="Tahoma"/>
                <a:ea typeface="Tahoma"/>
                <a:cs typeface="Tahoma"/>
                <a:sym typeface="Tahoma"/>
              </a:rPr>
              <a:t>Alexandre</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endParaRPr dirty="0">
              <a:solidFill>
                <a:srgbClr val="444444"/>
              </a:solidFill>
              <a:latin typeface="Tahoma"/>
              <a:ea typeface="Tahoma"/>
              <a:cs typeface="Tahoma"/>
              <a:sym typeface="Tahoma"/>
            </a:endParaRPr>
          </a:p>
        </p:txBody>
      </p:sp>
      <p:sp>
        <p:nvSpPr>
          <p:cNvPr id="2" name="Rectangle 1">
            <a:extLst>
              <a:ext uri="{FF2B5EF4-FFF2-40B4-BE49-F238E27FC236}">
                <a16:creationId xmlns:a16="http://schemas.microsoft.com/office/drawing/2014/main" id="{169D395D-4644-420D-9748-7CC98C83DC2C}"/>
              </a:ext>
            </a:extLst>
          </p:cNvPr>
          <p:cNvSpPr/>
          <p:nvPr/>
        </p:nvSpPr>
        <p:spPr>
          <a:xfrm>
            <a:off x="6373033" y="3099697"/>
            <a:ext cx="1749778" cy="768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HT" sz="2000" b="1">
                <a:solidFill>
                  <a:schemeClr val="tx1"/>
                </a:solidFill>
              </a:rPr>
              <a:t>Group 5</a:t>
            </a:r>
            <a:r>
              <a:rPr lang="fr-HT" sz="2000" b="1"/>
              <a:t>$</a:t>
            </a:r>
            <a:endParaRPr lang="fr-HT"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5689407" y="1479209"/>
            <a:ext cx="2632842" cy="2462213"/>
          </a:xfrm>
        </p:spPr>
        <p:txBody>
          <a:bodyPr/>
          <a:lstStyle/>
          <a:p>
            <a:pPr algn="ctr"/>
            <a:r>
              <a:rPr lang="en-US" dirty="0"/>
              <a:t>The mean of the fraudulent transactions is near 1,21%.</a:t>
            </a:r>
          </a:p>
          <a:p>
            <a:pPr algn="ctr"/>
            <a:r>
              <a:rPr lang="en-US" dirty="0"/>
              <a:t>The customers of the bank do not spent a lot of money, the mean of their transactions is 31.84 and 50% of the transactions didn’t exceed 26,61    </a:t>
            </a:r>
          </a:p>
        </p:txBody>
      </p:sp>
      <p:pic>
        <p:nvPicPr>
          <p:cNvPr id="7" name="Picture 6">
            <a:extLst>
              <a:ext uri="{FF2B5EF4-FFF2-40B4-BE49-F238E27FC236}">
                <a16:creationId xmlns:a16="http://schemas.microsoft.com/office/drawing/2014/main" id="{C3652297-6F34-4108-97B2-4D72D1F86154}"/>
              </a:ext>
            </a:extLst>
          </p:cNvPr>
          <p:cNvPicPr>
            <a:picLocks noChangeAspect="1"/>
          </p:cNvPicPr>
          <p:nvPr/>
        </p:nvPicPr>
        <p:blipFill>
          <a:blip r:embed="rId2"/>
          <a:stretch>
            <a:fillRect/>
          </a:stretch>
        </p:blipFill>
        <p:spPr>
          <a:xfrm>
            <a:off x="606320" y="944128"/>
            <a:ext cx="4124901" cy="2495898"/>
          </a:xfrm>
          <a:prstGeom prst="rect">
            <a:avLst/>
          </a:prstGeom>
        </p:spPr>
      </p:pic>
      <p:pic>
        <p:nvPicPr>
          <p:cNvPr id="10" name="Picture 9">
            <a:extLst>
              <a:ext uri="{FF2B5EF4-FFF2-40B4-BE49-F238E27FC236}">
                <a16:creationId xmlns:a16="http://schemas.microsoft.com/office/drawing/2014/main" id="{02EF26A1-1B16-478D-8C49-F56A47E6A9CD}"/>
              </a:ext>
            </a:extLst>
          </p:cNvPr>
          <p:cNvPicPr>
            <a:picLocks noChangeAspect="1"/>
          </p:cNvPicPr>
          <p:nvPr/>
        </p:nvPicPr>
        <p:blipFill>
          <a:blip r:embed="rId3"/>
          <a:stretch>
            <a:fillRect/>
          </a:stretch>
        </p:blipFill>
        <p:spPr>
          <a:xfrm>
            <a:off x="1900807" y="3440026"/>
            <a:ext cx="2181529" cy="1609950"/>
          </a:xfrm>
          <a:prstGeom prst="rect">
            <a:avLst/>
          </a:prstGeom>
        </p:spPr>
      </p:pic>
    </p:spTree>
    <p:extLst>
      <p:ext uri="{BB962C8B-B14F-4D97-AF65-F5344CB8AC3E}">
        <p14:creationId xmlns:p14="http://schemas.microsoft.com/office/powerpoint/2010/main" val="356605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5084754" y="2409196"/>
            <a:ext cx="2632842" cy="2708434"/>
          </a:xfrm>
        </p:spPr>
        <p:txBody>
          <a:bodyPr/>
          <a:lstStyle/>
          <a:p>
            <a:pPr algn="ctr"/>
            <a:r>
              <a:rPr lang="en-US" dirty="0"/>
              <a:t>On the other hand, the fraudulent transactions are a lot of different than the normal transactions . The mean of the transactions is 530,92 and a std of 835,58. The fraudulent transactions tends to be higher than the non-frauds one.</a:t>
            </a:r>
          </a:p>
        </p:txBody>
      </p:sp>
      <p:pic>
        <p:nvPicPr>
          <p:cNvPr id="6" name="Picture 5">
            <a:extLst>
              <a:ext uri="{FF2B5EF4-FFF2-40B4-BE49-F238E27FC236}">
                <a16:creationId xmlns:a16="http://schemas.microsoft.com/office/drawing/2014/main" id="{3A37D60E-34B4-4028-89CD-3B771D30747C}"/>
              </a:ext>
            </a:extLst>
          </p:cNvPr>
          <p:cNvPicPr>
            <a:picLocks noChangeAspect="1"/>
          </p:cNvPicPr>
          <p:nvPr/>
        </p:nvPicPr>
        <p:blipFill>
          <a:blip r:embed="rId2"/>
          <a:stretch>
            <a:fillRect/>
          </a:stretch>
        </p:blipFill>
        <p:spPr>
          <a:xfrm>
            <a:off x="701749" y="1157243"/>
            <a:ext cx="4720856" cy="3403174"/>
          </a:xfrm>
          <a:prstGeom prst="rect">
            <a:avLst/>
          </a:prstGeom>
        </p:spPr>
      </p:pic>
      <p:pic>
        <p:nvPicPr>
          <p:cNvPr id="8" name="Picture 7">
            <a:extLst>
              <a:ext uri="{FF2B5EF4-FFF2-40B4-BE49-F238E27FC236}">
                <a16:creationId xmlns:a16="http://schemas.microsoft.com/office/drawing/2014/main" id="{5016A5BB-24B9-49C4-9DB1-BBAC6442630F}"/>
              </a:ext>
            </a:extLst>
          </p:cNvPr>
          <p:cNvPicPr>
            <a:picLocks noChangeAspect="1"/>
          </p:cNvPicPr>
          <p:nvPr/>
        </p:nvPicPr>
        <p:blipFill>
          <a:blip r:embed="rId3"/>
          <a:stretch>
            <a:fillRect/>
          </a:stretch>
        </p:blipFill>
        <p:spPr>
          <a:xfrm>
            <a:off x="5160110" y="608269"/>
            <a:ext cx="2219635" cy="1619476"/>
          </a:xfrm>
          <a:prstGeom prst="rect">
            <a:avLst/>
          </a:prstGeom>
        </p:spPr>
      </p:pic>
    </p:spTree>
    <p:extLst>
      <p:ext uri="{BB962C8B-B14F-4D97-AF65-F5344CB8AC3E}">
        <p14:creationId xmlns:p14="http://schemas.microsoft.com/office/powerpoint/2010/main" val="248887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dirty="0"/>
              <a:t>Victims of fraudulent transactions by Age group</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984885"/>
          </a:xfrm>
        </p:spPr>
        <p:txBody>
          <a:bodyPr/>
          <a:lstStyle/>
          <a:p>
            <a:pPr algn="ctr"/>
            <a:r>
              <a:rPr lang="fr-HT" dirty="0"/>
              <a:t>The 26-35 </a:t>
            </a:r>
            <a:r>
              <a:rPr lang="fr-HT" dirty="0" err="1"/>
              <a:t>age</a:t>
            </a:r>
            <a:r>
              <a:rPr lang="fr-HT" dirty="0"/>
              <a:t> group </a:t>
            </a:r>
            <a:r>
              <a:rPr lang="fr-HT" dirty="0" err="1"/>
              <a:t>is</a:t>
            </a:r>
            <a:r>
              <a:rPr lang="fr-HT" dirty="0"/>
              <a:t>  more </a:t>
            </a:r>
            <a:r>
              <a:rPr lang="fr-HT" dirty="0" err="1"/>
              <a:t>victims</a:t>
            </a:r>
            <a:r>
              <a:rPr lang="fr-HT" dirty="0"/>
              <a:t> of </a:t>
            </a:r>
            <a:r>
              <a:rPr lang="fr-HT" dirty="0" err="1"/>
              <a:t>fraudulent</a:t>
            </a:r>
            <a:r>
              <a:rPr lang="fr-HT" dirty="0"/>
              <a:t>  transactions , </a:t>
            </a:r>
            <a:r>
              <a:rPr lang="fr-HT" dirty="0" err="1"/>
              <a:t>followed</a:t>
            </a:r>
            <a:r>
              <a:rPr lang="fr-HT" dirty="0"/>
              <a:t> by 36-45 </a:t>
            </a:r>
            <a:r>
              <a:rPr lang="fr-HT" dirty="0" err="1"/>
              <a:t>age</a:t>
            </a:r>
            <a:r>
              <a:rPr lang="fr-HT" dirty="0"/>
              <a:t> group.</a:t>
            </a:r>
          </a:p>
        </p:txBody>
      </p:sp>
      <p:pic>
        <p:nvPicPr>
          <p:cNvPr id="4" name="Picture 3">
            <a:extLst>
              <a:ext uri="{FF2B5EF4-FFF2-40B4-BE49-F238E27FC236}">
                <a16:creationId xmlns:a16="http://schemas.microsoft.com/office/drawing/2014/main" id="{AEB2986C-FA7A-4318-A274-1843C07F3C02}"/>
              </a:ext>
            </a:extLst>
          </p:cNvPr>
          <p:cNvPicPr>
            <a:picLocks noChangeAspect="1"/>
          </p:cNvPicPr>
          <p:nvPr/>
        </p:nvPicPr>
        <p:blipFill>
          <a:blip r:embed="rId2"/>
          <a:stretch>
            <a:fillRect/>
          </a:stretch>
        </p:blipFill>
        <p:spPr>
          <a:xfrm>
            <a:off x="845290" y="1180215"/>
            <a:ext cx="4540102" cy="3242930"/>
          </a:xfrm>
          <a:prstGeom prst="rect">
            <a:avLst/>
          </a:prstGeom>
        </p:spPr>
      </p:pic>
    </p:spTree>
    <p:extLst>
      <p:ext uri="{BB962C8B-B14F-4D97-AF65-F5344CB8AC3E}">
        <p14:creationId xmlns:p14="http://schemas.microsoft.com/office/powerpoint/2010/main" val="381527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Is there a Threshold for the transaction ?</a:t>
            </a:r>
          </a:p>
        </p:txBody>
      </p:sp>
      <p:sp>
        <p:nvSpPr>
          <p:cNvPr id="3" name="Text Placeholder 2"/>
          <p:cNvSpPr>
            <a:spLocks noGrp="1"/>
          </p:cNvSpPr>
          <p:nvPr>
            <p:ph type="body" idx="1"/>
          </p:nvPr>
        </p:nvSpPr>
        <p:spPr>
          <a:xfrm>
            <a:off x="1145235" y="2571750"/>
            <a:ext cx="7090927" cy="1477328"/>
          </a:xfrm>
        </p:spPr>
        <p:txBody>
          <a:bodyPr/>
          <a:lstStyle/>
          <a:p>
            <a:pPr marL="514350" indent="-285750" algn="ctr">
              <a:buFont typeface="Arial" panose="020B0604020202020204" pitchFamily="34" charset="0"/>
              <a:buChar char="•"/>
            </a:pPr>
            <a:r>
              <a:rPr lang="en-US" dirty="0"/>
              <a:t>With the insights provided by the analysis of the transactions, We can see there is a greater probability for a transaction that is upper than 50 $ to be fraudulent. Knowing that 75% of the non-</a:t>
            </a:r>
            <a:r>
              <a:rPr lang="en-US" dirty="0" err="1"/>
              <a:t>fraudulents</a:t>
            </a:r>
            <a:r>
              <a:rPr lang="en-US" dirty="0"/>
              <a:t> transactions don’t exceed 41,89.</a:t>
            </a:r>
          </a:p>
          <a:p>
            <a:pPr marL="228600" indent="0" algn="ctr"/>
            <a:endParaRPr lang="en-US" dirty="0"/>
          </a:p>
          <a:p>
            <a:pPr marL="5143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378829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Daily trends of the transactions by Gender</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969770"/>
          </a:xfrm>
        </p:spPr>
        <p:txBody>
          <a:bodyPr/>
          <a:lstStyle/>
          <a:p>
            <a:pPr algn="ctr"/>
            <a:r>
              <a:rPr lang="fr-HT" dirty="0"/>
              <a:t>By </a:t>
            </a:r>
            <a:r>
              <a:rPr lang="fr-HT" dirty="0" err="1"/>
              <a:t>looking</a:t>
            </a:r>
            <a:r>
              <a:rPr lang="fr-HT" dirty="0"/>
              <a:t> at </a:t>
            </a:r>
            <a:r>
              <a:rPr lang="fr-HT" dirty="0" err="1"/>
              <a:t>this</a:t>
            </a:r>
            <a:r>
              <a:rPr lang="fr-HT" dirty="0"/>
              <a:t> data , </a:t>
            </a:r>
            <a:r>
              <a:rPr lang="fr-HT" dirty="0" err="1"/>
              <a:t>we</a:t>
            </a:r>
            <a:r>
              <a:rPr lang="fr-HT" dirty="0"/>
              <a:t> can </a:t>
            </a:r>
            <a:r>
              <a:rPr lang="fr-HT" dirty="0" err="1"/>
              <a:t>see</a:t>
            </a:r>
            <a:r>
              <a:rPr lang="fr-HT" dirty="0"/>
              <a:t> </a:t>
            </a:r>
            <a:r>
              <a:rPr lang="fr-HT" dirty="0" err="1"/>
              <a:t>that</a:t>
            </a:r>
            <a:r>
              <a:rPr lang="fr-HT" dirty="0"/>
              <a:t> </a:t>
            </a:r>
            <a:r>
              <a:rPr lang="fr-HT" dirty="0" err="1"/>
              <a:t>female</a:t>
            </a:r>
            <a:r>
              <a:rPr lang="fr-HT" dirty="0"/>
              <a:t> tends to </a:t>
            </a:r>
            <a:r>
              <a:rPr lang="fr-HT" dirty="0" err="1"/>
              <a:t>make</a:t>
            </a:r>
            <a:r>
              <a:rPr lang="fr-HT" dirty="0"/>
              <a:t> more transactions </a:t>
            </a:r>
            <a:r>
              <a:rPr lang="fr-HT" dirty="0" err="1"/>
              <a:t>daily</a:t>
            </a:r>
            <a:r>
              <a:rPr lang="fr-HT" dirty="0"/>
              <a:t> </a:t>
            </a:r>
            <a:r>
              <a:rPr lang="fr-HT" dirty="0" err="1"/>
              <a:t>than</a:t>
            </a:r>
            <a:r>
              <a:rPr lang="fr-HT" dirty="0"/>
              <a:t> the male </a:t>
            </a:r>
            <a:r>
              <a:rPr lang="fr-HT" dirty="0" err="1"/>
              <a:t>customers</a:t>
            </a:r>
            <a:r>
              <a:rPr lang="fr-HT" dirty="0"/>
              <a:t> and </a:t>
            </a:r>
            <a:r>
              <a:rPr lang="fr-HT" dirty="0" err="1"/>
              <a:t>they</a:t>
            </a:r>
            <a:r>
              <a:rPr lang="fr-HT" dirty="0"/>
              <a:t> are </a:t>
            </a:r>
            <a:r>
              <a:rPr lang="fr-HT" dirty="0" err="1"/>
              <a:t>also</a:t>
            </a:r>
            <a:r>
              <a:rPr lang="fr-HT" dirty="0"/>
              <a:t> the </a:t>
            </a:r>
            <a:r>
              <a:rPr lang="fr-HT" dirty="0" err="1"/>
              <a:t>ones</a:t>
            </a:r>
            <a:r>
              <a:rPr lang="fr-HT" dirty="0"/>
              <a:t> </a:t>
            </a:r>
            <a:r>
              <a:rPr lang="fr-HT" dirty="0" err="1"/>
              <a:t>that</a:t>
            </a:r>
            <a:r>
              <a:rPr lang="fr-HT" dirty="0"/>
              <a:t> are more </a:t>
            </a:r>
            <a:r>
              <a:rPr lang="fr-HT" dirty="0" err="1"/>
              <a:t>victims</a:t>
            </a:r>
            <a:r>
              <a:rPr lang="fr-HT" dirty="0"/>
              <a:t> of </a:t>
            </a:r>
            <a:r>
              <a:rPr lang="fr-HT" dirty="0" err="1"/>
              <a:t>fraud</a:t>
            </a:r>
            <a:r>
              <a:rPr lang="fr-HT" dirty="0"/>
              <a:t> </a:t>
            </a:r>
            <a:r>
              <a:rPr lang="fr-HT" dirty="0" err="1"/>
              <a:t>looking</a:t>
            </a:r>
            <a:r>
              <a:rPr lang="fr-HT" dirty="0"/>
              <a:t> by </a:t>
            </a:r>
            <a:r>
              <a:rPr lang="fr-HT" dirty="0" err="1"/>
              <a:t>this</a:t>
            </a:r>
            <a:r>
              <a:rPr lang="fr-HT" dirty="0"/>
              <a:t> data. </a:t>
            </a:r>
          </a:p>
        </p:txBody>
      </p:sp>
      <p:pic>
        <p:nvPicPr>
          <p:cNvPr id="15" name="Picture 14">
            <a:extLst>
              <a:ext uri="{FF2B5EF4-FFF2-40B4-BE49-F238E27FC236}">
                <a16:creationId xmlns:a16="http://schemas.microsoft.com/office/drawing/2014/main" id="{EAB1AF5F-42B5-43B2-89AB-491D79EDD3F7}"/>
              </a:ext>
            </a:extLst>
          </p:cNvPr>
          <p:cNvPicPr>
            <a:picLocks noChangeAspect="1"/>
          </p:cNvPicPr>
          <p:nvPr/>
        </p:nvPicPr>
        <p:blipFill>
          <a:blip r:embed="rId2"/>
          <a:stretch>
            <a:fillRect/>
          </a:stretch>
        </p:blipFill>
        <p:spPr>
          <a:xfrm>
            <a:off x="616689" y="1105785"/>
            <a:ext cx="5135525" cy="3260855"/>
          </a:xfrm>
          <a:prstGeom prst="rect">
            <a:avLst/>
          </a:prstGeom>
        </p:spPr>
      </p:pic>
    </p:spTree>
    <p:extLst>
      <p:ext uri="{BB962C8B-B14F-4D97-AF65-F5344CB8AC3E}">
        <p14:creationId xmlns:p14="http://schemas.microsoft.com/office/powerpoint/2010/main" val="410749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Gender with highest probability to be victim </a:t>
            </a:r>
          </a:p>
        </p:txBody>
      </p:sp>
      <p:sp>
        <p:nvSpPr>
          <p:cNvPr id="3" name="Text Placeholder 2"/>
          <p:cNvSpPr>
            <a:spLocks noGrp="1"/>
          </p:cNvSpPr>
          <p:nvPr>
            <p:ph type="body" idx="1"/>
          </p:nvPr>
        </p:nvSpPr>
        <p:spPr>
          <a:xfrm>
            <a:off x="5083095" y="866495"/>
            <a:ext cx="3466213" cy="2215991"/>
          </a:xfrm>
        </p:spPr>
        <p:txBody>
          <a:bodyPr/>
          <a:lstStyle/>
          <a:p>
            <a:r>
              <a:rPr lang="en-US" dirty="0"/>
              <a:t>In this graph, we can see that the females has a higher chance to be victims of fraud. We confirm it with a chi-square test to know if the gender and fraud variable are dependent. Using bayes formula, A customer victim of fraud has a 70,07 % to be a women</a:t>
            </a:r>
          </a:p>
        </p:txBody>
      </p:sp>
      <p:pic>
        <p:nvPicPr>
          <p:cNvPr id="7" name="Picture 6">
            <a:extLst>
              <a:ext uri="{FF2B5EF4-FFF2-40B4-BE49-F238E27FC236}">
                <a16:creationId xmlns:a16="http://schemas.microsoft.com/office/drawing/2014/main" id="{C6CA40EF-19E2-4262-8616-156D471B7BC5}"/>
              </a:ext>
            </a:extLst>
          </p:cNvPr>
          <p:cNvPicPr>
            <a:picLocks noChangeAspect="1"/>
          </p:cNvPicPr>
          <p:nvPr/>
        </p:nvPicPr>
        <p:blipFill>
          <a:blip r:embed="rId2"/>
          <a:stretch>
            <a:fillRect/>
          </a:stretch>
        </p:blipFill>
        <p:spPr>
          <a:xfrm>
            <a:off x="594692" y="798305"/>
            <a:ext cx="4083634" cy="2398986"/>
          </a:xfrm>
          <a:prstGeom prst="rect">
            <a:avLst/>
          </a:prstGeom>
        </p:spPr>
      </p:pic>
      <p:pic>
        <p:nvPicPr>
          <p:cNvPr id="11" name="Picture 10">
            <a:extLst>
              <a:ext uri="{FF2B5EF4-FFF2-40B4-BE49-F238E27FC236}">
                <a16:creationId xmlns:a16="http://schemas.microsoft.com/office/drawing/2014/main" id="{E3E939EB-4A33-4C0B-AB32-9D192A855FE4}"/>
              </a:ext>
            </a:extLst>
          </p:cNvPr>
          <p:cNvPicPr>
            <a:picLocks noChangeAspect="1"/>
          </p:cNvPicPr>
          <p:nvPr/>
        </p:nvPicPr>
        <p:blipFill>
          <a:blip r:embed="rId3"/>
          <a:stretch>
            <a:fillRect/>
          </a:stretch>
        </p:blipFill>
        <p:spPr>
          <a:xfrm>
            <a:off x="5427859" y="3334650"/>
            <a:ext cx="3124636" cy="11526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Category with the highest probability to be victim</a:t>
            </a:r>
          </a:p>
        </p:txBody>
      </p:sp>
      <p:sp>
        <p:nvSpPr>
          <p:cNvPr id="3" name="Text Placeholder 2"/>
          <p:cNvSpPr>
            <a:spLocks noGrp="1"/>
          </p:cNvSpPr>
          <p:nvPr>
            <p:ph type="body" idx="1"/>
          </p:nvPr>
        </p:nvSpPr>
        <p:spPr>
          <a:xfrm>
            <a:off x="5552762" y="978099"/>
            <a:ext cx="3078686" cy="1969770"/>
          </a:xfrm>
        </p:spPr>
        <p:txBody>
          <a:bodyPr/>
          <a:lstStyle/>
          <a:p>
            <a:r>
              <a:rPr lang="en-US" dirty="0"/>
              <a:t>In this graph, we can see that customer that buys sports and toys  has a higher chance to be victims of fraud. We confirm it with a chi-square test to know if the category and fraud variable are dependent. </a:t>
            </a:r>
          </a:p>
        </p:txBody>
      </p:sp>
      <p:pic>
        <p:nvPicPr>
          <p:cNvPr id="6" name="Picture 5">
            <a:extLst>
              <a:ext uri="{FF2B5EF4-FFF2-40B4-BE49-F238E27FC236}">
                <a16:creationId xmlns:a16="http://schemas.microsoft.com/office/drawing/2014/main" id="{7A60B5DE-589D-4F39-B75B-78A3C8244CA1}"/>
              </a:ext>
            </a:extLst>
          </p:cNvPr>
          <p:cNvPicPr>
            <a:picLocks noChangeAspect="1"/>
          </p:cNvPicPr>
          <p:nvPr/>
        </p:nvPicPr>
        <p:blipFill>
          <a:blip r:embed="rId2"/>
          <a:stretch>
            <a:fillRect/>
          </a:stretch>
        </p:blipFill>
        <p:spPr>
          <a:xfrm>
            <a:off x="799631" y="978099"/>
            <a:ext cx="4335895" cy="3187301"/>
          </a:xfrm>
          <a:prstGeom prst="rect">
            <a:avLst/>
          </a:prstGeom>
        </p:spPr>
      </p:pic>
      <p:pic>
        <p:nvPicPr>
          <p:cNvPr id="8" name="Picture 7">
            <a:extLst>
              <a:ext uri="{FF2B5EF4-FFF2-40B4-BE49-F238E27FC236}">
                <a16:creationId xmlns:a16="http://schemas.microsoft.com/office/drawing/2014/main" id="{C8B9D9E9-2405-4D6E-B687-C7BF9B72476A}"/>
              </a:ext>
            </a:extLst>
          </p:cNvPr>
          <p:cNvPicPr>
            <a:picLocks noChangeAspect="1"/>
          </p:cNvPicPr>
          <p:nvPr/>
        </p:nvPicPr>
        <p:blipFill>
          <a:blip r:embed="rId3"/>
          <a:stretch>
            <a:fillRect/>
          </a:stretch>
        </p:blipFill>
        <p:spPr>
          <a:xfrm>
            <a:off x="5863958" y="3253269"/>
            <a:ext cx="2629267" cy="10955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5748975" y="980750"/>
            <a:ext cx="3163800" cy="406262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rgbClr val="666666"/>
                </a:solidFill>
                <a:latin typeface="Tahoma"/>
                <a:ea typeface="Tahoma"/>
                <a:cs typeface="Tahoma"/>
                <a:sym typeface="Tahoma"/>
              </a:rPr>
              <a:t>Solution 1: A machine learning model for fraud prediction.</a:t>
            </a:r>
          </a:p>
          <a:p>
            <a:pPr lvl="0">
              <a:lnSpc>
                <a:spcPct val="150000"/>
              </a:lnSpc>
            </a:pPr>
            <a:r>
              <a:rPr lang="en-US" dirty="0">
                <a:solidFill>
                  <a:srgbClr val="666666"/>
                </a:solidFill>
                <a:latin typeface="Tahoma"/>
                <a:ea typeface="Tahoma"/>
                <a:cs typeface="Tahoma"/>
                <a:sym typeface="Tahoma"/>
              </a:rPr>
              <a:t>- If the transaction has a probability of fraud ranging from 0 to 10%, it will go through without problem</a:t>
            </a:r>
          </a:p>
          <a:p>
            <a:pPr lvl="0">
              <a:lnSpc>
                <a:spcPct val="150000"/>
              </a:lnSpc>
            </a:pPr>
            <a:r>
              <a:rPr lang="en-US" dirty="0">
                <a:solidFill>
                  <a:srgbClr val="666666"/>
                </a:solidFill>
                <a:latin typeface="Tahoma"/>
                <a:ea typeface="Tahoma"/>
                <a:cs typeface="Tahoma"/>
                <a:sym typeface="Tahoma"/>
              </a:rPr>
              <a:t>- If this probability is between 10 and 60% it will report the card holder and ask for a with an OTP to process the transaction</a:t>
            </a:r>
          </a:p>
          <a:p>
            <a:pPr lvl="0">
              <a:lnSpc>
                <a:spcPct val="150000"/>
              </a:lnSpc>
            </a:pPr>
            <a:r>
              <a:rPr lang="en-US" dirty="0">
                <a:solidFill>
                  <a:srgbClr val="666666"/>
                </a:solidFill>
                <a:latin typeface="Tahoma"/>
                <a:ea typeface="Tahoma"/>
                <a:cs typeface="Tahoma"/>
                <a:sym typeface="Tahoma"/>
              </a:rPr>
              <a:t>- If it is over 60%, it will not even pass. The holder of the card has to process it manually </a:t>
            </a:r>
            <a:endParaRPr dirty="0">
              <a:solidFill>
                <a:srgbClr val="666666"/>
              </a:solidFill>
              <a:latin typeface="Tahoma"/>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rgbClr val="1A1A1A"/>
                </a:solidFill>
              </a:rPr>
              <a:t>Discussion &amp; Proposal Solutions </a:t>
            </a:r>
            <a:endParaRPr b="1">
              <a:solidFill>
                <a:srgbClr val="1A1A1A"/>
              </a:solidFill>
            </a:endParaRPr>
          </a:p>
        </p:txBody>
      </p:sp>
      <p:pic>
        <p:nvPicPr>
          <p:cNvPr id="5" name="Picture 4" descr="fraud6.png"/>
          <p:cNvPicPr>
            <a:picLocks noChangeAspect="1"/>
          </p:cNvPicPr>
          <p:nvPr/>
        </p:nvPicPr>
        <p:blipFill>
          <a:blip r:embed="rId3"/>
          <a:stretch>
            <a:fillRect/>
          </a:stretch>
        </p:blipFill>
        <p:spPr>
          <a:xfrm>
            <a:off x="462456" y="1051035"/>
            <a:ext cx="4971393" cy="33633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45931" y="1124608"/>
            <a:ext cx="6742386" cy="492443"/>
          </a:xfrm>
        </p:spPr>
        <p:txBody>
          <a:bodyPr/>
          <a:lstStyle/>
          <a:p>
            <a:pPr lvl="0"/>
            <a:r>
              <a:rPr lang="en-US" dirty="0">
                <a:solidFill>
                  <a:srgbClr val="666666"/>
                </a:solidFill>
              </a:rPr>
              <a:t>Solution 1: A machine learning model for fraud prediction.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063298"/>
              </p:ext>
            </p:extLst>
          </p:nvPr>
        </p:nvGraphicFramePr>
        <p:xfrm>
          <a:off x="851337" y="1776248"/>
          <a:ext cx="7662041" cy="281151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val="20000"/>
                    </a:ext>
                  </a:extLst>
                </a:gridCol>
                <a:gridCol w="4155683">
                  <a:extLst>
                    <a:ext uri="{9D8B030D-6E8A-4147-A177-3AD203B41FA5}">
                      <a16:colId xmlns:a16="http://schemas.microsoft.com/office/drawing/2014/main"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0000"/>
                  </a:ext>
                </a:extLst>
              </a:tr>
              <a:tr h="767255">
                <a:tc>
                  <a:txBody>
                    <a:bodyPr/>
                    <a:lstStyle/>
                    <a:p>
                      <a:pPr>
                        <a:buFontTx/>
                        <a:buChar char="-"/>
                      </a:pPr>
                      <a:r>
                        <a:rPr lang="en-US" dirty="0"/>
                        <a:t>Speed</a:t>
                      </a:r>
                    </a:p>
                    <a:p>
                      <a:pPr>
                        <a:buFontTx/>
                        <a:buChar char="-"/>
                      </a:pPr>
                      <a:r>
                        <a:rPr lang="en-US" dirty="0"/>
                        <a:t> Scale</a:t>
                      </a:r>
                    </a:p>
                    <a:p>
                      <a:pPr>
                        <a:buFontTx/>
                        <a:buChar char="-"/>
                      </a:pPr>
                      <a:r>
                        <a:rPr lang="en-US" dirty="0"/>
                        <a:t> </a:t>
                      </a:r>
                      <a:r>
                        <a:rPr lang="en-US" sz="1400" b="0" i="0" u="none" strike="noStrike" cap="none" dirty="0">
                          <a:solidFill>
                            <a:schemeClr val="dk1"/>
                          </a:solidFill>
                          <a:latin typeface="+mn-lt"/>
                          <a:ea typeface="+mn-ea"/>
                          <a:cs typeface="+mn-cs"/>
                          <a:sym typeface="Arial"/>
                        </a:rPr>
                        <a:t>Efficiency</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Lack of </a:t>
                      </a:r>
                      <a:r>
                        <a:rPr lang="en-US" sz="1400" b="0" i="0" u="none" strike="noStrike" cap="none" dirty="0" err="1">
                          <a:solidFill>
                            <a:schemeClr val="dk1"/>
                          </a:solidFill>
                          <a:latin typeface="+mn-lt"/>
                          <a:ea typeface="+mn-ea"/>
                          <a:cs typeface="+mn-cs"/>
                          <a:sym typeface="Arial"/>
                        </a:rPr>
                        <a:t>inspectability</a:t>
                      </a:r>
                      <a:endParaRPr lang="en-US" sz="1400" b="0" i="0" u="none" strike="noStrike" cap="none" dirty="0">
                        <a:solidFill>
                          <a:schemeClr val="dk1"/>
                        </a:solidFill>
                        <a:latin typeface="+mn-lt"/>
                        <a:ea typeface="+mn-ea"/>
                        <a:cs typeface="+mn-cs"/>
                        <a:sym typeface="Arial"/>
                      </a:endParaRP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0" u="none" strike="noStrike" cap="none" dirty="0">
                          <a:solidFill>
                            <a:schemeClr val="dk1"/>
                          </a:solidFill>
                          <a:latin typeface="+mn-lt"/>
                          <a:ea typeface="+mn-ea"/>
                          <a:cs typeface="+mn-cs"/>
                          <a:sym typeface="Arial"/>
                        </a:rPr>
                        <a:t>Blind to connections in data</a:t>
                      </a:r>
                    </a:p>
                  </a:txBody>
                  <a:tcPr/>
                </a:tc>
                <a:extLst>
                  <a:ext uri="{0D108BD9-81ED-4DB2-BD59-A6C34878D82A}">
                    <a16:rowId xmlns:a16="http://schemas.microsoft.com/office/drawing/2014/main"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val="10002"/>
                  </a:ext>
                </a:extLst>
              </a:tr>
              <a:tr h="640310">
                <a:tc>
                  <a:txBody>
                    <a:bodyPr/>
                    <a:lstStyle/>
                    <a:p>
                      <a:pPr>
                        <a:buFontTx/>
                        <a:buChar char="-"/>
                      </a:pPr>
                      <a:r>
                        <a:rPr lang="en-US" dirty="0"/>
                        <a:t>Opportunity for the bank to be one step ahead of potential fraud cases. </a:t>
                      </a:r>
                    </a:p>
                    <a:p>
                      <a:pPr>
                        <a:buFontTx/>
                        <a:buChar char="-"/>
                      </a:pPr>
                      <a:r>
                        <a:rPr lang="en-US" dirty="0"/>
                        <a:t> Opportunity for the bank to have a defense system that evolves and adapts to new types of fraud cases.</a:t>
                      </a:r>
                    </a:p>
                  </a:txBody>
                  <a:tcPr/>
                </a:tc>
                <a:tc>
                  <a:txBody>
                    <a:bodyPr/>
                    <a:lstStyle/>
                    <a:p>
                      <a:r>
                        <a:rPr lang="en-US" dirty="0"/>
                        <a:t>- There is always a risk that there will be fraud due to bias, the time it takes to adapt our program and the lack of human expertise.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Discussion &amp; proposal solution</a:t>
            </a:r>
            <a:endParaRPr/>
          </a:p>
        </p:txBody>
      </p:sp>
      <p:sp>
        <p:nvSpPr>
          <p:cNvPr id="146" name="Google Shape;146;p5"/>
          <p:cNvSpPr txBox="1">
            <a:spLocks noGrp="1"/>
          </p:cNvSpPr>
          <p:nvPr>
            <p:ph type="body" idx="1"/>
          </p:nvPr>
        </p:nvSpPr>
        <p:spPr>
          <a:xfrm>
            <a:off x="767254" y="1274061"/>
            <a:ext cx="7651532" cy="2567369"/>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a:solidFill>
                  <a:srgbClr val="666666"/>
                </a:solidFill>
              </a:rPr>
              <a:t>Solution 2: Optimize a highly secure mobile application and introduce a two-step authentication mechanism to ensure that each transaction originates from the card owner.</a:t>
            </a: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48616421"/>
              </p:ext>
            </p:extLst>
          </p:nvPr>
        </p:nvGraphicFramePr>
        <p:xfrm>
          <a:off x="1124606" y="2020186"/>
          <a:ext cx="7252140" cy="2819947"/>
        </p:xfrm>
        <a:graphic>
          <a:graphicData uri="http://schemas.openxmlformats.org/drawingml/2006/table">
            <a:tbl>
              <a:tblPr firstRow="1" bandRow="1">
                <a:tableStyleId>{5C22544A-7EE6-4342-B048-85BDC9FD1C3A}</a:tableStyleId>
              </a:tblPr>
              <a:tblGrid>
                <a:gridCol w="3626070">
                  <a:extLst>
                    <a:ext uri="{9D8B030D-6E8A-4147-A177-3AD203B41FA5}">
                      <a16:colId xmlns:a16="http://schemas.microsoft.com/office/drawing/2014/main" val="20000"/>
                    </a:ext>
                  </a:extLst>
                </a:gridCol>
                <a:gridCol w="3626070">
                  <a:extLst>
                    <a:ext uri="{9D8B030D-6E8A-4147-A177-3AD203B41FA5}">
                      <a16:colId xmlns:a16="http://schemas.microsoft.com/office/drawing/2014/main" val="20001"/>
                    </a:ext>
                  </a:extLst>
                </a:gridCol>
              </a:tblGrid>
              <a:tr h="345987">
                <a:tc>
                  <a:txBody>
                    <a:bodyPr/>
                    <a:lstStyle/>
                    <a:p>
                      <a:r>
                        <a:rPr lang="en-US" dirty="0">
                          <a:solidFill>
                            <a:schemeClr val="bg1"/>
                          </a:solidFill>
                        </a:rPr>
                        <a:t>strengths</a:t>
                      </a:r>
                    </a:p>
                  </a:txBody>
                  <a:tcPr>
                    <a:solidFill>
                      <a:schemeClr val="tx1"/>
                    </a:solidFill>
                  </a:tcPr>
                </a:tc>
                <a:tc>
                  <a:txBody>
                    <a:bodyPr/>
                    <a:lstStyle/>
                    <a:p>
                      <a:r>
                        <a:rPr lang="en-US" dirty="0"/>
                        <a:t>Weaknesses</a:t>
                      </a:r>
                    </a:p>
                  </a:txBody>
                  <a:tcPr>
                    <a:solidFill>
                      <a:schemeClr val="tx1"/>
                    </a:solidFill>
                  </a:tcPr>
                </a:tc>
                <a:extLst>
                  <a:ext uri="{0D108BD9-81ED-4DB2-BD59-A6C34878D82A}">
                    <a16:rowId xmlns:a16="http://schemas.microsoft.com/office/drawing/2014/main" val="10000"/>
                  </a:ext>
                </a:extLst>
              </a:tr>
              <a:tr h="370840">
                <a:tc>
                  <a:txBody>
                    <a:bodyPr/>
                    <a:lstStyle/>
                    <a:p>
                      <a:pPr>
                        <a:buFontTx/>
                        <a:buChar char="-"/>
                      </a:pPr>
                      <a:r>
                        <a:rPr lang="en-US" dirty="0"/>
                        <a:t>This allows cardholders to track the history of their transactions. </a:t>
                      </a:r>
                    </a:p>
                    <a:p>
                      <a:pPr>
                        <a:buFontTx/>
                        <a:buChar char="-"/>
                      </a:pPr>
                      <a:r>
                        <a:rPr lang="en-US" dirty="0"/>
                        <a:t> Allows the customer to directly report any irregularities</a:t>
                      </a:r>
                    </a:p>
                  </a:txBody>
                  <a:tcPr/>
                </a:tc>
                <a:tc>
                  <a:txBody>
                    <a:bodyPr/>
                    <a:lstStyle/>
                    <a:p>
                      <a:pPr>
                        <a:buFontTx/>
                        <a:buChar char="-"/>
                      </a:pPr>
                      <a:r>
                        <a:rPr lang="en-US" dirty="0"/>
                        <a:t>On the bank side, hire a programmer or a company to create the application. </a:t>
                      </a:r>
                    </a:p>
                    <a:p>
                      <a:pPr>
                        <a:buFontTx/>
                        <a:buChar char="-"/>
                      </a:pPr>
                      <a:r>
                        <a:rPr lang="en-US" dirty="0"/>
                        <a:t>On the client side, requires a phone connected to the internet. </a:t>
                      </a:r>
                    </a:p>
                  </a:txBody>
                  <a:tcPr/>
                </a:tc>
                <a:extLst>
                  <a:ext uri="{0D108BD9-81ED-4DB2-BD59-A6C34878D82A}">
                    <a16:rowId xmlns:a16="http://schemas.microsoft.com/office/drawing/2014/main" val="10001"/>
                  </a:ext>
                </a:extLst>
              </a:tr>
              <a:tr h="370840">
                <a:tc>
                  <a:txBody>
                    <a:bodyPr/>
                    <a:lstStyle/>
                    <a:p>
                      <a:r>
                        <a:rPr lang="en-US" b="1" dirty="0">
                          <a:solidFill>
                            <a:schemeClr val="bg1"/>
                          </a:solidFill>
                        </a:rPr>
                        <a:t>Opportunities</a:t>
                      </a:r>
                    </a:p>
                  </a:txBody>
                  <a:tcPr>
                    <a:solidFill>
                      <a:schemeClr val="tx1"/>
                    </a:solidFill>
                  </a:tcPr>
                </a:tc>
                <a:tc>
                  <a:txBody>
                    <a:bodyPr/>
                    <a:lstStyle/>
                    <a:p>
                      <a:r>
                        <a:rPr lang="en-US" b="1" dirty="0">
                          <a:solidFill>
                            <a:schemeClr val="bg1"/>
                          </a:solidFill>
                        </a:rPr>
                        <a:t>Threats</a:t>
                      </a:r>
                    </a:p>
                  </a:txBody>
                  <a:tcPr>
                    <a:solidFill>
                      <a:schemeClr val="tx1"/>
                    </a:solidFill>
                  </a:tcPr>
                </a:tc>
                <a:extLst>
                  <a:ext uri="{0D108BD9-81ED-4DB2-BD59-A6C34878D82A}">
                    <a16:rowId xmlns:a16="http://schemas.microsoft.com/office/drawing/2014/main" val="10002"/>
                  </a:ext>
                </a:extLst>
              </a:tr>
              <a:tr h="370840">
                <a:tc>
                  <a:txBody>
                    <a:bodyPr/>
                    <a:lstStyle/>
                    <a:p>
                      <a:pPr>
                        <a:buFontTx/>
                        <a:buChar char="-"/>
                      </a:pPr>
                      <a:r>
                        <a:rPr lang="en-US" dirty="0"/>
                        <a:t>The bank and the customer will always be in close communication. </a:t>
                      </a:r>
                    </a:p>
                    <a:p>
                      <a:pPr>
                        <a:buFontTx/>
                        <a:buChar char="-"/>
                      </a:pPr>
                      <a:r>
                        <a:rPr lang="en-US" dirty="0"/>
                        <a:t> Opportunity for the bank to regain the trust of its customers</a:t>
                      </a:r>
                    </a:p>
                    <a:p>
                      <a:pPr>
                        <a:buFontTx/>
                        <a:buChar char="-"/>
                      </a:pPr>
                      <a:endParaRPr lang="en-US" dirty="0"/>
                    </a:p>
                  </a:txBody>
                  <a:tcPr/>
                </a:tc>
                <a:tc>
                  <a:txBody>
                    <a:bodyPr/>
                    <a:lstStyle/>
                    <a:p>
                      <a:pPr>
                        <a:buFontTx/>
                        <a:buChar char="-"/>
                      </a:pPr>
                      <a:r>
                        <a:rPr lang="en-US" dirty="0"/>
                        <a:t>If the customer's phone is not protected the risk persists. </a:t>
                      </a:r>
                    </a:p>
                    <a:p>
                      <a:pPr>
                        <a:buFontTx/>
                        <a:buChar char="-"/>
                      </a:pP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gd80886873b_33_59"/>
          <p:cNvGrpSpPr/>
          <p:nvPr/>
        </p:nvGrpSpPr>
        <p:grpSpPr>
          <a:xfrm flipH="1">
            <a:off x="855722" y="1303991"/>
            <a:ext cx="1998207" cy="3123027"/>
            <a:chOff x="2653224" y="645065"/>
            <a:chExt cx="1759915" cy="2706262"/>
          </a:xfrm>
        </p:grpSpPr>
        <p:sp>
          <p:nvSpPr>
            <p:cNvPr id="66" name="Google Shape;6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gd80886873b_33_59"/>
          <p:cNvGrpSpPr/>
          <p:nvPr/>
        </p:nvGrpSpPr>
        <p:grpSpPr>
          <a:xfrm>
            <a:off x="2317820" y="1136703"/>
            <a:ext cx="1482940" cy="782857"/>
            <a:chOff x="1791950" y="676699"/>
            <a:chExt cx="3230805" cy="1532909"/>
          </a:xfrm>
        </p:grpSpPr>
        <p:sp>
          <p:nvSpPr>
            <p:cNvPr id="113" name="Google Shape;11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med" len="med"/>
              <a:tailEnd type="none" w="med" len="med"/>
            </a:ln>
          </p:spPr>
        </p:sp>
        <p:sp>
          <p:nvSpPr>
            <p:cNvPr id="114" name="Google Shape;11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3053255" y="1944414"/>
            <a:ext cx="5144814" cy="3200876"/>
          </a:xfrm>
          <a:prstGeom prst="rect">
            <a:avLst/>
          </a:prstGeom>
        </p:spPr>
        <p:txBody>
          <a:bodyPr wrap="square">
            <a:spAutoFit/>
          </a:bodyPr>
          <a:lstStyle/>
          <a:p>
            <a:r>
              <a:rPr lang="en-US" dirty="0"/>
              <a:t>  </a:t>
            </a:r>
          </a:p>
          <a:p>
            <a:pPr marL="457200" indent="-228600">
              <a:buSzPts val="1400"/>
            </a:pPr>
            <a:r>
              <a:rPr lang="en-US" sz="1600" dirty="0">
                <a:solidFill>
                  <a:srgbClr val="595959"/>
                </a:solidFill>
                <a:latin typeface="Tahoma"/>
                <a:ea typeface="Tahoma"/>
                <a:cs typeface="Tahoma"/>
                <a:sym typeface="Tahoma"/>
              </a:rPr>
              <a:t>The bank has been receiving several complaints about credit card frauds from their customers and the news media is regularly reporting about how the bank's customers are losing large amounts of money and the bank is doing nothing to stop it. This is impacting both the customers experience and their market share.</a:t>
            </a:r>
          </a:p>
          <a:p>
            <a:pPr marL="457200" indent="-228600">
              <a:buSzPts val="1400"/>
            </a:pPr>
            <a:br>
              <a:rPr lang="en-US" sz="1600" dirty="0">
                <a:solidFill>
                  <a:srgbClr val="595959"/>
                </a:solidFill>
                <a:latin typeface="Tahoma"/>
                <a:ea typeface="Tahoma"/>
                <a:cs typeface="Tahoma"/>
                <a:sym typeface="Tahoma"/>
              </a:rPr>
            </a:br>
            <a:r>
              <a:rPr lang="en-US" sz="1600" dirty="0">
                <a:solidFill>
                  <a:srgbClr val="595959"/>
                </a:solidFill>
                <a:latin typeface="Tahoma"/>
                <a:ea typeface="Tahoma"/>
                <a:cs typeface="Tahoma"/>
                <a:sym typeface="Tahoma"/>
              </a:rPr>
              <a:t>Our task is to find solutions to the problems encountered by the bank.</a:t>
            </a: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2967479"/>
          </a:xfrm>
          <a:prstGeom prst="rect">
            <a:avLst/>
          </a:prstGeom>
          <a:noFill/>
          <a:ln>
            <a:noFill/>
          </a:ln>
        </p:spPr>
        <p:txBody>
          <a:bodyPr spcFirstLastPara="1" wrap="square" lIns="0" tIns="12700" rIns="0" bIns="0" anchor="t" anchorCtr="0">
            <a:spAutoFit/>
          </a:bodyPr>
          <a:lstStyle/>
          <a:p>
            <a:pPr marL="43815" lvl="0" indent="0" algn="l" rtl="0">
              <a:spcBef>
                <a:spcPts val="0"/>
              </a:spcBef>
              <a:spcAft>
                <a:spcPts val="0"/>
              </a:spcAft>
              <a:buNone/>
            </a:pPr>
            <a:r>
              <a:rPr lang="en-US" sz="1600" dirty="0">
                <a:solidFill>
                  <a:srgbClr val="595959"/>
                </a:solidFill>
                <a:latin typeface="Tahoma"/>
                <a:ea typeface="Tahoma"/>
                <a:cs typeface="Tahoma"/>
                <a:sym typeface="Tahoma"/>
              </a:rPr>
              <a:t>Alternative solutions:</a:t>
            </a: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a:buFont typeface="Arial" pitchFamily="34" charset="0"/>
              <a:buChar char="•"/>
            </a:pPr>
            <a:r>
              <a:rPr lang="en-US" b="1" dirty="0"/>
              <a:t> Send a confirmation SMS for each transaction</a:t>
            </a:r>
          </a:p>
          <a:p>
            <a:r>
              <a:rPr lang="en-US" dirty="0"/>
              <a:t>	</a:t>
            </a:r>
          </a:p>
          <a:p>
            <a:pPr>
              <a:buFont typeface="Arial" pitchFamily="34" charset="0"/>
              <a:buChar char="•"/>
            </a:pPr>
            <a:r>
              <a:rPr lang="en-US" b="1" dirty="0"/>
              <a:t>  Limited use card or card with a short expiration date</a:t>
            </a:r>
          </a:p>
          <a:p>
            <a:pPr lvl="0">
              <a:buFont typeface="Arial" pitchFamily="34" charset="0"/>
              <a:buChar char="•"/>
            </a:pPr>
            <a:r>
              <a:rPr lang="en-US" b="1" dirty="0"/>
              <a:t>Do not put the CVV  of the cryptogram on the card. </a:t>
            </a:r>
            <a:r>
              <a:rPr lang="en-US" dirty="0"/>
              <a:t>      </a:t>
            </a:r>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3AB-0F66-4D1E-BAF0-5361DCB2069D}"/>
              </a:ext>
            </a:extLst>
          </p:cNvPr>
          <p:cNvSpPr>
            <a:spLocks noGrp="1"/>
          </p:cNvSpPr>
          <p:nvPr>
            <p:ph type="title"/>
          </p:nvPr>
        </p:nvSpPr>
        <p:spPr>
          <a:xfrm>
            <a:off x="821750" y="134034"/>
            <a:ext cx="7500499" cy="646331"/>
          </a:xfrm>
        </p:spPr>
        <p:txBody>
          <a:bodyPr/>
          <a:lstStyle/>
          <a:p>
            <a:r>
              <a:rPr lang="en-US" dirty="0"/>
              <a:t> </a:t>
            </a:r>
            <a:r>
              <a:rPr lang="en-US" sz="1600" dirty="0"/>
              <a:t>5 -What are your recommendations to the bank's management and describe how your solution will help regain trust from customers?</a:t>
            </a:r>
            <a:endParaRPr lang="fr-HT" sz="1600" dirty="0"/>
          </a:p>
        </p:txBody>
      </p:sp>
      <p:sp>
        <p:nvSpPr>
          <p:cNvPr id="3" name="Text Placeholder 2">
            <a:extLst>
              <a:ext uri="{FF2B5EF4-FFF2-40B4-BE49-F238E27FC236}">
                <a16:creationId xmlns:a16="http://schemas.microsoft.com/office/drawing/2014/main" id="{26782461-CF1E-46F0-8E34-2D209182B3E1}"/>
              </a:ext>
            </a:extLst>
          </p:cNvPr>
          <p:cNvSpPr>
            <a:spLocks noGrp="1"/>
          </p:cNvSpPr>
          <p:nvPr>
            <p:ph type="body" idx="1"/>
          </p:nvPr>
        </p:nvSpPr>
        <p:spPr>
          <a:xfrm>
            <a:off x="777509" y="1503696"/>
            <a:ext cx="7544740" cy="1969770"/>
          </a:xfrm>
        </p:spPr>
        <p:txBody>
          <a:bodyPr/>
          <a:lstStyle/>
          <a:p>
            <a:r>
              <a:rPr lang="en-US" dirty="0"/>
              <a:t>All the solutions we have proposed will allow the bank to be in close communication with its customers, and it is only through communication and the right decisions for their security that the bank's customers can regain their trust. </a:t>
            </a:r>
          </a:p>
          <a:p>
            <a:r>
              <a:rPr lang="en-US" dirty="0"/>
              <a:t> Knowing that the customers will be at the heart of all transactions and will be able to monitor permanently with their mobile application any transaction on their credit card and the bank will make sure to implement thanks to artificial intelligence one more defense to counteract fraudulent transactions.</a:t>
            </a:r>
            <a:endParaRPr lang="fr-HT" dirty="0"/>
          </a:p>
        </p:txBody>
      </p:sp>
    </p:spTree>
    <p:extLst>
      <p:ext uri="{BB962C8B-B14F-4D97-AF65-F5344CB8AC3E}">
        <p14:creationId xmlns:p14="http://schemas.microsoft.com/office/powerpoint/2010/main" val="3652483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id="{E7390608-0B85-407C-A220-FE43985AD5EA}"/>
              </a:ext>
            </a:extLst>
          </p:cNvPr>
          <p:cNvSpPr>
            <a:spLocks noGrp="1"/>
          </p:cNvSpPr>
          <p:nvPr>
            <p:ph type="subTitle" idx="1"/>
          </p:nvPr>
        </p:nvSpPr>
        <p:spPr>
          <a:xfrm>
            <a:off x="1137684" y="1391803"/>
            <a:ext cx="6400800" cy="3139321"/>
          </a:xfrm>
        </p:spPr>
        <p:txBody>
          <a:bodyPr/>
          <a:lstStyle/>
          <a:p>
            <a:pPr marL="514350" indent="-285750">
              <a:buFont typeface="Arial" panose="020B0604020202020204" pitchFamily="34" charset="0"/>
              <a:buChar char="•"/>
            </a:pPr>
            <a:r>
              <a:rPr lang="fr-HT" dirty="0">
                <a:hlinkClick r:id="rId2"/>
              </a:rPr>
              <a:t>Bank simulation</a:t>
            </a:r>
            <a:endParaRPr lang="fr-HT" dirty="0"/>
          </a:p>
          <a:p>
            <a:pPr marL="514350" indent="-285750">
              <a:buFont typeface="Arial" panose="020B0604020202020204" pitchFamily="34" charset="0"/>
              <a:buChar char="•"/>
            </a:pPr>
            <a:r>
              <a:rPr lang="fr-HT" dirty="0">
                <a:hlinkClick r:id="rId3"/>
              </a:rPr>
              <a:t>Pandas</a:t>
            </a:r>
            <a:r>
              <a:rPr lang="fr-HT" dirty="0"/>
              <a:t> </a:t>
            </a:r>
          </a:p>
          <a:p>
            <a:pPr marL="457200" algn="just" rtl="0" fontAlgn="base">
              <a:spcBef>
                <a:spcPts val="0"/>
              </a:spcBef>
              <a:spcAft>
                <a:spcPts val="0"/>
              </a:spcAft>
              <a:buFont typeface="Arial" panose="020B0604020202020204" pitchFamily="34" charset="0"/>
              <a:buChar char="•"/>
            </a:pPr>
            <a:r>
              <a:rPr lang="fr-HT" sz="1800" u="sng" dirty="0" err="1">
                <a:solidFill>
                  <a:srgbClr val="1155CC"/>
                </a:solidFill>
                <a:latin typeface="Times New Roman" panose="02020603050405020304" pitchFamily="18" charset="0"/>
                <a:hlinkClick r:id="rId4"/>
              </a:rPr>
              <a:t>Fraud</a:t>
            </a:r>
            <a:r>
              <a:rPr lang="fr-HT" sz="1800" u="sng" dirty="0">
                <a:solidFill>
                  <a:srgbClr val="1155CC"/>
                </a:solidFill>
                <a:latin typeface="Times New Roman" panose="02020603050405020304" pitchFamily="18" charset="0"/>
                <a:hlinkClick r:id="rId4"/>
              </a:rPr>
              <a:t> </a:t>
            </a:r>
            <a:r>
              <a:rPr lang="fr-HT" sz="1800" u="sng" dirty="0" err="1">
                <a:solidFill>
                  <a:srgbClr val="1155CC"/>
                </a:solidFill>
                <a:latin typeface="Times New Roman" panose="02020603050405020304" pitchFamily="18" charset="0"/>
                <a:hlinkClick r:id="rId4"/>
              </a:rPr>
              <a:t>Detection</a:t>
            </a:r>
            <a:r>
              <a:rPr lang="fr-HT" sz="1800" u="sng" dirty="0">
                <a:solidFill>
                  <a:srgbClr val="1155CC"/>
                </a:solidFill>
                <a:latin typeface="Times New Roman" panose="02020603050405020304" pitchFamily="18" charset="0"/>
              </a:rPr>
              <a:t> </a:t>
            </a:r>
          </a:p>
          <a:p>
            <a:pPr marL="457200" algn="just" rtl="0" fontAlgn="base">
              <a:spcBef>
                <a:spcPts val="0"/>
              </a:spcBef>
              <a:spcAft>
                <a:spcPts val="0"/>
              </a:spcAft>
              <a:buFont typeface="Arial" panose="020B0604020202020204" pitchFamily="34" charset="0"/>
              <a:buChar char="•"/>
            </a:pPr>
            <a:r>
              <a:rPr lang="fr-HT" sz="1800" u="sng" dirty="0">
                <a:solidFill>
                  <a:srgbClr val="1155CC"/>
                </a:solidFill>
                <a:latin typeface="Times New Roman" panose="02020603050405020304" pitchFamily="18" charset="0"/>
                <a:hlinkClick r:id="rId5"/>
              </a:rPr>
              <a:t>Machine Learning </a:t>
            </a: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228600" indent="0" algn="just" rtl="0" fontAlgn="base">
              <a:spcBef>
                <a:spcPts val="0"/>
              </a:spcBef>
              <a:spcAft>
                <a:spcPts val="0"/>
              </a:spcAft>
            </a:pPr>
            <a:endParaRPr lang="fr-HT" sz="1800" b="0" i="0" u="none" strike="noStrike" dirty="0">
              <a:solidFill>
                <a:srgbClr val="000000"/>
              </a:solidFill>
              <a:effectLst/>
              <a:latin typeface="Times New Roman" panose="02020603050405020304" pitchFamily="18" charset="0"/>
            </a:endParaRPr>
          </a:p>
          <a:p>
            <a:pPr marL="514350" indent="-285750">
              <a:buFont typeface="Arial" panose="020B0604020202020204" pitchFamily="34" charset="0"/>
              <a:buChar char="•"/>
            </a:pPr>
            <a:endParaRPr lang="fr-HT" dirty="0"/>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546538" y="1156138"/>
            <a:ext cx="4593021" cy="3447098"/>
          </a:xfrm>
        </p:spPr>
        <p:txBody>
          <a:bodyPr/>
          <a:lstStyle/>
          <a:p>
            <a:r>
              <a:rPr lang="en-US" dirty="0"/>
              <a:t>This problem is important for the bank in the sense that it has negative repercussions on the </a:t>
            </a:r>
            <a:r>
              <a:rPr lang="en-US" dirty="0" err="1"/>
              <a:t>fiability</a:t>
            </a:r>
            <a:r>
              <a:rPr lang="en-US" dirty="0"/>
              <a:t> of the company because to reach its first objective which is to offer the best service that possible to its customers since one does not manage to protect them from the risks of the fraudulent transactions made by credit card, moreover, its reputation and its customers are threatened, because the media denounce the inaction of the bank </a:t>
            </a:r>
            <a:r>
              <a:rPr lang="en-US" dirty="0" err="1"/>
              <a:t>vis</a:t>
            </a:r>
            <a:r>
              <a:rPr lang="en-US" dirty="0"/>
              <a:t>-a-</a:t>
            </a:r>
            <a:r>
              <a:rPr lang="en-US" dirty="0" err="1"/>
              <a:t>vis</a:t>
            </a:r>
            <a:r>
              <a:rPr lang="en-US" dirty="0"/>
              <a:t> such a situation.</a:t>
            </a:r>
          </a:p>
          <a:p>
            <a:br>
              <a:rPr lang="en-US" dirty="0"/>
            </a:br>
            <a:endParaRPr lang="en-US" dirty="0"/>
          </a:p>
        </p:txBody>
      </p:sp>
      <p:pic>
        <p:nvPicPr>
          <p:cNvPr id="7" name="Picture 6" descr="credit-card-stolen-56a634f33df78cf7728bd612.jpg"/>
          <p:cNvPicPr>
            <a:picLocks noChangeAspect="1"/>
          </p:cNvPicPr>
          <p:nvPr/>
        </p:nvPicPr>
        <p:blipFill>
          <a:blip r:embed="rId3"/>
          <a:stretch>
            <a:fillRect/>
          </a:stretch>
        </p:blipFill>
        <p:spPr>
          <a:xfrm>
            <a:off x="5549462" y="0"/>
            <a:ext cx="3594537"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4075475"/>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bank Dataset</a:t>
            </a:r>
          </a:p>
          <a:p>
            <a:pPr marL="457200" indent="-330200">
              <a:lnSpc>
                <a:spcPct val="150000"/>
              </a:lnSpc>
              <a:buClr>
                <a:srgbClr val="595959"/>
              </a:buClr>
              <a:buSzPts val="1600"/>
              <a:buFont typeface="Tahoma"/>
              <a:buChar char="❏"/>
            </a:pPr>
            <a:r>
              <a:rPr lang="en-US" sz="1600" dirty="0">
                <a:solidFill>
                  <a:srgbClr val="595959"/>
                </a:solidFill>
                <a:latin typeface="Tahoma"/>
                <a:ea typeface="Tahoma"/>
                <a:cs typeface="Tahoma"/>
                <a:sym typeface="Tahoma"/>
              </a:rPr>
              <a:t>Data processing using Python 3</a:t>
            </a:r>
          </a:p>
          <a:p>
            <a:pPr marL="127000">
              <a:lnSpc>
                <a:spcPct val="150000"/>
              </a:lnSpc>
              <a:buClr>
                <a:srgbClr val="595959"/>
              </a:buClr>
              <a:buSzPts val="1600"/>
            </a:pPr>
            <a:r>
              <a:rPr lang="en-US" sz="1600" dirty="0">
                <a:solidFill>
                  <a:srgbClr val="595959"/>
                </a:solidFill>
                <a:latin typeface="Tahoma"/>
                <a:ea typeface="Tahoma"/>
                <a:cs typeface="Tahoma"/>
                <a:sym typeface="Tahoma"/>
              </a:rPr>
              <a:t>    - Cleaning Data with pandas</a:t>
            </a:r>
          </a:p>
          <a:p>
            <a:pPr marL="127000">
              <a:lnSpc>
                <a:spcPct val="150000"/>
              </a:lnSpc>
              <a:buClr>
                <a:srgbClr val="595959"/>
              </a:buClr>
              <a:buSzPts val="1600"/>
            </a:pPr>
            <a:r>
              <a:rPr lang="en-US" sz="1600" dirty="0">
                <a:solidFill>
                  <a:srgbClr val="595959"/>
                </a:solidFill>
                <a:latin typeface="Tahoma"/>
                <a:ea typeface="Tahoma"/>
                <a:cs typeface="Tahoma"/>
                <a:sym typeface="Tahoma"/>
              </a:rPr>
              <a:t>    - Data transformation with Pandas/</a:t>
            </a:r>
            <a:r>
              <a:rPr lang="en-US" sz="1600" dirty="0" err="1">
                <a:solidFill>
                  <a:srgbClr val="595959"/>
                </a:solidFill>
                <a:latin typeface="Tahoma"/>
                <a:ea typeface="Tahoma"/>
                <a:cs typeface="Tahoma"/>
                <a:sym typeface="Tahoma"/>
              </a:rPr>
              <a:t>numpy</a:t>
            </a:r>
            <a:endParaRPr lang="en-US" sz="1600" dirty="0">
              <a:solidFill>
                <a:srgbClr val="595959"/>
              </a:solidFill>
              <a:latin typeface="Tahoma"/>
              <a:ea typeface="Tahoma"/>
              <a:cs typeface="Tahoma"/>
              <a:sym typeface="Tahoma"/>
            </a:endParaRPr>
          </a:p>
          <a:p>
            <a:pPr marL="127000">
              <a:lnSpc>
                <a:spcPct val="150000"/>
              </a:lnSpc>
              <a:buClr>
                <a:srgbClr val="595959"/>
              </a:buClr>
              <a:buSzPts val="1600"/>
            </a:pPr>
            <a:r>
              <a:rPr lang="en-US" sz="1600" dirty="0">
                <a:solidFill>
                  <a:srgbClr val="595959"/>
                </a:solidFill>
                <a:latin typeface="Tahoma"/>
                <a:ea typeface="Tahoma"/>
                <a:cs typeface="Tahoma"/>
                <a:sym typeface="Tahoma"/>
              </a:rPr>
              <a:t>     - Statistical Analysis with seaborn/matplotlib</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Slideshow made by Microsoft </a:t>
            </a:r>
            <a:r>
              <a:rPr lang="en-US" sz="1600" dirty="0" err="1">
                <a:solidFill>
                  <a:srgbClr val="595959"/>
                </a:solidFill>
                <a:latin typeface="Tahoma"/>
                <a:ea typeface="Tahoma"/>
                <a:cs typeface="Tahoma"/>
                <a:sym typeface="Tahoma"/>
              </a:rPr>
              <a:t>powerpoint</a:t>
            </a:r>
            <a:endParaRPr lang="en-US"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Two optimal 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dirty="0">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err="1"/>
              <a:t>Let’s</a:t>
            </a:r>
            <a:r>
              <a:rPr lang="fr-HT" dirty="0"/>
              <a:t> </a:t>
            </a:r>
            <a:r>
              <a:rPr lang="fr-HT" dirty="0" err="1"/>
              <a:t>get</a:t>
            </a:r>
            <a:r>
              <a:rPr lang="fr-HT" dirty="0"/>
              <a:t> a look at the </a:t>
            </a:r>
            <a:r>
              <a:rPr lang="fr-HT" dirty="0" err="1"/>
              <a:t>dataset</a:t>
            </a:r>
            <a:r>
              <a:rPr lang="fr-HT" dirty="0"/>
              <a:t> </a:t>
            </a:r>
            <a:r>
              <a:rPr lang="fr-HT" dirty="0" err="1"/>
              <a:t>head</a:t>
            </a:r>
            <a:r>
              <a:rPr lang="fr-HT" dirty="0"/>
              <a:t>.</a:t>
            </a:r>
          </a:p>
        </p:txBody>
      </p:sp>
      <p:pic>
        <p:nvPicPr>
          <p:cNvPr id="5" name="Picture 4">
            <a:extLst>
              <a:ext uri="{FF2B5EF4-FFF2-40B4-BE49-F238E27FC236}">
                <a16:creationId xmlns:a16="http://schemas.microsoft.com/office/drawing/2014/main" id="{DB719AF6-35A8-4906-8610-2F596DF4A949}"/>
              </a:ext>
            </a:extLst>
          </p:cNvPr>
          <p:cNvPicPr>
            <a:picLocks noChangeAspect="1"/>
          </p:cNvPicPr>
          <p:nvPr/>
        </p:nvPicPr>
        <p:blipFill>
          <a:blip r:embed="rId2"/>
          <a:stretch>
            <a:fillRect/>
          </a:stretch>
        </p:blipFill>
        <p:spPr>
          <a:xfrm>
            <a:off x="494770" y="1253313"/>
            <a:ext cx="8564170" cy="2048161"/>
          </a:xfrm>
          <a:prstGeom prst="rect">
            <a:avLst/>
          </a:prstGeom>
        </p:spPr>
      </p:pic>
    </p:spTree>
    <p:extLst>
      <p:ext uri="{BB962C8B-B14F-4D97-AF65-F5344CB8AC3E}">
        <p14:creationId xmlns:p14="http://schemas.microsoft.com/office/powerpoint/2010/main" val="1794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a:t>Informations about the </a:t>
            </a:r>
            <a:r>
              <a:rPr lang="fr-HT" dirty="0" err="1"/>
              <a:t>dataset</a:t>
            </a:r>
            <a:endParaRPr lang="fr-HT" dirty="0"/>
          </a:p>
        </p:txBody>
      </p:sp>
      <p:sp>
        <p:nvSpPr>
          <p:cNvPr id="7" name="Text Placeholder 6">
            <a:extLst>
              <a:ext uri="{FF2B5EF4-FFF2-40B4-BE49-F238E27FC236}">
                <a16:creationId xmlns:a16="http://schemas.microsoft.com/office/drawing/2014/main" id="{595424FC-207D-460C-9370-8755769B19B2}"/>
              </a:ext>
            </a:extLst>
          </p:cNvPr>
          <p:cNvSpPr>
            <a:spLocks noGrp="1"/>
          </p:cNvSpPr>
          <p:nvPr>
            <p:ph type="body" idx="2"/>
          </p:nvPr>
        </p:nvSpPr>
        <p:spPr>
          <a:xfrm>
            <a:off x="4709160" y="1499191"/>
            <a:ext cx="3977640" cy="2215991"/>
          </a:xfrm>
        </p:spPr>
        <p:txBody>
          <a:bodyPr/>
          <a:lstStyle/>
          <a:p>
            <a:r>
              <a:rPr lang="fr-HT" dirty="0"/>
              <a:t>In </a:t>
            </a:r>
            <a:r>
              <a:rPr lang="fr-HT" dirty="0" err="1"/>
              <a:t>this</a:t>
            </a:r>
            <a:r>
              <a:rPr lang="fr-HT" dirty="0"/>
              <a:t> </a:t>
            </a:r>
            <a:r>
              <a:rPr lang="fr-HT" dirty="0" err="1"/>
              <a:t>dataset</a:t>
            </a:r>
            <a:r>
              <a:rPr lang="fr-HT" dirty="0"/>
              <a:t>, </a:t>
            </a:r>
            <a:r>
              <a:rPr lang="fr-HT" dirty="0" err="1"/>
              <a:t>we</a:t>
            </a:r>
            <a:r>
              <a:rPr lang="fr-HT" dirty="0"/>
              <a:t> </a:t>
            </a:r>
            <a:r>
              <a:rPr lang="fr-HT" dirty="0" err="1"/>
              <a:t>will</a:t>
            </a:r>
            <a:r>
              <a:rPr lang="fr-HT" dirty="0"/>
              <a:t> have to </a:t>
            </a:r>
            <a:r>
              <a:rPr lang="fr-HT" dirty="0" err="1"/>
              <a:t>work</a:t>
            </a:r>
            <a:r>
              <a:rPr lang="fr-HT" dirty="0"/>
              <a:t> </a:t>
            </a:r>
            <a:r>
              <a:rPr lang="fr-HT" dirty="0" err="1"/>
              <a:t>with</a:t>
            </a:r>
            <a:r>
              <a:rPr lang="fr-HT" dirty="0"/>
              <a:t> 594643 observations of data, </a:t>
            </a:r>
            <a:r>
              <a:rPr lang="fr-HT" dirty="0" err="1"/>
              <a:t>mostly</a:t>
            </a:r>
            <a:r>
              <a:rPr lang="fr-HT" dirty="0"/>
              <a:t> informations about </a:t>
            </a:r>
            <a:r>
              <a:rPr lang="fr-HT" dirty="0" err="1"/>
              <a:t>our</a:t>
            </a:r>
            <a:r>
              <a:rPr lang="fr-HT" dirty="0"/>
              <a:t> </a:t>
            </a:r>
            <a:r>
              <a:rPr lang="fr-HT" dirty="0" err="1"/>
              <a:t>customers</a:t>
            </a:r>
            <a:r>
              <a:rPr lang="fr-HT" dirty="0"/>
              <a:t>  </a:t>
            </a:r>
            <a:r>
              <a:rPr lang="fr-HT" dirty="0" err="1"/>
              <a:t>including</a:t>
            </a:r>
            <a:r>
              <a:rPr lang="fr-HT" dirty="0"/>
              <a:t> </a:t>
            </a:r>
            <a:r>
              <a:rPr lang="fr-HT" dirty="0" err="1"/>
              <a:t>amount</a:t>
            </a:r>
            <a:r>
              <a:rPr lang="fr-HT" dirty="0"/>
              <a:t> </a:t>
            </a:r>
            <a:r>
              <a:rPr lang="fr-HT" dirty="0" err="1"/>
              <a:t>spent</a:t>
            </a:r>
            <a:r>
              <a:rPr lang="fr-HT" dirty="0"/>
              <a:t>, </a:t>
            </a:r>
            <a:r>
              <a:rPr lang="fr-HT" dirty="0" err="1"/>
              <a:t>category</a:t>
            </a:r>
            <a:r>
              <a:rPr lang="fr-HT" dirty="0"/>
              <a:t> of transactions, </a:t>
            </a:r>
            <a:r>
              <a:rPr lang="fr-HT" dirty="0" err="1"/>
              <a:t>age</a:t>
            </a:r>
            <a:r>
              <a:rPr lang="fr-HT" dirty="0"/>
              <a:t> group and </a:t>
            </a:r>
            <a:r>
              <a:rPr lang="fr-HT" dirty="0" err="1"/>
              <a:t>Fraud</a:t>
            </a:r>
            <a:r>
              <a:rPr lang="fr-HT" dirty="0"/>
              <a:t> or not </a:t>
            </a:r>
            <a:r>
              <a:rPr lang="fr-HT" dirty="0" err="1"/>
              <a:t>Fraud</a:t>
            </a:r>
            <a:r>
              <a:rPr lang="fr-HT" dirty="0"/>
              <a:t>.</a:t>
            </a:r>
          </a:p>
          <a:p>
            <a:r>
              <a:rPr lang="fr-HT" dirty="0"/>
              <a:t>The </a:t>
            </a:r>
            <a:r>
              <a:rPr lang="fr-HT" dirty="0" err="1"/>
              <a:t>customers</a:t>
            </a:r>
            <a:r>
              <a:rPr lang="fr-HT" dirty="0"/>
              <a:t> type </a:t>
            </a:r>
            <a:r>
              <a:rPr lang="fr-HT" dirty="0" err="1"/>
              <a:t>is</a:t>
            </a:r>
            <a:r>
              <a:rPr lang="fr-HT" dirty="0"/>
              <a:t> Entreprise and </a:t>
            </a:r>
            <a:r>
              <a:rPr lang="fr-HT" dirty="0" err="1"/>
              <a:t>particular</a:t>
            </a:r>
            <a:r>
              <a:rPr lang="fr-HT" dirty="0"/>
              <a:t>, </a:t>
            </a:r>
            <a:r>
              <a:rPr lang="fr-HT" dirty="0" err="1"/>
              <a:t>genders</a:t>
            </a:r>
            <a:r>
              <a:rPr lang="fr-HT" dirty="0"/>
              <a:t> are Male and </a:t>
            </a:r>
            <a:r>
              <a:rPr lang="fr-HT" dirty="0" err="1"/>
              <a:t>female</a:t>
            </a:r>
            <a:endParaRPr lang="fr-HT" dirty="0"/>
          </a:p>
        </p:txBody>
      </p:sp>
      <p:pic>
        <p:nvPicPr>
          <p:cNvPr id="4" name="Picture 3">
            <a:extLst>
              <a:ext uri="{FF2B5EF4-FFF2-40B4-BE49-F238E27FC236}">
                <a16:creationId xmlns:a16="http://schemas.microsoft.com/office/drawing/2014/main" id="{E69DCC0C-2E19-4164-9481-9AD380ECF028}"/>
              </a:ext>
            </a:extLst>
          </p:cNvPr>
          <p:cNvPicPr>
            <a:picLocks noChangeAspect="1"/>
          </p:cNvPicPr>
          <p:nvPr/>
        </p:nvPicPr>
        <p:blipFill>
          <a:blip r:embed="rId2"/>
          <a:stretch>
            <a:fillRect/>
          </a:stretch>
        </p:blipFill>
        <p:spPr>
          <a:xfrm>
            <a:off x="982520" y="1379963"/>
            <a:ext cx="3096057" cy="3000794"/>
          </a:xfrm>
          <a:prstGeom prst="rect">
            <a:avLst/>
          </a:prstGeom>
        </p:spPr>
      </p:pic>
    </p:spTree>
    <p:extLst>
      <p:ext uri="{BB962C8B-B14F-4D97-AF65-F5344CB8AC3E}">
        <p14:creationId xmlns:p14="http://schemas.microsoft.com/office/powerpoint/2010/main" val="258040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800219"/>
          </a:xfrm>
        </p:spPr>
        <p:txBody>
          <a:bodyPr/>
          <a:lstStyle/>
          <a:p>
            <a:r>
              <a:rPr lang="en-US" dirty="0"/>
              <a:t>Summary of the transactions</a:t>
            </a:r>
            <a:br>
              <a:rPr lang="en-US" dirty="0"/>
            </a:br>
            <a:endParaRPr lang="en-US" dirty="0"/>
          </a:p>
        </p:txBody>
      </p:sp>
      <p:sp>
        <p:nvSpPr>
          <p:cNvPr id="3" name="Text Placeholder 2"/>
          <p:cNvSpPr>
            <a:spLocks noGrp="1"/>
          </p:cNvSpPr>
          <p:nvPr>
            <p:ph type="body" idx="1"/>
          </p:nvPr>
        </p:nvSpPr>
        <p:spPr>
          <a:xfrm>
            <a:off x="4918841" y="1261241"/>
            <a:ext cx="3425528" cy="2954655"/>
          </a:xfrm>
        </p:spPr>
        <p:txBody>
          <a:bodyPr/>
          <a:lstStyle/>
          <a:p>
            <a:pPr algn="ctr"/>
            <a:r>
              <a:rPr lang="en-US" dirty="0"/>
              <a:t>This graph display the number of transactions that were fraud or not. </a:t>
            </a:r>
          </a:p>
          <a:p>
            <a:pPr algn="ctr"/>
            <a:endParaRPr lang="en-US" dirty="0"/>
          </a:p>
          <a:p>
            <a:pPr algn="ctr"/>
            <a:endParaRPr lang="en-US" dirty="0"/>
          </a:p>
          <a:p>
            <a:pPr algn="ctr"/>
            <a:r>
              <a:rPr lang="en-US" dirty="0"/>
              <a:t>There was about 7200 fraudulent transactions during the  past 6 months. It represents 1,2% of the total transactions</a:t>
            </a:r>
          </a:p>
          <a:p>
            <a:pPr algn="ctr"/>
            <a:endParaRPr lang="en-US" dirty="0"/>
          </a:p>
          <a:p>
            <a:pPr algn="ctr"/>
            <a:endParaRPr lang="en-US" dirty="0"/>
          </a:p>
          <a:p>
            <a:pPr algn="ctr"/>
            <a:r>
              <a:rPr lang="en-US" dirty="0"/>
              <a:t> 40 frauds transactions daily.</a:t>
            </a:r>
          </a:p>
        </p:txBody>
      </p:sp>
      <p:pic>
        <p:nvPicPr>
          <p:cNvPr id="4" name="Picture 3" descr="Fg 2.png"/>
          <p:cNvPicPr>
            <a:picLocks noChangeAspect="1"/>
          </p:cNvPicPr>
          <p:nvPr/>
        </p:nvPicPr>
        <p:blipFill>
          <a:blip r:embed="rId2"/>
          <a:stretch>
            <a:fillRect/>
          </a:stretch>
        </p:blipFill>
        <p:spPr>
          <a:xfrm>
            <a:off x="495136" y="945932"/>
            <a:ext cx="4202988" cy="374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1239976" y="4241300"/>
            <a:ext cx="7304568" cy="738664"/>
          </a:xfrm>
        </p:spPr>
        <p:txBody>
          <a:bodyPr/>
          <a:lstStyle/>
          <a:p>
            <a:pPr algn="ctr"/>
            <a:r>
              <a:rPr lang="en-US" dirty="0"/>
              <a:t>84,94 % of the transactions made by the customers was in transportation category. Followed by food, but there was a huge gap between the transportation and the others category. </a:t>
            </a:r>
          </a:p>
        </p:txBody>
      </p:sp>
      <p:pic>
        <p:nvPicPr>
          <p:cNvPr id="8" name="Picture 7">
            <a:extLst>
              <a:ext uri="{FF2B5EF4-FFF2-40B4-BE49-F238E27FC236}">
                <a16:creationId xmlns:a16="http://schemas.microsoft.com/office/drawing/2014/main" id="{648669FB-3312-4D5F-81F5-C0CDA34430F2}"/>
              </a:ext>
            </a:extLst>
          </p:cNvPr>
          <p:cNvPicPr>
            <a:picLocks noChangeAspect="1"/>
          </p:cNvPicPr>
          <p:nvPr/>
        </p:nvPicPr>
        <p:blipFill>
          <a:blip r:embed="rId2"/>
          <a:stretch>
            <a:fillRect/>
          </a:stretch>
        </p:blipFill>
        <p:spPr>
          <a:xfrm>
            <a:off x="821750" y="738981"/>
            <a:ext cx="7159493" cy="3116907"/>
          </a:xfrm>
          <a:prstGeom prst="rect">
            <a:avLst/>
          </a:prstGeom>
        </p:spPr>
      </p:pic>
    </p:spTree>
    <p:extLst>
      <p:ext uri="{BB962C8B-B14F-4D97-AF65-F5344CB8AC3E}">
        <p14:creationId xmlns:p14="http://schemas.microsoft.com/office/powerpoint/2010/main" val="259576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4447821" y="1385212"/>
            <a:ext cx="4075289" cy="1527321"/>
          </a:xfrm>
        </p:spPr>
        <p:txBody>
          <a:bodyPr/>
          <a:lstStyle/>
          <a:p>
            <a:pPr algn="ctr"/>
            <a:r>
              <a:rPr lang="en-US" dirty="0"/>
              <a:t>But the summary table of the fraudulent transactions shows us that Transportation and Food had no cases of fraudulent transactions   . </a:t>
            </a:r>
          </a:p>
        </p:txBody>
      </p:sp>
      <p:pic>
        <p:nvPicPr>
          <p:cNvPr id="5" name="Picture 4">
            <a:extLst>
              <a:ext uri="{FF2B5EF4-FFF2-40B4-BE49-F238E27FC236}">
                <a16:creationId xmlns:a16="http://schemas.microsoft.com/office/drawing/2014/main" id="{CEF0F70D-4528-47C8-A3E3-A634E12B807C}"/>
              </a:ext>
            </a:extLst>
          </p:cNvPr>
          <p:cNvPicPr>
            <a:picLocks noChangeAspect="1"/>
          </p:cNvPicPr>
          <p:nvPr/>
        </p:nvPicPr>
        <p:blipFill>
          <a:blip r:embed="rId2"/>
          <a:stretch>
            <a:fillRect/>
          </a:stretch>
        </p:blipFill>
        <p:spPr>
          <a:xfrm>
            <a:off x="1082249" y="1119649"/>
            <a:ext cx="2438740" cy="2705478"/>
          </a:xfrm>
          <a:prstGeom prst="rect">
            <a:avLst/>
          </a:prstGeom>
        </p:spPr>
      </p:pic>
    </p:spTree>
    <p:extLst>
      <p:ext uri="{BB962C8B-B14F-4D97-AF65-F5344CB8AC3E}">
        <p14:creationId xmlns:p14="http://schemas.microsoft.com/office/powerpoint/2010/main" val="1052144794"/>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1247</TotalTime>
  <Words>1233</Words>
  <Application>Microsoft Office PowerPoint</Application>
  <PresentationFormat>On-screen Show (16:9)</PresentationFormat>
  <Paragraphs>127</Paragraphs>
  <Slides>23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Trebuchet MS</vt:lpstr>
      <vt:lpstr>Calibri</vt:lpstr>
      <vt:lpstr>Arial</vt:lpstr>
      <vt:lpstr>Tahoma</vt:lpstr>
      <vt:lpstr>Montserrat</vt:lpstr>
      <vt:lpstr>Times New Roman</vt:lpstr>
      <vt:lpstr>Office Theme</vt:lpstr>
      <vt:lpstr>PowerPoint Presentation</vt:lpstr>
      <vt:lpstr>Introduction</vt:lpstr>
      <vt:lpstr>Problem</vt:lpstr>
      <vt:lpstr>PowerPoint Presentation</vt:lpstr>
      <vt:lpstr>Let’s get a look at the dataset head.</vt:lpstr>
      <vt:lpstr>Informations about the dataset</vt:lpstr>
      <vt:lpstr>Summary of the transactions </vt:lpstr>
      <vt:lpstr>Summary of the transactions</vt:lpstr>
      <vt:lpstr>Summary of the fraudulent transactions</vt:lpstr>
      <vt:lpstr>Summary of the transactions</vt:lpstr>
      <vt:lpstr>Summary of the fraudulent transactions</vt:lpstr>
      <vt:lpstr>Victims of fraudulent transactions by Age group</vt:lpstr>
      <vt:lpstr>Is there a Threshold for the transaction ?</vt:lpstr>
      <vt:lpstr>Daily trends of the transactions by Gender</vt:lpstr>
      <vt:lpstr>Gender with highest probability to be victim </vt:lpstr>
      <vt:lpstr>Category with the highest probability to be victim</vt:lpstr>
      <vt:lpstr>Discussion &amp; Proposal Solutions </vt:lpstr>
      <vt:lpstr>Discussion &amp; Proposal Solutions </vt:lpstr>
      <vt:lpstr>Discussion &amp; proposal solution</vt:lpstr>
      <vt:lpstr>PowerPoint Presentation</vt:lpstr>
      <vt:lpstr> 5 -What are your recommendations to the bank's management and describe how your solution will help regain trust from customers?</vt:lpstr>
      <vt:lpstr>References &amp; Appendices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Pierry Valcin</cp:lastModifiedBy>
  <cp:revision>110</cp:revision>
  <dcterms:created xsi:type="dcterms:W3CDTF">2021-05-25T12:22:41Z</dcterms:created>
  <dcterms:modified xsi:type="dcterms:W3CDTF">2021-07-02T21:19:46Z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